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77" r:id="rId12"/>
    <p:sldId id="276" r:id="rId13"/>
    <p:sldId id="266" r:id="rId14"/>
    <p:sldId id="267" r:id="rId15"/>
    <p:sldId id="268" r:id="rId16"/>
    <p:sldId id="269" r:id="rId17"/>
    <p:sldId id="275" r:id="rId18"/>
    <p:sldId id="278" r:id="rId19"/>
    <p:sldId id="27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192"/>
    <a:srgbClr val="0C72AA"/>
    <a:srgbClr val="0987CD"/>
    <a:srgbClr val="027FD4"/>
    <a:srgbClr val="19A1FD"/>
    <a:srgbClr val="006CCE"/>
    <a:srgbClr val="02B9CC"/>
    <a:srgbClr val="008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4" autoAdjust="0"/>
  </p:normalViewPr>
  <p:slideViewPr>
    <p:cSldViewPr>
      <p:cViewPr>
        <p:scale>
          <a:sx n="104" d="100"/>
          <a:sy n="104" d="100"/>
        </p:scale>
        <p:origin x="-10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kk-K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386B42C-EF6E-429F-8184-14B81D512ACC}" type="datetimeFigureOut">
              <a:rPr lang="kk-KZ"/>
              <a:pPr/>
              <a:t>15-нау-17</a:t>
            </a:fld>
            <a:endParaRPr lang="kk-K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k-KZ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kk-KZ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kk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D3DB7B0-60DE-4DAC-8A22-BB6584FD1C1C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462990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9B3E5C-B86C-46A3-97C5-3182849005C3}" type="slidenum">
              <a:rPr lang="kk-KZ"/>
              <a:pPr/>
              <a:t>1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60612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187700"/>
            <a:ext cx="6172200" cy="850900"/>
          </a:xfrm>
        </p:spPr>
        <p:txBody>
          <a:bodyPr/>
          <a:lstStyle>
            <a:lvl1pPr>
              <a:defRPr sz="4400"/>
            </a:lvl1pPr>
          </a:lstStyle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1850" y="4452938"/>
            <a:ext cx="6248400" cy="5334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hr-HR" smtClean="0"/>
              <a:t>Uredite stil podnaslova matrice</a:t>
            </a:r>
            <a:endParaRPr lang="kk-K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16D28-49F3-4D09-96E6-27E77147C70B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7906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DD290-ABCC-4DD7-B8F3-FB61C1EF5122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416657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000250" cy="6400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5848350" cy="6400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6D9CA-DA45-4ACC-8344-B0AA8ADE9E03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05304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8FE63-4A3C-4E88-9DC5-41F1FC530771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25795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21F03-33B1-4BA1-8A03-9F95832595AF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74446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73528-724E-43DA-8CD6-10C75744B254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12903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8D0C5-947F-45EE-87EC-2CA75D78F4E0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62266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F43F8-5C9C-4916-8C6D-3D88C2AD62BA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0002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C3539-EECB-486C-83B6-06D83D38A790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02451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AC708-709D-405E-AAD1-28CB9C42B82A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3270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kk-K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Kliknite ikonu da biste dodali  sliku</a:t>
            </a:r>
            <a:endParaRPr lang="kk-K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A82E5-CE22-4698-8E6A-7804355ED836}" type="slidenum">
              <a:rPr lang="kk-KZ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50614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 naslova matrice</a:t>
            </a:r>
            <a:endParaRPr lang="kk-KZ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90600"/>
            <a:ext cx="8001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kk-KZ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kk-K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kk-K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47BD81-E520-4B9B-8EF4-3427BE0ABDAC}" type="slidenum">
              <a:rPr lang="kk-KZ"/>
              <a:pPr/>
              <a:t>‹#›</a:t>
            </a:fld>
            <a:endParaRPr lang="kk-K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kk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331640" y="620688"/>
            <a:ext cx="6172200" cy="2952328"/>
          </a:xfrm>
        </p:spPr>
        <p:txBody>
          <a:bodyPr/>
          <a:lstStyle/>
          <a:p>
            <a:r>
              <a:rPr lang="hr-HR" dirty="0" smtClean="0"/>
              <a:t>     </a:t>
            </a:r>
            <a:r>
              <a:rPr lang="hr-HR" dirty="0" smtClean="0">
                <a:solidFill>
                  <a:srgbClr val="0070C0"/>
                </a:solidFill>
              </a:rPr>
              <a:t>ZIMSKA   OLIMPIJADA</a:t>
            </a:r>
            <a:br>
              <a:rPr lang="hr-HR" dirty="0" smtClean="0">
                <a:solidFill>
                  <a:srgbClr val="0070C0"/>
                </a:solidFill>
              </a:rPr>
            </a:br>
            <a:r>
              <a:rPr lang="hr-HR" dirty="0">
                <a:solidFill>
                  <a:srgbClr val="0070C0"/>
                </a:solidFill>
              </a:rPr>
              <a:t/>
            </a:r>
            <a:br>
              <a:rPr lang="hr-HR" dirty="0">
                <a:solidFill>
                  <a:srgbClr val="0070C0"/>
                </a:solidFill>
              </a:rPr>
            </a:br>
            <a:r>
              <a:rPr lang="hr-HR" dirty="0" smtClean="0">
                <a:solidFill>
                  <a:srgbClr val="0070C0"/>
                </a:solidFill>
              </a:rPr>
              <a:t>                   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115616" y="5229200"/>
            <a:ext cx="6248400" cy="533400"/>
          </a:xfrm>
        </p:spPr>
        <p:txBody>
          <a:bodyPr/>
          <a:lstStyle/>
          <a:p>
            <a:r>
              <a:rPr lang="hr-HR" smtClean="0"/>
              <a:t>           </a:t>
            </a:r>
            <a:r>
              <a:rPr lang="hr-HR" dirty="0" err="1" smtClean="0"/>
              <a:t>Ivanska</a:t>
            </a:r>
            <a:r>
              <a:rPr lang="hr-HR" dirty="0" smtClean="0"/>
              <a:t> ,22.veljače 2017.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48" y="1844824"/>
            <a:ext cx="4300736" cy="2419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NATJECATELJSKE   EKIPE: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06122"/>
            <a:ext cx="3450763" cy="25880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54" y="818096"/>
            <a:ext cx="3469892" cy="2602419"/>
          </a:xfrm>
          <a:prstGeom prst="rect">
            <a:avLst/>
          </a:prstGeom>
        </p:spPr>
      </p:pic>
      <p:sp>
        <p:nvSpPr>
          <p:cNvPr id="11" name="Rezervirano mjesto sadržaja 10"/>
          <p:cNvSpPr>
            <a:spLocks noGrp="1"/>
          </p:cNvSpPr>
          <p:nvPr>
            <p:ph sz="half" idx="2"/>
          </p:nvPr>
        </p:nvSpPr>
        <p:spPr>
          <a:xfrm>
            <a:off x="8460432" y="6355080"/>
            <a:ext cx="454968" cy="45719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18096"/>
            <a:ext cx="3240360" cy="2430270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39" y="2406395"/>
            <a:ext cx="3512024" cy="26340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48983"/>
            <a:ext cx="3180956" cy="23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SLUŠANJE    I     PJEVANJE   HIMNE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6455"/>
            <a:ext cx="4968552" cy="4898801"/>
          </a:xfrm>
        </p:spPr>
      </p:pic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8532440" y="6237312"/>
            <a:ext cx="382960" cy="163488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921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690864" cy="779686"/>
          </a:xfrm>
        </p:spPr>
        <p:txBody>
          <a:bodyPr/>
          <a:lstStyle/>
          <a:p>
            <a:r>
              <a:rPr lang="hr-HR" dirty="0"/>
              <a:t>                 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2400" dirty="0"/>
              <a:t> </a:t>
            </a:r>
            <a:r>
              <a:rPr lang="hr-HR" sz="2400" dirty="0" smtClean="0"/>
              <a:t>                   RAZGIBAVANJE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8920"/>
            <a:ext cx="5111750" cy="3833812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            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818857" cy="491654"/>
          </a:xfrm>
        </p:spPr>
        <p:txBody>
          <a:bodyPr/>
          <a:lstStyle/>
          <a:p>
            <a:r>
              <a:rPr lang="hr-HR" dirty="0" smtClean="0"/>
              <a:t>               1. IGRA     -</a:t>
            </a:r>
            <a:r>
              <a:rPr lang="hr-HR" sz="1200" dirty="0" smtClean="0">
                <a:solidFill>
                  <a:schemeClr val="tx1"/>
                </a:solidFill>
                <a:latin typeface="+mn-lt"/>
              </a:rPr>
              <a:t>BACANJE    LOPTICE U  KANTU</a:t>
            </a:r>
            <a:endParaRPr lang="hr-HR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09" y="375543"/>
            <a:ext cx="3309098" cy="248182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267744" y="375543"/>
            <a:ext cx="3008313" cy="340738"/>
          </a:xfrm>
        </p:spPr>
        <p:txBody>
          <a:bodyPr/>
          <a:lstStyle/>
          <a:p>
            <a:r>
              <a:rPr lang="hr-HR" dirty="0" smtClean="0"/>
              <a:t>           </a:t>
            </a:r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0" y="890590"/>
            <a:ext cx="3593736" cy="269530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0" y="3284984"/>
            <a:ext cx="3836951" cy="287771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96906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5415" y="313656"/>
            <a:ext cx="3008313" cy="403007"/>
          </a:xfrm>
        </p:spPr>
        <p:txBody>
          <a:bodyPr/>
          <a:lstStyle/>
          <a:p>
            <a:r>
              <a:rPr lang="hr-HR" dirty="0" smtClean="0"/>
              <a:t>             2.IGRA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49" y="313656"/>
            <a:ext cx="3600400" cy="270030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04257" y="295402"/>
            <a:ext cx="3008313" cy="656047"/>
          </a:xfrm>
        </p:spPr>
        <p:txBody>
          <a:bodyPr/>
          <a:lstStyle/>
          <a:p>
            <a:r>
              <a:rPr lang="hr-HR" dirty="0" smtClean="0"/>
              <a:t>           KUGLANJE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06" y="4210545"/>
            <a:ext cx="3044625" cy="22834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87" y="2148038"/>
            <a:ext cx="3504390" cy="262829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20" y="936078"/>
            <a:ext cx="3231894" cy="242392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5" y="3812475"/>
            <a:ext cx="3685083" cy="276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hr-HR" dirty="0" smtClean="0"/>
              <a:t>           3.IGRA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7276"/>
            <a:ext cx="5111750" cy="3833812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199" y="980728"/>
            <a:ext cx="3008313" cy="4691063"/>
          </a:xfrm>
        </p:spPr>
        <p:txBody>
          <a:bodyPr/>
          <a:lstStyle/>
          <a:p>
            <a:r>
              <a:rPr lang="hr-HR" dirty="0" smtClean="0"/>
              <a:t>          HOKEJ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68872"/>
            <a:ext cx="3858948" cy="289421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35" y="3368872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-16936"/>
            <a:ext cx="3008313" cy="814412"/>
          </a:xfrm>
        </p:spPr>
        <p:txBody>
          <a:bodyPr/>
          <a:lstStyle/>
          <a:p>
            <a:r>
              <a:rPr lang="hr-HR" dirty="0" smtClean="0"/>
              <a:t>           4.IGRA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" y="1304686"/>
            <a:ext cx="3610744" cy="270805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55887" y="976661"/>
            <a:ext cx="3008313" cy="4691063"/>
          </a:xfrm>
        </p:spPr>
        <p:txBody>
          <a:bodyPr/>
          <a:lstStyle/>
          <a:p>
            <a:r>
              <a:rPr lang="hr-HR" dirty="0" smtClean="0"/>
              <a:t>            Slagalica-SNJEGOVIĆI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92" y="3822299"/>
            <a:ext cx="3563887" cy="26729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02" y="3822299"/>
            <a:ext cx="3423105" cy="256732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27" y="1124744"/>
            <a:ext cx="3435259" cy="25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7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hr-HR" dirty="0" smtClean="0"/>
              <a:t>                       IGRA  </a:t>
            </a:r>
            <a:br>
              <a:rPr lang="hr-HR" dirty="0" smtClean="0"/>
            </a:br>
            <a:r>
              <a:rPr lang="hr-HR" dirty="0" smtClean="0"/>
              <a:t>                  GRANIČARI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4690864" cy="351814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265312" y="4941168"/>
            <a:ext cx="2442592" cy="864096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ZAVRŠNA     TABLICA: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3" r="-2520" b="16912"/>
          <a:stretch/>
        </p:blipFill>
        <p:spPr>
          <a:xfrm>
            <a:off x="1008083" y="1700808"/>
            <a:ext cx="78136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PODJELA  MEDALJA   I PRIZNANJA: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7" y="948881"/>
            <a:ext cx="3822700" cy="2867025"/>
          </a:xfr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3672" y="4007995"/>
            <a:ext cx="2903770" cy="217782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3544" y="1291735"/>
            <a:ext cx="3275856" cy="24568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17825" r="13032" b="7546"/>
          <a:stretch/>
        </p:blipFill>
        <p:spPr>
          <a:xfrm>
            <a:off x="5137684" y="4365104"/>
            <a:ext cx="2905870" cy="20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OPĆI  PODACI: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1259632" y="1124745"/>
            <a:ext cx="7344816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b="1" dirty="0">
                <a:latin typeface="Arial Unicode MS" panose="020B0604020202020204" pitchFamily="34" charset="-128"/>
              </a:rPr>
              <a:t>Nadnevak</a:t>
            </a:r>
            <a:r>
              <a:rPr lang="hr-HR" altLang="sr-Latn-RS" dirty="0">
                <a:latin typeface="Arial Unicode MS" panose="020B0604020202020204" pitchFamily="34" charset="-128"/>
              </a:rPr>
              <a:t>: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22. </a:t>
            </a:r>
            <a:r>
              <a:rPr lang="hr-HR" altLang="sr-Latn-RS" dirty="0">
                <a:latin typeface="Arial Unicode MS" panose="020B0604020202020204" pitchFamily="34" charset="-128"/>
              </a:rPr>
              <a:t>2.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2017.</a:t>
            </a: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b="1" dirty="0">
                <a:latin typeface="Arial Unicode MS" panose="020B0604020202020204" pitchFamily="34" charset="-128"/>
              </a:rPr>
              <a:t>Mjesto: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Matična  škola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Ivanska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,</a:t>
            </a:r>
            <a:r>
              <a:rPr lang="hr-HR" altLang="sr-Latn-RS" dirty="0">
                <a:latin typeface="Arial Unicode MS" panose="020B0604020202020204" pitchFamily="34" charset="-128"/>
              </a:rPr>
              <a:t>š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kolsko </a:t>
            </a:r>
            <a:r>
              <a:rPr lang="hr-HR" altLang="sr-Latn-RS" dirty="0">
                <a:latin typeface="Arial Unicode MS" panose="020B0604020202020204" pitchFamily="34" charset="-128"/>
              </a:rPr>
              <a:t>– sportska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dvorana u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Ivanskoj</a:t>
            </a: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b="1" dirty="0">
                <a:latin typeface="Arial Unicode MS" panose="020B0604020202020204" pitchFamily="34" charset="-128"/>
              </a:rPr>
              <a:t>Broj djece</a:t>
            </a:r>
            <a:r>
              <a:rPr lang="hr-HR" altLang="sr-Latn-RS" dirty="0">
                <a:latin typeface="Arial Unicode MS" panose="020B0604020202020204" pitchFamily="34" charset="-128"/>
              </a:rPr>
              <a:t>: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105 </a:t>
            </a:r>
            <a:r>
              <a:rPr lang="hr-HR" altLang="sr-Latn-RS" dirty="0">
                <a:latin typeface="Arial Unicode MS" panose="020B0604020202020204" pitchFamily="34" charset="-128"/>
              </a:rPr>
              <a:t>učenika od 1. – 4.r</a:t>
            </a:r>
            <a:r>
              <a:rPr lang="en-US" altLang="sr-Latn-RS" dirty="0" err="1">
                <a:latin typeface="Arial Unicode MS" panose="020B0604020202020204" pitchFamily="34" charset="-128"/>
              </a:rPr>
              <a:t>azreda</a:t>
            </a:r>
            <a:endParaRPr lang="en-US" altLang="sr-Latn-RS" dirty="0">
              <a:latin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sr-Latn-RS" dirty="0">
                <a:latin typeface="Arial Unicode MS" panose="020B0604020202020204" pitchFamily="34" charset="-128"/>
              </a:rPr>
              <a:t>    </a:t>
            </a:r>
            <a:r>
              <a:rPr lang="hr-HR" altLang="sr-Latn-RS" dirty="0">
                <a:latin typeface="Arial Unicode MS" panose="020B0604020202020204" pitchFamily="34" charset="-128"/>
              </a:rPr>
              <a:t>             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>
                <a:latin typeface="Arial Unicode MS" panose="020B0604020202020204" pitchFamily="34" charset="-128"/>
              </a:rPr>
              <a:t>MŠ </a:t>
            </a:r>
            <a:r>
              <a:rPr lang="hr-HR" altLang="sr-Latn-RS" dirty="0" err="1">
                <a:latin typeface="Arial Unicode MS" panose="020B0604020202020204" pitchFamily="34" charset="-128"/>
              </a:rPr>
              <a:t>Ivanska</a:t>
            </a:r>
            <a:r>
              <a:rPr lang="hr-HR" altLang="sr-Latn-RS" dirty="0">
                <a:latin typeface="Arial Unicode MS" panose="020B0604020202020204" pitchFamily="34" charset="-128"/>
              </a:rPr>
              <a:t>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, </a:t>
            </a:r>
            <a:r>
              <a:rPr lang="hr-HR" altLang="sr-Latn-RS" dirty="0">
                <a:latin typeface="Arial Unicode MS" panose="020B0604020202020204" pitchFamily="34" charset="-128"/>
              </a:rPr>
              <a:t>PŠ</a:t>
            </a:r>
            <a:r>
              <a:rPr lang="en-US" altLang="sr-Latn-RS" dirty="0">
                <a:latin typeface="Arial Unicode MS" panose="020B0604020202020204" pitchFamily="34" charset="-128"/>
              </a:rPr>
              <a:t>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Narta</a:t>
            </a:r>
            <a:r>
              <a:rPr lang="en-US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en-US" altLang="sr-Latn-RS" dirty="0" err="1">
                <a:latin typeface="Arial Unicode MS" panose="020B0604020202020204" pitchFamily="34" charset="-128"/>
              </a:rPr>
              <a:t>i</a:t>
            </a:r>
            <a:r>
              <a:rPr lang="en-US" altLang="sr-Latn-RS" dirty="0">
                <a:latin typeface="Arial Unicode MS" panose="020B0604020202020204" pitchFamily="34" charset="-128"/>
              </a:rPr>
              <a:t>  </a:t>
            </a:r>
            <a:r>
              <a:rPr lang="hr-HR" altLang="sr-Latn-RS" dirty="0">
                <a:latin typeface="Arial Unicode MS" panose="020B0604020202020204" pitchFamily="34" charset="-128"/>
              </a:rPr>
              <a:t>Donja </a:t>
            </a:r>
            <a:r>
              <a:rPr lang="hr-HR" altLang="sr-Latn-RS" dirty="0" err="1">
                <a:latin typeface="Arial Unicode MS" panose="020B0604020202020204" pitchFamily="34" charset="-128"/>
              </a:rPr>
              <a:t>Petrička</a:t>
            </a: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b="1" dirty="0" smtClean="0">
                <a:latin typeface="Arial Unicode MS" panose="020B0604020202020204" pitchFamily="34" charset="-128"/>
              </a:rPr>
              <a:t>Nastavni predmeti</a:t>
            </a:r>
            <a:r>
              <a:rPr lang="hr-HR" altLang="sr-Latn-RS" dirty="0">
                <a:latin typeface="Arial Unicode MS" panose="020B0604020202020204" pitchFamily="34" charset="-128"/>
              </a:rPr>
              <a:t>: Tjelesna i zdravstvena kultura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               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Glazbena </a:t>
            </a:r>
            <a:r>
              <a:rPr lang="hr-HR" altLang="sr-Latn-RS" dirty="0">
                <a:latin typeface="Arial Unicode MS" panose="020B0604020202020204" pitchFamily="34" charset="-128"/>
              </a:rPr>
              <a:t>kultura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 smtClean="0">
                <a:latin typeface="Arial Unicode MS" panose="020B0604020202020204" pitchFamily="34" charset="-128"/>
              </a:rPr>
              <a:t>                  Priroda </a:t>
            </a:r>
            <a:r>
              <a:rPr lang="hr-HR" altLang="sr-Latn-RS" dirty="0">
                <a:latin typeface="Arial Unicode MS" panose="020B0604020202020204" pitchFamily="34" charset="-128"/>
              </a:rPr>
              <a:t>i društvo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               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>
                <a:latin typeface="Arial Unicode MS" panose="020B0604020202020204" pitchFamily="34" charset="-128"/>
              </a:rPr>
              <a:t>Hrvatski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jezik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                Matematika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                Engleski jezik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hr-HR" altLang="sr-Latn-RS" dirty="0" smtClean="0">
                <a:latin typeface="Arial Unicode MS" panose="020B0604020202020204" pitchFamily="34" charset="-128"/>
              </a:rPr>
              <a:t>                  Njemački jezik</a:t>
            </a:r>
            <a:endParaRPr lang="hr-HR" altLang="sr-Latn-RS" dirty="0">
              <a:latin typeface="Arial Unicode MS" panose="020B0604020202020204" pitchFamily="34" charset="-128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676915"/>
            <a:ext cx="292417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1.  MJESTO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78145"/>
            <a:ext cx="5544616" cy="4158461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          je osvojila ekipa ZELENIH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58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2.MJESTO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2849"/>
            <a:ext cx="5688632" cy="4266473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          je osvojila ekipa  ŽUTIH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94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3.MJESTO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19175"/>
            <a:ext cx="5544616" cy="4307207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            osvojila je ekipa  PLAVIH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95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 </a:t>
            </a:r>
            <a:r>
              <a:rPr lang="hr-HR" smtClean="0"/>
              <a:t> SLUŠANJE HIMNE:</a:t>
            </a:r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48680"/>
            <a:ext cx="4427984" cy="332098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24944"/>
            <a:ext cx="4531568" cy="33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331640" y="1166843"/>
            <a:ext cx="67687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b="1" dirty="0">
                <a:latin typeface="Arial Unicode MS" panose="020B0604020202020204" pitchFamily="34" charset="-128"/>
              </a:rPr>
              <a:t>Oblik rada: </a:t>
            </a:r>
            <a:r>
              <a:rPr lang="hr-HR" altLang="sr-Latn-RS" dirty="0">
                <a:latin typeface="Arial Unicode MS" panose="020B0604020202020204" pitchFamily="34" charset="-128"/>
              </a:rPr>
              <a:t>r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ad </a:t>
            </a:r>
            <a:r>
              <a:rPr lang="hr-HR" altLang="sr-Latn-RS" dirty="0">
                <a:latin typeface="Arial Unicode MS" panose="020B0604020202020204" pitchFamily="34" charset="-128"/>
              </a:rPr>
              <a:t>u skupinama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 smtClean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/>
            <a:r>
              <a:rPr lang="hr-HR" altLang="sr-Latn-RS" b="1" dirty="0">
                <a:latin typeface="Arial Unicode MS" panose="020B0604020202020204" pitchFamily="34" charset="-128"/>
              </a:rPr>
              <a:t>Nastavne metode: </a:t>
            </a:r>
            <a:r>
              <a:rPr lang="hr-HR" altLang="sr-Latn-RS" dirty="0">
                <a:latin typeface="Arial Unicode MS" panose="020B0604020202020204" pitchFamily="34" charset="-128"/>
              </a:rPr>
              <a:t>m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etoda </a:t>
            </a:r>
            <a:r>
              <a:rPr lang="hr-HR" altLang="sr-Latn-RS" dirty="0">
                <a:latin typeface="Arial Unicode MS" panose="020B0604020202020204" pitchFamily="34" charset="-128"/>
              </a:rPr>
              <a:t>demonstracije,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metoda  usmenog</a:t>
            </a: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                             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izlaganja,pisanja,čitanja,rješavanja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    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                             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zadataka,govorenja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i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slušanja,pjevanje</a:t>
            </a:r>
            <a:endParaRPr lang="hr-HR" altLang="sr-Latn-RS" dirty="0" smtClean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r-HR" altLang="sr-Latn-RS" dirty="0">
                <a:latin typeface="Arial Unicode MS" panose="020B0604020202020204" pitchFamily="34" charset="-128"/>
              </a:rPr>
              <a:t>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                             vježbanje</a:t>
            </a: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/>
            <a:r>
              <a:rPr lang="hr-HR" altLang="sr-Latn-RS" b="1" dirty="0">
                <a:latin typeface="Arial Unicode MS" panose="020B0604020202020204" pitchFamily="34" charset="-128"/>
              </a:rPr>
              <a:t>Aktivnosti za učenike: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slušanje himne, slaganje </a:t>
            </a:r>
            <a:r>
              <a:rPr lang="hr-HR" altLang="sr-Latn-RS" dirty="0">
                <a:latin typeface="Arial Unicode MS" panose="020B0604020202020204" pitchFamily="34" charset="-128"/>
              </a:rPr>
              <a:t>slagalice,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igra,pjevanje</a:t>
            </a:r>
            <a:r>
              <a:rPr lang="hr-HR" altLang="sr-Latn-RS" dirty="0">
                <a:latin typeface="Arial Unicode MS" panose="020B0604020202020204" pitchFamily="34" charset="-128"/>
              </a:rPr>
              <a:t>,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kviz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znanja,memory-igra,dopunjavanje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rečenica,slaganje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rečenica,igra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izbaci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uljeza,labirinti,pronađi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par,igra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asocijacije,DA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-NE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pitalice,zadaci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 riječima, 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rebusi,zagonetke</a:t>
            </a:r>
            <a:r>
              <a:rPr lang="hr-HR" altLang="sr-Latn-RS" dirty="0" err="1">
                <a:latin typeface="Arial Unicode MS" panose="020B0604020202020204" pitchFamily="34" charset="-128"/>
              </a:rPr>
              <a:t>,</a:t>
            </a:r>
            <a:r>
              <a:rPr lang="hr-HR" altLang="sr-Latn-RS" dirty="0" err="1" smtClean="0">
                <a:latin typeface="Arial Unicode MS" panose="020B0604020202020204" pitchFamily="34" charset="-128"/>
              </a:rPr>
              <a:t>vježbanje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, </a:t>
            </a:r>
            <a:r>
              <a:rPr lang="hr-HR" altLang="sr-Latn-RS" dirty="0">
                <a:latin typeface="Arial Unicode MS" panose="020B0604020202020204" pitchFamily="34" charset="-128"/>
              </a:rPr>
              <a:t>sudjelovanje u sportskim </a:t>
            </a:r>
            <a:r>
              <a:rPr lang="hr-HR" altLang="sr-Latn-RS" dirty="0" smtClean="0">
                <a:latin typeface="Arial Unicode MS" panose="020B0604020202020204" pitchFamily="34" charset="-128"/>
              </a:rPr>
              <a:t>aktivnostima  </a:t>
            </a: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 smtClean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 smtClean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 smtClean="0">
              <a:latin typeface="Arial Unicode MS" panose="020B0604020202020204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hr-HR" altLang="sr-Latn-RS" dirty="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8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59632" y="1124744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hr-HR" altLang="sr-Latn-RS" b="1" dirty="0" smtClean="0"/>
              <a:t>CILJ  NASTAVE:</a:t>
            </a:r>
          </a:p>
          <a:p>
            <a:pPr eaLnBrk="1" hangingPunct="1"/>
            <a:r>
              <a:rPr lang="hr-HR" altLang="sr-Latn-RS" dirty="0" smtClean="0"/>
              <a:t>- ponoviti usvojenost naučenih nastavnih sadržaja kroz integriranu nastavu</a:t>
            </a:r>
          </a:p>
          <a:p>
            <a:pPr eaLnBrk="1" hangingPunct="1"/>
            <a:endParaRPr lang="hr-HR" altLang="sr-Latn-RS" dirty="0"/>
          </a:p>
          <a:p>
            <a:pPr eaLnBrk="1" hangingPunct="1"/>
            <a:r>
              <a:rPr lang="hr-HR" altLang="sr-Latn-RS" b="1" dirty="0" smtClean="0"/>
              <a:t>ISHODI   GOO:</a:t>
            </a:r>
          </a:p>
          <a:p>
            <a:pPr eaLnBrk="1" hangingPunct="1"/>
            <a:r>
              <a:rPr lang="hr-HR" altLang="sr-Latn-RS" dirty="0" smtClean="0"/>
              <a:t>- razvija i utvrđuje </a:t>
            </a:r>
            <a:r>
              <a:rPr lang="hr-HR" altLang="sr-Latn-RS" dirty="0" err="1" smtClean="0"/>
              <a:t>tjelesni,socijalni,govorni</a:t>
            </a:r>
            <a:r>
              <a:rPr lang="hr-HR" altLang="sr-Latn-RS" dirty="0" smtClean="0"/>
              <a:t> i kognitivni razvoj</a:t>
            </a:r>
          </a:p>
          <a:p>
            <a:pPr eaLnBrk="1" hangingPunct="1"/>
            <a:endParaRPr lang="hr-HR" altLang="sr-Latn-RS" dirty="0"/>
          </a:p>
          <a:p>
            <a:pPr eaLnBrk="1" hangingPunct="1"/>
            <a:endParaRPr lang="hr-HR" altLang="sr-Latn-RS" dirty="0" smtClean="0"/>
          </a:p>
          <a:p>
            <a:pPr eaLnBrk="1" hangingPunct="1"/>
            <a:endParaRPr lang="hr-HR" altLang="sr-Latn-RS" dirty="0"/>
          </a:p>
          <a:p>
            <a:pPr eaLnBrk="1" hangingPunct="1"/>
            <a:endParaRPr lang="hr-HR" altLang="sr-Latn-RS" dirty="0" smtClean="0"/>
          </a:p>
          <a:p>
            <a:pPr eaLnBrk="1" hangingPunct="1"/>
            <a:endParaRPr lang="hr-HR" altLang="sr-Latn-RS" dirty="0"/>
          </a:p>
          <a:p>
            <a:pPr eaLnBrk="1" hangingPunct="1"/>
            <a:endParaRPr lang="hr-HR" altLang="sr-Latn-RS" dirty="0" smtClean="0"/>
          </a:p>
          <a:p>
            <a:pPr eaLnBrk="1" hangingPunct="1"/>
            <a:endParaRPr lang="hr-HR" altLang="sr-Latn-RS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006121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ZADATCI  NASTAVE;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1259632" y="1124744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hr-HR" altLang="sr-Latn-RS" dirty="0" smtClean="0"/>
          </a:p>
          <a:p>
            <a:pPr eaLnBrk="1" hangingPunct="1"/>
            <a:r>
              <a:rPr lang="hr-HR" altLang="sr-Latn-RS" dirty="0" smtClean="0"/>
              <a:t>-ponoviti i utvrditi  jezične sadržaje kroz jezične  igre i različite </a:t>
            </a:r>
          </a:p>
          <a:p>
            <a:pPr eaLnBrk="1" hangingPunct="1"/>
            <a:r>
              <a:rPr lang="hr-HR" altLang="sr-Latn-RS" dirty="0"/>
              <a:t> </a:t>
            </a:r>
            <a:r>
              <a:rPr lang="hr-HR" altLang="sr-Latn-RS" dirty="0" smtClean="0"/>
              <a:t>   aktivnosti</a:t>
            </a:r>
          </a:p>
          <a:p>
            <a:pPr eaLnBrk="1" hangingPunct="1"/>
            <a:r>
              <a:rPr lang="hr-HR" altLang="sr-Latn-RS" dirty="0" smtClean="0"/>
              <a:t>- ponoviti i utvrditi znanje iz matematike kroz zadatke riječima i igru</a:t>
            </a:r>
          </a:p>
          <a:p>
            <a:pPr eaLnBrk="1" hangingPunct="1"/>
            <a:r>
              <a:rPr lang="hr-HR" altLang="sr-Latn-RS" dirty="0" smtClean="0"/>
              <a:t>-ponoviti i utvrditi sadržaje o zimi u zavičaju</a:t>
            </a:r>
          </a:p>
          <a:p>
            <a:pPr eaLnBrk="1" hangingPunct="1"/>
            <a:r>
              <a:rPr lang="hr-HR" altLang="sr-Latn-RS" dirty="0" smtClean="0"/>
              <a:t>-ponoviti i uvježbati znanje njemačkog i engleskog jezika uz slike </a:t>
            </a:r>
          </a:p>
          <a:p>
            <a:pPr eaLnBrk="1" hangingPunct="1"/>
            <a:r>
              <a:rPr lang="hr-HR" altLang="sr-Latn-RS" dirty="0" smtClean="0"/>
              <a:t>-naučiti riječi hrvatske himne </a:t>
            </a:r>
          </a:p>
          <a:p>
            <a:pPr eaLnBrk="1" hangingPunct="1"/>
            <a:r>
              <a:rPr lang="hr-HR" altLang="sr-Latn-RS" dirty="0" smtClean="0"/>
              <a:t>-razvijati </a:t>
            </a:r>
            <a:r>
              <a:rPr lang="hr-HR" altLang="sr-Latn-RS" dirty="0"/>
              <a:t>interes za tjelesno </a:t>
            </a:r>
            <a:r>
              <a:rPr lang="hr-HR" altLang="sr-Latn-RS" dirty="0" smtClean="0"/>
              <a:t>vježbanje</a:t>
            </a:r>
          </a:p>
          <a:p>
            <a:pPr eaLnBrk="1" hangingPunct="1"/>
            <a:r>
              <a:rPr lang="hr-HR" altLang="sr-Latn-RS" dirty="0" smtClean="0"/>
              <a:t>-utjecati </a:t>
            </a:r>
            <a:r>
              <a:rPr lang="hr-HR" altLang="sr-Latn-RS" dirty="0"/>
              <a:t>na razvoj opće </a:t>
            </a:r>
            <a:r>
              <a:rPr lang="hr-HR" altLang="sr-Latn-RS" dirty="0" smtClean="0"/>
              <a:t>motorike</a:t>
            </a:r>
          </a:p>
          <a:p>
            <a:pPr eaLnBrk="1" hangingPunct="1"/>
            <a:r>
              <a:rPr lang="hr-HR" altLang="sr-Latn-RS" dirty="0" smtClean="0"/>
              <a:t>-razvijati </a:t>
            </a:r>
            <a:r>
              <a:rPr lang="hr-HR" altLang="sr-Latn-RS" dirty="0"/>
              <a:t>sposobnost promatranja i logičkog zaključivanja</a:t>
            </a:r>
          </a:p>
          <a:p>
            <a:pPr eaLnBrk="1" hangingPunct="1"/>
            <a:r>
              <a:rPr lang="hr-HR" altLang="sr-Latn-RS" dirty="0" smtClean="0"/>
              <a:t>-razvijati </a:t>
            </a:r>
            <a:r>
              <a:rPr lang="hr-HR" altLang="sr-Latn-RS" dirty="0"/>
              <a:t>i primjenjivati kulturno </a:t>
            </a:r>
            <a:r>
              <a:rPr lang="hr-HR" altLang="sr-Latn-RS" dirty="0" smtClean="0"/>
              <a:t>i sportsko ponašanje</a:t>
            </a:r>
            <a:endParaRPr lang="hr-HR" altLang="sr-Latn-RS" dirty="0"/>
          </a:p>
          <a:p>
            <a:pPr eaLnBrk="1" hangingPunct="1"/>
            <a:r>
              <a:rPr lang="hr-HR" altLang="sr-Latn-RS" dirty="0" smtClean="0"/>
              <a:t>-poticati </a:t>
            </a:r>
            <a:r>
              <a:rPr lang="hr-HR" altLang="sr-Latn-RS" dirty="0"/>
              <a:t>suradnju ,</a:t>
            </a:r>
            <a:r>
              <a:rPr lang="hr-HR" altLang="sr-Latn-RS" dirty="0" err="1" smtClean="0"/>
              <a:t>upornost,aktivan</a:t>
            </a:r>
            <a:r>
              <a:rPr lang="hr-HR" altLang="sr-Latn-RS" dirty="0"/>
              <a:t> </a:t>
            </a:r>
            <a:r>
              <a:rPr lang="hr-HR" altLang="sr-Latn-RS" dirty="0" smtClean="0"/>
              <a:t>rad i motiviranost</a:t>
            </a:r>
            <a:endParaRPr lang="hr-HR" altLang="sr-Latn-RS" dirty="0"/>
          </a:p>
          <a:p>
            <a:pPr eaLnBrk="1" hangingPunct="1"/>
            <a:r>
              <a:rPr lang="hr-HR" altLang="sr-Latn-RS" dirty="0" smtClean="0"/>
              <a:t>-razvijati </a:t>
            </a:r>
            <a:r>
              <a:rPr lang="hr-HR" altLang="sr-Latn-RS" dirty="0"/>
              <a:t>interes za </a:t>
            </a:r>
            <a:r>
              <a:rPr lang="hr-HR" altLang="sr-Latn-RS" dirty="0" smtClean="0"/>
              <a:t>timskim </a:t>
            </a:r>
            <a:r>
              <a:rPr lang="hr-HR" altLang="sr-Latn-RS" dirty="0" err="1" smtClean="0"/>
              <a:t>radom,igrom</a:t>
            </a:r>
            <a:r>
              <a:rPr lang="hr-HR" altLang="sr-Latn-RS" dirty="0" smtClean="0"/>
              <a:t> i međusobnom suradnjom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202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504448" cy="527236"/>
          </a:xfrm>
        </p:spPr>
        <p:txBody>
          <a:bodyPr/>
          <a:lstStyle/>
          <a:p>
            <a:r>
              <a:rPr lang="hr-HR" dirty="0" smtClean="0"/>
              <a:t>          KVIZOVI   I   IGRE   PO RAZREDIMA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24328" y="3068960"/>
            <a:ext cx="144016" cy="176883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915236" y="980728"/>
            <a:ext cx="3008313" cy="4691063"/>
          </a:xfrm>
        </p:spPr>
        <p:txBody>
          <a:bodyPr/>
          <a:lstStyle/>
          <a:p>
            <a:r>
              <a:rPr lang="hr-HR" dirty="0" smtClean="0"/>
              <a:t>         </a:t>
            </a:r>
            <a:r>
              <a:rPr lang="hr-HR" dirty="0" smtClean="0">
                <a:solidFill>
                  <a:schemeClr val="bg1"/>
                </a:solidFill>
              </a:rPr>
              <a:t>1. RAZRED</a:t>
            </a:r>
          </a:p>
          <a:p>
            <a:r>
              <a:rPr lang="hr-HR" dirty="0"/>
              <a:t> </a:t>
            </a:r>
            <a:r>
              <a:rPr lang="hr-HR" dirty="0" smtClean="0"/>
              <a:t>        </a:t>
            </a:r>
          </a:p>
          <a:p>
            <a:r>
              <a:rPr lang="hr-HR" dirty="0"/>
              <a:t> </a:t>
            </a:r>
            <a:r>
              <a:rPr lang="hr-HR" dirty="0" smtClean="0"/>
              <a:t>          HJ- </a:t>
            </a:r>
            <a:r>
              <a:rPr lang="hr-HR" dirty="0" err="1" smtClean="0"/>
              <a:t>Glas,slovo,riječ</a:t>
            </a:r>
            <a:r>
              <a:rPr lang="hr-HR" dirty="0" smtClean="0"/>
              <a:t>  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rečenica-ponavljanje</a:t>
            </a:r>
          </a:p>
          <a:p>
            <a:endParaRPr lang="hr-HR" dirty="0"/>
          </a:p>
          <a:p>
            <a:r>
              <a:rPr lang="hr-HR" dirty="0" smtClean="0"/>
              <a:t>          MAT-zadaci riječima u  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skupu brojeva do 10-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ponavljanje</a:t>
            </a:r>
          </a:p>
          <a:p>
            <a:endParaRPr lang="hr-HR" dirty="0"/>
          </a:p>
          <a:p>
            <a:r>
              <a:rPr lang="hr-HR" dirty="0" smtClean="0"/>
              <a:t>          PID-Zima-ponavljanje</a:t>
            </a:r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25" y="3933056"/>
            <a:ext cx="3328128" cy="249609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44" y="800286"/>
            <a:ext cx="4283968" cy="321297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48" y="4012060"/>
            <a:ext cx="3222789" cy="24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/>
          <a:lstStyle/>
          <a:p>
            <a:r>
              <a:rPr lang="hr-HR" dirty="0"/>
              <a:t>            2</a:t>
            </a:r>
            <a:r>
              <a:rPr lang="hr-HR" dirty="0" smtClean="0"/>
              <a:t>. RAZRED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05" y="854075"/>
            <a:ext cx="4453334" cy="334000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83568" y="908720"/>
            <a:ext cx="3008313" cy="1904529"/>
          </a:xfrm>
        </p:spPr>
        <p:txBody>
          <a:bodyPr/>
          <a:lstStyle/>
          <a:p>
            <a:r>
              <a:rPr lang="hr-HR" dirty="0" smtClean="0"/>
              <a:t>          HJ-Jezične igre-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</a:t>
            </a:r>
            <a:r>
              <a:rPr lang="hr-HR" dirty="0" err="1" smtClean="0"/>
              <a:t>imenice,slog</a:t>
            </a:r>
            <a:r>
              <a:rPr lang="hr-HR" dirty="0" smtClean="0"/>
              <a:t> u </a:t>
            </a:r>
            <a:r>
              <a:rPr lang="hr-HR" dirty="0" err="1" smtClean="0"/>
              <a:t>riječi,red</a:t>
            </a:r>
            <a:r>
              <a:rPr lang="hr-HR" dirty="0" smtClean="0"/>
              <a:t>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riječi u rečenici</a:t>
            </a:r>
          </a:p>
          <a:p>
            <a:r>
              <a:rPr lang="hr-HR" dirty="0"/>
              <a:t> </a:t>
            </a:r>
            <a:r>
              <a:rPr lang="hr-HR" dirty="0" smtClean="0"/>
              <a:t>         MAT-Zbrajanje i    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oduzimanje u skupu</a:t>
            </a:r>
          </a:p>
          <a:p>
            <a:r>
              <a:rPr lang="hr-HR" dirty="0" smtClean="0"/>
              <a:t>                 brojeva do 100,jedinice</a:t>
            </a:r>
          </a:p>
          <a:p>
            <a:r>
              <a:rPr lang="hr-HR" dirty="0" smtClean="0"/>
              <a:t>                 za novac- ponavljanje</a:t>
            </a:r>
            <a:endParaRPr lang="hr-HR" dirty="0"/>
          </a:p>
          <a:p>
            <a:r>
              <a:rPr lang="hr-HR" dirty="0" smtClean="0"/>
              <a:t>           PID- Zima-ponavljanje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4333739" cy="325030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20" y="4072479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5605" y="221884"/>
            <a:ext cx="2761682" cy="668504"/>
          </a:xfrm>
        </p:spPr>
        <p:txBody>
          <a:bodyPr/>
          <a:lstStyle/>
          <a:p>
            <a:r>
              <a:rPr lang="hr-HR" dirty="0"/>
              <a:t> 3. RAZRED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89232"/>
            <a:ext cx="4082817" cy="3062112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945251" y="1124744"/>
            <a:ext cx="3008313" cy="4691063"/>
          </a:xfrm>
        </p:spPr>
        <p:txBody>
          <a:bodyPr/>
          <a:lstStyle/>
          <a:p>
            <a:r>
              <a:rPr lang="hr-HR" dirty="0" smtClean="0"/>
              <a:t>          HJ-</a:t>
            </a:r>
            <a:r>
              <a:rPr lang="hr-HR" dirty="0" err="1" smtClean="0"/>
              <a:t>Imenice,glagoli,pridjevi</a:t>
            </a:r>
            <a:r>
              <a:rPr lang="hr-HR" dirty="0" smtClean="0"/>
              <a:t>-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ponavljanje</a:t>
            </a:r>
          </a:p>
          <a:p>
            <a:endParaRPr lang="hr-HR" dirty="0"/>
          </a:p>
          <a:p>
            <a:r>
              <a:rPr lang="hr-HR" dirty="0" smtClean="0"/>
              <a:t>         MAT-Zbrajanje i oduzimanje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   u skupu brojeva do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 1 000 -ponavljanje</a:t>
            </a:r>
          </a:p>
          <a:p>
            <a:endParaRPr lang="hr-HR" dirty="0"/>
          </a:p>
          <a:p>
            <a:r>
              <a:rPr lang="hr-HR" dirty="0" smtClean="0"/>
              <a:t>         PID- Zima u zavičaju-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ponavljanje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51344"/>
            <a:ext cx="3323861" cy="249289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292" y="3930124"/>
            <a:ext cx="3394501" cy="25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1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-307975"/>
            <a:ext cx="2819474" cy="1000671"/>
          </a:xfrm>
        </p:spPr>
        <p:txBody>
          <a:bodyPr/>
          <a:lstStyle/>
          <a:p>
            <a:r>
              <a:rPr lang="hr-HR" dirty="0" smtClean="0"/>
              <a:t>                    4. RAZRED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47970"/>
            <a:ext cx="3882198" cy="291164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66737" y="1033066"/>
            <a:ext cx="3008313" cy="4691063"/>
          </a:xfrm>
        </p:spPr>
        <p:txBody>
          <a:bodyPr/>
          <a:lstStyle/>
          <a:p>
            <a:r>
              <a:rPr lang="hr-HR" dirty="0" smtClean="0"/>
              <a:t>           Njemački j.- </a:t>
            </a:r>
            <a:r>
              <a:rPr lang="hr-HR" dirty="0" err="1" smtClean="0"/>
              <a:t>Winterspiele</a:t>
            </a:r>
            <a:endParaRPr lang="hr-HR" dirty="0" smtClean="0"/>
          </a:p>
          <a:p>
            <a:endParaRPr lang="hr-HR" dirty="0"/>
          </a:p>
          <a:p>
            <a:r>
              <a:rPr lang="hr-HR" dirty="0" smtClean="0"/>
              <a:t>            Engleski jezik-</a:t>
            </a:r>
            <a:r>
              <a:rPr lang="hr-HR" dirty="0" err="1" smtClean="0"/>
              <a:t>Winter</a:t>
            </a:r>
            <a:r>
              <a:rPr lang="hr-HR" dirty="0" smtClean="0"/>
              <a:t>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                 </a:t>
            </a:r>
            <a:r>
              <a:rPr lang="hr-HR" dirty="0" err="1" smtClean="0"/>
              <a:t>Olympics</a:t>
            </a:r>
            <a:endParaRPr lang="hr-HR" dirty="0" smtClean="0"/>
          </a:p>
          <a:p>
            <a:r>
              <a:rPr lang="hr-HR" dirty="0"/>
              <a:t> </a:t>
            </a:r>
            <a:endParaRPr lang="hr-HR" dirty="0" smtClean="0"/>
          </a:p>
          <a:p>
            <a:r>
              <a:rPr lang="hr-HR" dirty="0"/>
              <a:t> </a:t>
            </a:r>
            <a:r>
              <a:rPr lang="hr-HR" dirty="0" smtClean="0"/>
              <a:t>          Glazbena kultura-Himna   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                      -obrada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50" y="3363011"/>
            <a:ext cx="3984419" cy="298831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59618"/>
            <a:ext cx="3438616" cy="257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3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 Theme 8">
      <a:dk1>
        <a:srgbClr val="000000"/>
      </a:dk1>
      <a:lt1>
        <a:srgbClr val="CC9900"/>
      </a:lt1>
      <a:dk2>
        <a:srgbClr val="FBBC09"/>
      </a:dk2>
      <a:lt2>
        <a:srgbClr val="666633"/>
      </a:lt2>
      <a:accent1>
        <a:srgbClr val="339933"/>
      </a:accent1>
      <a:accent2>
        <a:srgbClr val="800000"/>
      </a:accent2>
      <a:accent3>
        <a:srgbClr val="E2CAAA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CC9900"/>
        </a:lt1>
        <a:dk2>
          <a:srgbClr val="FBBC09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E2CAA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44753D-C8C3-4944-BF56-9DABC4CECF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Predložak s dizajnom ekstremnih sportova</Template>
  <TotalTime>479</TotalTime>
  <Words>428</Words>
  <Application>Microsoft Office PowerPoint</Application>
  <PresentationFormat>Prikaz na zaslonu (4:3)</PresentationFormat>
  <Paragraphs>116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Tema sustava Office</vt:lpstr>
      <vt:lpstr>     ZIMSKA   OLIMPIJADA                     </vt:lpstr>
      <vt:lpstr>OPĆI  PODACI:</vt:lpstr>
      <vt:lpstr>PowerPointova prezentacija</vt:lpstr>
      <vt:lpstr>PowerPointova prezentacija</vt:lpstr>
      <vt:lpstr>ZADATCI  NASTAVE;</vt:lpstr>
      <vt:lpstr>          KVIZOVI   I   IGRE   PO RAZREDIMA</vt:lpstr>
      <vt:lpstr>            2. RAZRED</vt:lpstr>
      <vt:lpstr> 3. RAZRED</vt:lpstr>
      <vt:lpstr>                    4. RAZRED</vt:lpstr>
      <vt:lpstr>                NATJECATELJSKE   EKIPE:</vt:lpstr>
      <vt:lpstr>   SLUŠANJE    I     PJEVANJE   HIMNE</vt:lpstr>
      <vt:lpstr>                                           RAZGIBAVANJE  </vt:lpstr>
      <vt:lpstr>               1. IGRA     -BACANJE    LOPTICE U  KANTU</vt:lpstr>
      <vt:lpstr>             2.IGRA</vt:lpstr>
      <vt:lpstr>           3.IGRA</vt:lpstr>
      <vt:lpstr>           4.IGRA</vt:lpstr>
      <vt:lpstr>                       IGRA                     GRANIČARI</vt:lpstr>
      <vt:lpstr>  ZAVRŠNA     TABLICA:</vt:lpstr>
      <vt:lpstr> PODJELA  MEDALJA   I PRIZNANJA: </vt:lpstr>
      <vt:lpstr>               1.  MJESTO</vt:lpstr>
      <vt:lpstr>             2.MJESTO</vt:lpstr>
      <vt:lpstr>                       3.MJESTO</vt:lpstr>
      <vt:lpstr>  SLUŠANJE HIMNE: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ZIMSKA   OLIMPIJADA</dc:title>
  <dc:creator>Jelena-PC</dc:creator>
  <cp:lastModifiedBy>NASTAVNICA</cp:lastModifiedBy>
  <cp:revision>64</cp:revision>
  <cp:lastPrinted>1601-01-01T00:00:00Z</cp:lastPrinted>
  <dcterms:created xsi:type="dcterms:W3CDTF">2017-02-21T12:18:58Z</dcterms:created>
  <dcterms:modified xsi:type="dcterms:W3CDTF">2017-03-15T12:02:45Z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TC010902861050</vt:lpwstr>
  </property>
</Properties>
</file>