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727020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935712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18328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727020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935712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839880" y="457200"/>
            <a:ext cx="3931920" cy="7417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727020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935712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518328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727020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935712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839880" y="457200"/>
            <a:ext cx="3931920" cy="7417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727020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935712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518328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727020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935712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ubTitle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subTitle"/>
          </p:nvPr>
        </p:nvSpPr>
        <p:spPr>
          <a:xfrm>
            <a:off x="839880" y="457200"/>
            <a:ext cx="3931920" cy="7417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 type="body"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 type="body"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5"/>
          <p:cNvSpPr>
            <a:spLocks noGrp="1"/>
          </p:cNvSpPr>
          <p:nvPr>
            <p:ph type="body"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 type="body"/>
          </p:nvPr>
        </p:nvSpPr>
        <p:spPr>
          <a:xfrm>
            <a:off x="727020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4"/>
          <p:cNvSpPr>
            <a:spLocks noGrp="1"/>
          </p:cNvSpPr>
          <p:nvPr>
            <p:ph type="body"/>
          </p:nvPr>
        </p:nvSpPr>
        <p:spPr>
          <a:xfrm>
            <a:off x="9357120" y="98748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5"/>
          <p:cNvSpPr>
            <a:spLocks noGrp="1"/>
          </p:cNvSpPr>
          <p:nvPr>
            <p:ph type="body"/>
          </p:nvPr>
        </p:nvSpPr>
        <p:spPr>
          <a:xfrm>
            <a:off x="518328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6"/>
          <p:cNvSpPr>
            <a:spLocks noGrp="1"/>
          </p:cNvSpPr>
          <p:nvPr>
            <p:ph type="body"/>
          </p:nvPr>
        </p:nvSpPr>
        <p:spPr>
          <a:xfrm>
            <a:off x="727020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7"/>
          <p:cNvSpPr>
            <a:spLocks noGrp="1"/>
          </p:cNvSpPr>
          <p:nvPr>
            <p:ph type="body"/>
          </p:nvPr>
        </p:nvSpPr>
        <p:spPr>
          <a:xfrm>
            <a:off x="9357120" y="3533400"/>
            <a:ext cx="198720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9880" y="457200"/>
            <a:ext cx="3931920" cy="7417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hr-H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48733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8345880" y="353340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9880" y="417960"/>
            <a:ext cx="3931920" cy="16786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8345880" y="987480"/>
            <a:ext cx="301176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183280" y="3533400"/>
            <a:ext cx="6171840" cy="2324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sr-Latn-CS" sz="4400" spc="-1" strike="noStrike">
                <a:solidFill>
                  <a:srgbClr val="000000"/>
                </a:solidFill>
                <a:latin typeface="Calibri Light"/>
              </a:rPr>
              <a:t>Uredite stil naslova matrice</a:t>
            </a:r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974A3ADC-7C09-4A07-B084-B23A497B8D2B}" type="datetime">
              <a:rPr b="0" lang="hr-HR" sz="1200" spc="-1" strike="noStrike">
                <a:solidFill>
                  <a:srgbClr val="8b8b8b"/>
                </a:solidFill>
                <a:latin typeface="Calibri"/>
              </a:rPr>
              <a:t>10.05.20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130B51D-1D34-4E3C-B08F-C9498D9A61E7}" type="slidenum">
              <a:rPr b="0" lang="hr-HR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CS" sz="2800" spc="-1" strike="noStrike">
                <a:solidFill>
                  <a:srgbClr val="000000"/>
                </a:solidFill>
                <a:latin typeface="Calibri"/>
              </a:rPr>
              <a:t>Kliknite za uređivanje oblika teksta</a:t>
            </a:r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Latn-CS" sz="2000" spc="-1" strike="noStrike">
                <a:solidFill>
                  <a:srgbClr val="000000"/>
                </a:solidFill>
                <a:latin typeface="Calibri"/>
              </a:rPr>
              <a:t>Druga razina konture</a:t>
            </a:r>
            <a:endParaRPr b="0" lang="sr-Latn-C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CS" sz="1800" spc="-1" strike="noStrike">
                <a:solidFill>
                  <a:srgbClr val="000000"/>
                </a:solidFill>
                <a:latin typeface="Calibri"/>
              </a:rPr>
              <a:t>Treća razina konture</a:t>
            </a:r>
            <a:endParaRPr b="0" lang="sr-Latn-C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r-Latn-CS" sz="1800" spc="-1" strike="noStrike">
                <a:solidFill>
                  <a:srgbClr val="000000"/>
                </a:solidFill>
                <a:latin typeface="Calibri"/>
              </a:rPr>
              <a:t>Četvrta razina kontura</a:t>
            </a:r>
            <a:endParaRPr b="0" lang="sr-Latn-C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CS" sz="2000" spc="-1" strike="noStrike">
                <a:solidFill>
                  <a:srgbClr val="000000"/>
                </a:solidFill>
                <a:latin typeface="Calibri"/>
              </a:rPr>
              <a:t>Peta razina kontura</a:t>
            </a:r>
            <a:endParaRPr b="0" lang="sr-Latn-C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CS" sz="2000" spc="-1" strike="noStrike">
                <a:solidFill>
                  <a:srgbClr val="000000"/>
                </a:solidFill>
                <a:latin typeface="Calibri"/>
              </a:rPr>
              <a:t>Šesta razina kontura</a:t>
            </a:r>
            <a:endParaRPr b="0" lang="sr-Latn-C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r-Latn-CS" sz="2000" spc="-1" strike="noStrike">
                <a:solidFill>
                  <a:srgbClr val="000000"/>
                </a:solidFill>
                <a:latin typeface="Calibri"/>
              </a:rPr>
              <a:t>Sedma razina konture</a:t>
            </a:r>
            <a:endParaRPr b="0" lang="sr-Latn-C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0" lang="sr-Latn-CS" sz="3200" spc="-1" strike="noStrike">
                <a:solidFill>
                  <a:srgbClr val="000000"/>
                </a:solidFill>
                <a:latin typeface="Calibri Light"/>
              </a:rPr>
              <a:t>Uredite stil naslova matrice</a:t>
            </a:r>
            <a:endParaRPr b="0" lang="sr-Latn-CS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3200" spc="-1" strike="noStrike">
                <a:solidFill>
                  <a:srgbClr val="000000"/>
                </a:solidFill>
                <a:latin typeface="Calibri"/>
              </a:rPr>
              <a:t>Uredite stilove teksta matrice</a:t>
            </a:r>
            <a:endParaRPr b="0" lang="sr-Latn-C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800" spc="-1" strike="noStrike">
                <a:solidFill>
                  <a:srgbClr val="000000"/>
                </a:solidFill>
                <a:latin typeface="Calibri"/>
              </a:rPr>
              <a:t>Druga razina</a:t>
            </a:r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400" spc="-1" strike="noStrike">
                <a:solidFill>
                  <a:srgbClr val="000000"/>
                </a:solidFill>
                <a:latin typeface="Calibri"/>
              </a:rPr>
              <a:t>Treća razina</a:t>
            </a:r>
            <a:endParaRPr b="0" lang="sr-Latn-CS" sz="24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000" spc="-1" strike="noStrike">
                <a:solidFill>
                  <a:srgbClr val="000000"/>
                </a:solidFill>
                <a:latin typeface="Calibri"/>
              </a:rPr>
              <a:t>Četvrta razina</a:t>
            </a:r>
            <a:endParaRPr b="0" lang="sr-Latn-CS" sz="20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000" spc="-1" strike="noStrike">
                <a:solidFill>
                  <a:srgbClr val="000000"/>
                </a:solidFill>
                <a:latin typeface="Calibri"/>
              </a:rPr>
              <a:t>Peta razina</a:t>
            </a:r>
            <a:endParaRPr b="0" lang="sr-Latn-CS" sz="2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r-Latn-CS" sz="1600" spc="-1" strike="noStrike">
                <a:solidFill>
                  <a:srgbClr val="000000"/>
                </a:solidFill>
                <a:latin typeface="Calibri"/>
              </a:rPr>
              <a:t>Uredite stilove teksta matrice</a:t>
            </a:r>
            <a:endParaRPr b="0" lang="sr-Latn-CS" sz="1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378255CE-7BFA-4265-AEB6-58B4702D6E45}" type="datetime">
              <a:rPr b="0" lang="hr-HR" sz="1200" spc="-1" strike="noStrike">
                <a:solidFill>
                  <a:srgbClr val="8b8b8b"/>
                </a:solidFill>
                <a:latin typeface="Calibri"/>
              </a:rPr>
              <a:t>10.05.20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91584B34-B1B1-4C61-840D-1E3D76BDDD6A}" type="slidenum">
              <a:rPr b="0" lang="hr-HR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hr-H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sr-Latn-CS" sz="4400" spc="-1" strike="noStrike">
                <a:solidFill>
                  <a:srgbClr val="000000"/>
                </a:solidFill>
                <a:latin typeface="Calibri Light"/>
              </a:rPr>
              <a:t>Uredite stil naslova matrice</a:t>
            </a:r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800" spc="-1" strike="noStrike">
                <a:solidFill>
                  <a:srgbClr val="000000"/>
                </a:solidFill>
                <a:latin typeface="Calibri"/>
              </a:rPr>
              <a:t>Uredite stilove teksta matrice</a:t>
            </a:r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400" spc="-1" strike="noStrike">
                <a:solidFill>
                  <a:srgbClr val="000000"/>
                </a:solidFill>
                <a:latin typeface="Calibri"/>
              </a:rPr>
              <a:t>Druga razina</a:t>
            </a:r>
            <a:endParaRPr b="0" lang="sr-Latn-C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000" spc="-1" strike="noStrike">
                <a:solidFill>
                  <a:srgbClr val="000000"/>
                </a:solidFill>
                <a:latin typeface="Calibri"/>
              </a:rPr>
              <a:t>Treća razina</a:t>
            </a:r>
            <a:endParaRPr b="0" lang="sr-Latn-C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1800" spc="-1" strike="noStrike">
                <a:solidFill>
                  <a:srgbClr val="000000"/>
                </a:solidFill>
                <a:latin typeface="Calibri"/>
              </a:rPr>
              <a:t>Četvrta razina</a:t>
            </a:r>
            <a:endParaRPr b="0" lang="sr-Latn-C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1800" spc="-1" strike="noStrike">
                <a:solidFill>
                  <a:srgbClr val="000000"/>
                </a:solidFill>
                <a:latin typeface="Calibri"/>
              </a:rPr>
              <a:t>Peta razina</a:t>
            </a:r>
            <a:endParaRPr b="0" lang="sr-Latn-C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800" spc="-1" strike="noStrike">
                <a:solidFill>
                  <a:srgbClr val="000000"/>
                </a:solidFill>
                <a:latin typeface="Calibri"/>
              </a:rPr>
              <a:t>Uredite stilove teksta matrice</a:t>
            </a:r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400" spc="-1" strike="noStrike">
                <a:solidFill>
                  <a:srgbClr val="000000"/>
                </a:solidFill>
                <a:latin typeface="Calibri"/>
              </a:rPr>
              <a:t>Druga razina</a:t>
            </a:r>
            <a:endParaRPr b="0" lang="sr-Latn-C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000" spc="-1" strike="noStrike">
                <a:solidFill>
                  <a:srgbClr val="000000"/>
                </a:solidFill>
                <a:latin typeface="Calibri"/>
              </a:rPr>
              <a:t>Treća razina</a:t>
            </a:r>
            <a:endParaRPr b="0" lang="sr-Latn-C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1800" spc="-1" strike="noStrike">
                <a:solidFill>
                  <a:srgbClr val="000000"/>
                </a:solidFill>
                <a:latin typeface="Calibri"/>
              </a:rPr>
              <a:t>Četvrta razina</a:t>
            </a:r>
            <a:endParaRPr b="0" lang="sr-Latn-C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1800" spc="-1" strike="noStrike">
                <a:solidFill>
                  <a:srgbClr val="000000"/>
                </a:solidFill>
                <a:latin typeface="Calibri"/>
              </a:rPr>
              <a:t>Peta razina</a:t>
            </a:r>
            <a:endParaRPr b="0" lang="sr-Latn-C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EBD4411D-F980-4757-89D6-63BD94E12673}" type="datetime">
              <a:rPr b="0" lang="hr-HR" sz="1200" spc="-1" strike="noStrike">
                <a:solidFill>
                  <a:srgbClr val="8b8b8b"/>
                </a:solidFill>
                <a:latin typeface="Calibri"/>
              </a:rPr>
              <a:t>10.05.20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4DD9DFE-DAD0-4DA1-A927-19963651B0C7}" type="slidenum">
              <a:rPr b="0" lang="hr-HR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hr-H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sr-Latn-CS" sz="4400" spc="-1" strike="noStrike">
                <a:solidFill>
                  <a:srgbClr val="000000"/>
                </a:solidFill>
                <a:latin typeface="Calibri Light"/>
              </a:rPr>
              <a:t>Uredite stil naslova matrice</a:t>
            </a:r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800" spc="-1" strike="noStrike">
                <a:solidFill>
                  <a:srgbClr val="000000"/>
                </a:solidFill>
                <a:latin typeface="Calibri"/>
              </a:rPr>
              <a:t>Uredite stilove teksta matrice</a:t>
            </a:r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400" spc="-1" strike="noStrike">
                <a:solidFill>
                  <a:srgbClr val="000000"/>
                </a:solidFill>
                <a:latin typeface="Calibri"/>
              </a:rPr>
              <a:t>Druga razina</a:t>
            </a:r>
            <a:endParaRPr b="0" lang="sr-Latn-C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000" spc="-1" strike="noStrike">
                <a:solidFill>
                  <a:srgbClr val="000000"/>
                </a:solidFill>
                <a:latin typeface="Calibri"/>
              </a:rPr>
              <a:t>Treća razina</a:t>
            </a:r>
            <a:endParaRPr b="0" lang="sr-Latn-C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1800" spc="-1" strike="noStrike">
                <a:solidFill>
                  <a:srgbClr val="000000"/>
                </a:solidFill>
                <a:latin typeface="Calibri"/>
              </a:rPr>
              <a:t>Četvrta razina</a:t>
            </a:r>
            <a:endParaRPr b="0" lang="sr-Latn-C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1800" spc="-1" strike="noStrike">
                <a:solidFill>
                  <a:srgbClr val="000000"/>
                </a:solidFill>
                <a:latin typeface="Calibri"/>
              </a:rPr>
              <a:t>Peta razina</a:t>
            </a:r>
            <a:endParaRPr b="0" lang="sr-Latn-C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BE49633-14AE-42B3-BEA0-3B71509F615C}" type="datetime">
              <a:rPr b="0" lang="hr-HR" sz="1200" spc="-1" strike="noStrike">
                <a:solidFill>
                  <a:srgbClr val="8b8b8b"/>
                </a:solidFill>
                <a:latin typeface="Calibri"/>
              </a:rPr>
              <a:t>10.05.20</a:t>
            </a:fld>
            <a:endParaRPr b="0" lang="hr-HR" sz="1200" spc="-1" strike="noStrike">
              <a:latin typeface="Times New Roman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hr-HR" sz="2400" spc="-1" strike="noStrike">
              <a:latin typeface="Times New Roman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2B965A93-4C91-46A0-87AF-84D6328F8D46}" type="slidenum">
              <a:rPr b="0" lang="hr-HR" sz="1200" spc="-1" strike="noStrike">
                <a:solidFill>
                  <a:srgbClr val="898989"/>
                </a:solidFill>
                <a:latin typeface="Calibri"/>
              </a:rPr>
              <a:t>&lt;number&gt;</a:t>
            </a:fld>
            <a:endParaRPr b="0" lang="hr-HR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2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solidFill>
            <a:srgbClr val="4472c4"/>
          </a:solidFill>
          <a:ln w="12600">
            <a:solidFill>
              <a:srgbClr val="325490"/>
            </a:solidFill>
            <a:miter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sr-Latn-CS" sz="7200" spc="-1" strike="noStrike">
                <a:solidFill>
                  <a:srgbClr val="ffffff"/>
                </a:solidFill>
                <a:latin typeface="Calibri"/>
              </a:rPr>
              <a:t>Značenje vode za život ljudi</a:t>
            </a:r>
            <a:endParaRPr b="0" lang="sr-Latn-CS" sz="7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</a:pPr>
            <a:r>
              <a:rPr b="1" lang="sr-Latn-CS" sz="5400" spc="-1" strike="noStrike">
                <a:solidFill>
                  <a:srgbClr val="4472c4"/>
                </a:solidFill>
                <a:latin typeface="Calibri Light"/>
              </a:rPr>
              <a:t>Bez vode ne bi bilo života</a:t>
            </a:r>
            <a:endParaRPr b="0" lang="sr-Latn-CS" sz="5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8" name="Rezervirano mjesto sadržaja 4" descr=""/>
          <p:cNvPicPr/>
          <p:nvPr/>
        </p:nvPicPr>
        <p:blipFill>
          <a:blip r:embed="rId1"/>
          <a:stretch/>
        </p:blipFill>
        <p:spPr>
          <a:xfrm>
            <a:off x="6408000" y="691920"/>
            <a:ext cx="4423320" cy="5579640"/>
          </a:xfrm>
          <a:prstGeom prst="rect">
            <a:avLst/>
          </a:prstGeom>
          <a:ln w="8892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9" name="TextShape 2"/>
          <p:cNvSpPr txBox="1"/>
          <p:nvPr/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b="0" lang="sr-Latn-CS" sz="3600" spc="-1" strike="noStrike">
                <a:solidFill>
                  <a:srgbClr val="000000"/>
                </a:solidFill>
                <a:latin typeface="Calibri"/>
              </a:rPr>
              <a:t>Ni biljke, ni životinje, ni ljudi ne mogu živjeti bez vode.</a:t>
            </a:r>
            <a:endParaRPr b="0" lang="sr-Latn-CS" sz="36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1" lang="sr-Latn-CS" sz="4800" spc="-1" strike="noStrike">
                <a:solidFill>
                  <a:srgbClr val="4472c4"/>
                </a:solidFill>
                <a:latin typeface="Calibri Light"/>
              </a:rPr>
              <a:t>Voda se u kućanstvu rabi na čišćenje, pranje, kuhanje, kupanje….</a:t>
            </a:r>
            <a:endParaRPr b="0" lang="sr-Latn-CS" sz="4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1" name="TextShape 2"/>
          <p:cNvSpPr txBox="1"/>
          <p:nvPr/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800" spc="-1" strike="noStrike">
                <a:solidFill>
                  <a:srgbClr val="000000"/>
                </a:solidFill>
                <a:latin typeface="Calibri"/>
              </a:rPr>
              <a:t>Uporaba vode u kućanstvu</a:t>
            </a:r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2" name="TextShape 3"/>
          <p:cNvSpPr txBox="1"/>
          <p:nvPr/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800" spc="-1" strike="noStrike">
                <a:solidFill>
                  <a:srgbClr val="000000"/>
                </a:solidFill>
                <a:latin typeface="Calibri"/>
              </a:rPr>
              <a:t>Natapanje polja</a:t>
            </a:r>
            <a:endParaRPr b="0" lang="sr-Latn-CS" sz="2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3" name="Slika 4" descr=""/>
          <p:cNvPicPr/>
          <p:nvPr/>
        </p:nvPicPr>
        <p:blipFill>
          <a:blip r:embed="rId1"/>
          <a:stretch/>
        </p:blipFill>
        <p:spPr>
          <a:xfrm>
            <a:off x="2160" y="2754000"/>
            <a:ext cx="5827320" cy="3887640"/>
          </a:xfrm>
          <a:prstGeom prst="rect">
            <a:avLst/>
          </a:prstGeom>
          <a:ln w="8892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74" name="Slika 5" descr=""/>
          <p:cNvPicPr/>
          <p:nvPr/>
        </p:nvPicPr>
        <p:blipFill>
          <a:blip r:embed="rId2"/>
          <a:stretch/>
        </p:blipFill>
        <p:spPr>
          <a:xfrm>
            <a:off x="6361920" y="2754000"/>
            <a:ext cx="5827320" cy="3887640"/>
          </a:xfrm>
          <a:prstGeom prst="rect">
            <a:avLst/>
          </a:prstGeom>
          <a:ln w="8892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9360"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1" lang="sr-Latn-CS" sz="4400" spc="-1" strike="noStrike">
                <a:solidFill>
                  <a:srgbClr val="4472c4"/>
                </a:solidFill>
                <a:latin typeface="Calibri Light"/>
              </a:rPr>
              <a:t>Rijeke, jezera i mora ljudima služe za plovidbu i rekreaciju</a:t>
            </a:r>
            <a:endParaRPr b="0" lang="sr-Latn-CS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6" name="Rezervirano mjesto sadržaja 3" descr=""/>
          <p:cNvPicPr/>
          <p:nvPr/>
        </p:nvPicPr>
        <p:blipFill>
          <a:blip r:embed="rId1"/>
          <a:stretch/>
        </p:blipFill>
        <p:spPr>
          <a:xfrm>
            <a:off x="3196080" y="1826640"/>
            <a:ext cx="6285240" cy="4713840"/>
          </a:xfrm>
          <a:prstGeom prst="rect">
            <a:avLst/>
          </a:prstGeom>
          <a:ln w="8892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9360">
            <a:noFill/>
          </a:ln>
        </p:spPr>
        <p:txBody>
          <a:bodyPr anchor="b">
            <a:noAutofit/>
          </a:bodyPr>
          <a:p>
            <a:pPr>
              <a:lnSpc>
                <a:spcPct val="90000"/>
              </a:lnSpc>
            </a:pPr>
            <a:r>
              <a:rPr b="1" lang="sr-Latn-CS" sz="3800" spc="-1" strike="noStrike">
                <a:solidFill>
                  <a:srgbClr val="4472c4"/>
                </a:solidFill>
                <a:latin typeface="Calibri Light"/>
              </a:rPr>
              <a:t>Kako se ljudi opskrbljuju vodom?</a:t>
            </a:r>
            <a:endParaRPr b="0" lang="sr-Latn-CS" sz="38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8" name="Rezervirano mjesto sadržaja 4" descr=""/>
          <p:cNvPicPr/>
          <p:nvPr/>
        </p:nvPicPr>
        <p:blipFill>
          <a:blip r:embed="rId1"/>
          <a:stretch/>
        </p:blipFill>
        <p:spPr>
          <a:xfrm>
            <a:off x="5382000" y="3539880"/>
            <a:ext cx="3996000" cy="3059640"/>
          </a:xfrm>
          <a:prstGeom prst="rect">
            <a:avLst/>
          </a:prstGeom>
          <a:ln w="8892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79" name="TextShape 2"/>
          <p:cNvSpPr txBox="1"/>
          <p:nvPr/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9360">
            <a:noFill/>
          </a:ln>
        </p:spPr>
        <p:txBody>
          <a:bodyPr>
            <a:noAutofit/>
          </a:bodyPr>
          <a:p>
            <a:pPr marL="285840" indent="-285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400" spc="-1" strike="noStrike">
                <a:solidFill>
                  <a:srgbClr val="000000"/>
                </a:solidFill>
                <a:latin typeface="Calibri"/>
              </a:rPr>
              <a:t>Ljudi se opskrbljuju vodom na različite načine:</a:t>
            </a:r>
            <a:endParaRPr b="0" lang="sr-Latn-C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400" spc="-1" strike="noStrike">
                <a:solidFill>
                  <a:srgbClr val="000000"/>
                </a:solidFill>
                <a:latin typeface="Calibri"/>
              </a:rPr>
              <a:t>uzimaju vodu izravno iz najbližeg izvora</a:t>
            </a:r>
            <a:endParaRPr b="0" lang="sr-Latn-C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400" spc="-1" strike="noStrike">
                <a:solidFill>
                  <a:srgbClr val="000000"/>
                </a:solidFill>
                <a:latin typeface="Calibri"/>
              </a:rPr>
              <a:t>kopaju duboke bunare ili zdence</a:t>
            </a:r>
            <a:endParaRPr b="0" lang="sr-Latn-C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400" spc="-1" strike="noStrike">
                <a:solidFill>
                  <a:srgbClr val="000000"/>
                </a:solidFill>
                <a:latin typeface="Calibri"/>
              </a:rPr>
              <a:t>kišnicu skupljaju u posebne spremnike</a:t>
            </a:r>
            <a:endParaRPr b="0" lang="sr-Latn-CS" sz="2400" spc="-1" strike="noStrike">
              <a:solidFill>
                <a:srgbClr val="000000"/>
              </a:solidFill>
              <a:latin typeface="Calibri"/>
            </a:endParaRPr>
          </a:p>
          <a:p>
            <a:pPr lvl="1" marL="743040" indent="-2854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sr-Latn-CS" sz="2400" spc="-1" strike="noStrike">
                <a:solidFill>
                  <a:srgbClr val="000000"/>
                </a:solidFill>
                <a:latin typeface="Calibri"/>
              </a:rPr>
              <a:t>kućanstva se opskrbljuju  vodom iz vodovoda.</a:t>
            </a:r>
            <a:endParaRPr b="0" lang="sr-Latn-CS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80" name="Slika 5" descr=""/>
          <p:cNvPicPr/>
          <p:nvPr/>
        </p:nvPicPr>
        <p:blipFill>
          <a:blip r:embed="rId2"/>
          <a:stretch/>
        </p:blipFill>
        <p:spPr>
          <a:xfrm>
            <a:off x="7952040" y="197640"/>
            <a:ext cx="4078080" cy="3058560"/>
          </a:xfrm>
          <a:prstGeom prst="rect">
            <a:avLst/>
          </a:prstGeom>
          <a:ln w="88920">
            <a:solidFill>
              <a:srgbClr val="ffffff"/>
            </a:solidFill>
            <a:miter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LibreOffice/6.2.5.2$Windows_X86_64 LibreOffice_project/1ec314fa52f458adc18c4f025c545a4e8b22c159</Application>
  <Words>93</Words>
  <Paragraphs>14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2016-08-06T06:52:43Z</dcterms:created>
  <dc:creator>Slavenka</dc:creator>
  <dc:description/>
  <dc:language>hr-HR</dc:language>
  <cp:lastModifiedBy>slavenkah</cp:lastModifiedBy>
  <dcterms:modified xsi:type="dcterms:W3CDTF">2016-11-03T14:52:21Z</dcterms:modified>
  <cp:revision>4</cp:revision>
  <dc:subject/>
  <dc:title>Značenje vode za život ljudi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5</vt:i4>
  </property>
</Properties>
</file>