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9"/>
  </p:notesMasterIdLst>
  <p:sldIdLst>
    <p:sldId id="256" r:id="rId2"/>
    <p:sldId id="259" r:id="rId3"/>
    <p:sldId id="258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7" r:id="rId28"/>
    <p:sldId id="288" r:id="rId29"/>
    <p:sldId id="289" r:id="rId30"/>
    <p:sldId id="290" r:id="rId31"/>
    <p:sldId id="291" r:id="rId32"/>
    <p:sldId id="389" r:id="rId33"/>
    <p:sldId id="293" r:id="rId34"/>
    <p:sldId id="390" r:id="rId35"/>
    <p:sldId id="295" r:id="rId36"/>
    <p:sldId id="391" r:id="rId37"/>
    <p:sldId id="297" r:id="rId38"/>
    <p:sldId id="392" r:id="rId39"/>
    <p:sldId id="337" r:id="rId40"/>
    <p:sldId id="393" r:id="rId41"/>
    <p:sldId id="339" r:id="rId42"/>
    <p:sldId id="394" r:id="rId43"/>
    <p:sldId id="341" r:id="rId44"/>
    <p:sldId id="395" r:id="rId45"/>
    <p:sldId id="343" r:id="rId46"/>
    <p:sldId id="396" r:id="rId47"/>
    <p:sldId id="345" r:id="rId48"/>
    <p:sldId id="397" r:id="rId49"/>
    <p:sldId id="347" r:id="rId50"/>
    <p:sldId id="398" r:id="rId51"/>
    <p:sldId id="350" r:id="rId52"/>
    <p:sldId id="399" r:id="rId53"/>
    <p:sldId id="352" r:id="rId54"/>
    <p:sldId id="400" r:id="rId55"/>
    <p:sldId id="354" r:id="rId56"/>
    <p:sldId id="401" r:id="rId57"/>
    <p:sldId id="356" r:id="rId58"/>
    <p:sldId id="402" r:id="rId59"/>
    <p:sldId id="358" r:id="rId60"/>
    <p:sldId id="403" r:id="rId61"/>
    <p:sldId id="360" r:id="rId62"/>
    <p:sldId id="404" r:id="rId63"/>
    <p:sldId id="376" r:id="rId64"/>
    <p:sldId id="405" r:id="rId65"/>
    <p:sldId id="378" r:id="rId66"/>
    <p:sldId id="406" r:id="rId67"/>
    <p:sldId id="380" r:id="rId68"/>
    <p:sldId id="407" r:id="rId69"/>
    <p:sldId id="382" r:id="rId70"/>
    <p:sldId id="408" r:id="rId71"/>
    <p:sldId id="384" r:id="rId72"/>
    <p:sldId id="409" r:id="rId73"/>
    <p:sldId id="386" r:id="rId74"/>
    <p:sldId id="388" r:id="rId75"/>
    <p:sldId id="262" r:id="rId76"/>
    <p:sldId id="257" r:id="rId77"/>
    <p:sldId id="410" r:id="rId78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28" autoAdjust="0"/>
    <p:restoredTop sz="94660"/>
  </p:normalViewPr>
  <p:slideViewPr>
    <p:cSldViewPr>
      <p:cViewPr varScale="1">
        <p:scale>
          <a:sx n="68" d="100"/>
          <a:sy n="68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EC0C0-8B07-4620-AD28-A5673FF2F99B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A56A1-318A-44C6-A0CD-CEA8BB247EFB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22</a:t>
            </a:fld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24</a:t>
            </a:fld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26</a:t>
            </a:fld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28</a:t>
            </a:fld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30</a:t>
            </a:fld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32</a:t>
            </a:fld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34</a:t>
            </a:fld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36</a:t>
            </a:fld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38</a:t>
            </a:fld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40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42</a:t>
            </a:fld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44</a:t>
            </a:fld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46</a:t>
            </a:fld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48</a:t>
            </a:fld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50</a:t>
            </a:fld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52</a:t>
            </a:fld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54</a:t>
            </a:fld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56</a:t>
            </a:fld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58</a:t>
            </a:fld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60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8</a:t>
            </a:fld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62</a:t>
            </a:fld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64</a:t>
            </a:fld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66</a:t>
            </a:fld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68</a:t>
            </a:fld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70</a:t>
            </a:fld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72</a:t>
            </a:fld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74</a:t>
            </a:fld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75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10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12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14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16</a:t>
            </a:fld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18</a:t>
            </a:fld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A56A1-318A-44C6-A0CD-CEA8BB247EFB}" type="slidenum">
              <a:rPr lang="hr-HR" smtClean="0"/>
              <a:pPr/>
              <a:t>20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28" name="Naslov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cxnSp>
        <p:nvCxnSpPr>
          <p:cNvPr id="8" name="Ravni poveznik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ni poveznik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zervirano mjesto datum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16" name="Rezervirano mjesto broja slajd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zervirano mjesto sadržaja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15" name="Rezervirano mjesto broja slajd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6" name="Rezervirano mjesto podnožj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7" name="Naslov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cxnSp>
        <p:nvCxnSpPr>
          <p:cNvPr id="7" name="Ravni poveznik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32" name="Rezervirano mjesto sadržaja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34" name="Rezervirano mjesto sadržaja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2" name="Rezervirano mjesto teksta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cxnSp>
        <p:nvCxnSpPr>
          <p:cNvPr id="10" name="Ravni poveznik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vni poveznik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zervirano mjesto sadržaja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31" name="Naslov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8" name="Rezervirano mjesto datum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8" name="Rezervirano mjesto datum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zervirano mjesto teksta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24" name="Rezervirano mjesto datum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814EB14-CFA2-4B18-9954-E5ADF0F5F1A8}" type="datetimeFigureOut">
              <a:rPr lang="sr-Latn-CS" smtClean="0"/>
              <a:pPr/>
              <a:t>21.1.2002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22" name="Rezervirano mjesto broja slajd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43563A6-3903-4D73-BC01-0FD07AB7C32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5" name="Rezervirano mjesto naslova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76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1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slide" Target="slide7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1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slide" Target="slide7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slide" Target="slide20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3" Type="http://schemas.openxmlformats.org/officeDocument/2006/relationships/slide" Target="slide3.xml"/><Relationship Id="rId7" Type="http://schemas.openxmlformats.org/officeDocument/2006/relationships/slide" Target="slide4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15.xml"/><Relationship Id="rId4" Type="http://schemas.openxmlformats.org/officeDocument/2006/relationships/image" Target="../media/image4.jpeg"/><Relationship Id="rId9" Type="http://schemas.openxmlformats.org/officeDocument/2006/relationships/slide" Target="slide6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2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2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image" Target="../media/image3.jpeg"/><Relationship Id="rId7" Type="http://schemas.openxmlformats.org/officeDocument/2006/relationships/audio" Target="../media/audio3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Relationship Id="rId9" Type="http://schemas.openxmlformats.org/officeDocument/2006/relationships/audio" Target="../media/audio2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slide" Target="slide7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slide" Target="slide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3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slide" Target="slide7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3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3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4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4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slide" Target="slide7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slide" Target="slide4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4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4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5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slide" Target="slide7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slide" Target="slide52.xml"/><Relationship Id="rId9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5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slide" Target="slide7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slide" Target="slide5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5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slide" Target="slide7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slide" Target="slide6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6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Relationship Id="rId9" Type="http://schemas.openxmlformats.org/officeDocument/2006/relationships/audio" Target="../media/audio4.wav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slide" Target="slide7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slide" Target="slide6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6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slide" Target="slide7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slide" Target="slide6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7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slide" Target="slide7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7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7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audio" Target="../media/audio1.wav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77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1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slide" Target="slide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a 3"/>
          <p:cNvSpPr/>
          <p:nvPr/>
        </p:nvSpPr>
        <p:spPr>
          <a:xfrm>
            <a:off x="2928926" y="2000240"/>
            <a:ext cx="3286148" cy="307183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400" b="1" dirty="0" smtClean="0">
                <a:latin typeface="+mj-lt"/>
                <a:cs typeface="Aharoni" pitchFamily="2" charset="-79"/>
              </a:rPr>
              <a:t>Povjesničari</a:t>
            </a:r>
            <a:endParaRPr lang="hr-HR" sz="2400" b="1" dirty="0">
              <a:latin typeface="+mj-lt"/>
              <a:cs typeface="Aharoni" pitchFamily="2" charset="-79"/>
            </a:endParaRPr>
          </a:p>
        </p:txBody>
      </p:sp>
      <p:sp>
        <p:nvSpPr>
          <p:cNvPr id="5" name="Zaobljeni pravokutnik 4">
            <a:hlinkClick r:id="rId2" action="ppaction://hlinksldjump"/>
          </p:cNvPr>
          <p:cNvSpPr/>
          <p:nvPr/>
        </p:nvSpPr>
        <p:spPr>
          <a:xfrm>
            <a:off x="6572264" y="5929330"/>
            <a:ext cx="2214578" cy="500066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Informacije</a:t>
            </a:r>
            <a:endParaRPr lang="hr-H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5.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Zbog čega su se sukobile političke stranke u Pruskoj?</a:t>
            </a:r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Revolucija  1848. – 1949.</a:t>
            </a:r>
          </a:p>
          <a:p>
            <a:pPr algn="ctr"/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Zbog ujedinjenja Talijana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Zbog ujedinjenja Francuza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Zbog ujedinjenja Nijemaca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Zbog ujedinjenja Hrvata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6.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Zašto je druga Fracnuska Revolucija trajala samo 4 godine?</a:t>
            </a:r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Revolucija  1848. – 1949.</a:t>
            </a:r>
          </a:p>
          <a:p>
            <a:pPr algn="ctr"/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Jer je predsjednik umro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Jer su predsjednika </a:t>
            </a:r>
            <a:r>
              <a:rPr lang="hr-HR" dirty="0" smtClean="0"/>
              <a:t>ubili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Jer je predsjednik izvršio državni udar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Jer je predsjedniku završio mandat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1.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Koliko je zahtijevanja imalo “Zahtijevanja naroda”?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Hrvatska  1848. – 1849.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30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40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50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60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2.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“Zahtijevanja naroda” su bili:</a:t>
            </a:r>
          </a:p>
          <a:p>
            <a:pPr algn="ctr"/>
            <a:r>
              <a:rPr lang="hr-HR" dirty="0" smtClean="0"/>
              <a:t>-Ujedinjenje hrvatskih zemalja</a:t>
            </a:r>
          </a:p>
          <a:p>
            <a:pPr algn="ctr"/>
            <a:r>
              <a:rPr lang="hr-HR" dirty="0" smtClean="0"/>
              <a:t>-Potpuna samostalnost Hrvatske od Ugarske</a:t>
            </a:r>
          </a:p>
          <a:p>
            <a:pPr algn="ctr"/>
            <a:r>
              <a:rPr lang="hr-HR" dirty="0" smtClean="0"/>
              <a:t>-Uvođenje Hrvatskog jezika u školstvo i upravu</a:t>
            </a:r>
          </a:p>
          <a:p>
            <a:pPr algn="ctr"/>
            <a:r>
              <a:rPr lang="hr-HR" dirty="0" smtClean="0"/>
              <a:t>-Ukidanje kmetstva i staleškog poretka u Hrvatskoj</a:t>
            </a:r>
          </a:p>
          <a:p>
            <a:pPr algn="ctr"/>
            <a:r>
              <a:rPr lang="hr-HR" dirty="0" smtClean="0"/>
              <a:t>i?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Hrvatska  1848. – 1849.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Da hrvatska bude Carstvo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Osnivanje narodne vojske</a:t>
            </a:r>
            <a:endParaRPr lang="hr-HR" dirty="0"/>
          </a:p>
        </p:txBody>
      </p:sp>
      <p:sp>
        <p:nvSpPr>
          <p:cNvPr id="10" name="Zaobljeni pravokutnik 9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Da hrvatska bude monarhija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Josipa Jelačića za predsjednika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3.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Hrvatska  1848. – 1849.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Ban Jelačić ukida kmetstvo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Ban Jelačić se proglašava kraljem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Ban Jelačić se proglašava carem</a:t>
            </a:r>
          </a:p>
        </p:txBody>
      </p:sp>
      <p:sp>
        <p:nvSpPr>
          <p:cNvPr id="11" name="Zaobljeni pravokutnik 10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Oporuka od bana Jelačića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68" y="1500174"/>
            <a:ext cx="3424281" cy="2481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000232" y="250030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Što je ovo </a:t>
            </a:r>
            <a:r>
              <a:rPr lang="hr-HR" dirty="0" smtClean="0">
                <a:sym typeface="Wingdings" pitchFamily="2" charset="2"/>
              </a:rPr>
              <a:t>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2-kraka zvijezda 3"/>
          <p:cNvSpPr/>
          <p:nvPr/>
        </p:nvSpPr>
        <p:spPr>
          <a:xfrm>
            <a:off x="535753" y="428604"/>
            <a:ext cx="8072494" cy="1214446"/>
          </a:xfrm>
          <a:prstGeom prst="star32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Izaberite lekciju</a:t>
            </a:r>
            <a:endParaRPr lang="hr-HR" dirty="0"/>
          </a:p>
        </p:txBody>
      </p:sp>
      <p:sp>
        <p:nvSpPr>
          <p:cNvPr id="6" name="Zaobljeni pravokutnik 5">
            <a:hlinkClick r:id="rId3" action="ppaction://hlinksldjump"/>
            <a:hlinkHover r:id="" action="ppaction://noaction" highlightClick="1"/>
          </p:cNvPr>
          <p:cNvSpPr/>
          <p:nvPr/>
        </p:nvSpPr>
        <p:spPr>
          <a:xfrm>
            <a:off x="357158" y="2500306"/>
            <a:ext cx="4143404" cy="785818"/>
          </a:xfrm>
          <a:prstGeom prst="round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Revolucija  1848. – 1949.</a:t>
            </a:r>
            <a:endParaRPr lang="hr-HR" dirty="0"/>
          </a:p>
        </p:txBody>
      </p:sp>
      <p:sp>
        <p:nvSpPr>
          <p:cNvPr id="7" name="Zaobljeni pravokutnik 6">
            <a:hlinkClick r:id="rId5" action="ppaction://hlinksldjump"/>
            <a:hlinkHover r:id="" action="ppaction://noaction" highlightClick="1"/>
          </p:cNvPr>
          <p:cNvSpPr/>
          <p:nvPr/>
        </p:nvSpPr>
        <p:spPr>
          <a:xfrm>
            <a:off x="4643438" y="2500306"/>
            <a:ext cx="4143404" cy="785818"/>
          </a:xfrm>
          <a:prstGeom prst="round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Hrvatska  1848. – 1849.</a:t>
            </a:r>
            <a:endParaRPr lang="hr-HR" dirty="0"/>
          </a:p>
        </p:txBody>
      </p:sp>
      <p:sp>
        <p:nvSpPr>
          <p:cNvPr id="8" name="Zaobljeni pravokutnik 7">
            <a:hlinkClick r:id="rId6" action="ppaction://hlinksldjump"/>
          </p:cNvPr>
          <p:cNvSpPr/>
          <p:nvPr/>
        </p:nvSpPr>
        <p:spPr>
          <a:xfrm>
            <a:off x="357158" y="3357562"/>
            <a:ext cx="4143404" cy="785818"/>
          </a:xfrm>
          <a:prstGeom prst="round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Građansko društvo i radništvo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/>
          </p:cNvPr>
          <p:cNvSpPr/>
          <p:nvPr/>
        </p:nvSpPr>
        <p:spPr>
          <a:xfrm>
            <a:off x="4643438" y="3357562"/>
            <a:ext cx="4143404" cy="785818"/>
          </a:xfrm>
          <a:prstGeom prst="round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Nove društvene doktrine i umjetnički pravci</a:t>
            </a:r>
            <a:endParaRPr lang="hr-HR" dirty="0"/>
          </a:p>
        </p:txBody>
      </p:sp>
      <p:sp>
        <p:nvSpPr>
          <p:cNvPr id="11" name="Zaobljeni pravokutnik 10">
            <a:hlinkClick r:id="rId8" action="ppaction://hlinksldjump"/>
          </p:cNvPr>
          <p:cNvSpPr/>
          <p:nvPr/>
        </p:nvSpPr>
        <p:spPr>
          <a:xfrm>
            <a:off x="357158" y="4214818"/>
            <a:ext cx="4143404" cy="785818"/>
          </a:xfrm>
          <a:prstGeom prst="round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Europske velesile u drugoj polovici 19. st.</a:t>
            </a:r>
            <a:endParaRPr lang="hr-HR" dirty="0"/>
          </a:p>
        </p:txBody>
      </p:sp>
      <p:sp>
        <p:nvSpPr>
          <p:cNvPr id="12" name="Zaobljeni pravokutnik 11">
            <a:hlinkClick r:id="rId9" action="ppaction://hlinksldjump"/>
          </p:cNvPr>
          <p:cNvSpPr/>
          <p:nvPr/>
        </p:nvSpPr>
        <p:spPr>
          <a:xfrm>
            <a:off x="4643438" y="4286256"/>
            <a:ext cx="4143404" cy="785818"/>
          </a:xfrm>
          <a:prstGeom prst="round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Postanak novih velesila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4.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Druga Francuska Republika trajala je…?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Hrvatska  1848. – 1849.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2 godine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3 godine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4 godina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5 godina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5.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Zbog čega su se sukobile političke stranke u Pruskoj?</a:t>
            </a:r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Hrvatska  1848. – 1849.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Zbog ujedinjenja Talijana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Zbog ujedinjenja Francuza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Zbog ujedinjenja Nijemaca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Zbog ujedinjenja Hrvata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6.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Zašto je druga Fracnuska Revolucija trajala samo 4 godine?</a:t>
            </a:r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Hrvatska  1848. – 1849.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Jer je predsjednik umro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7" name="hammer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Jer su predsjednika ubili</a:t>
            </a:r>
            <a:endParaRPr lang="hr-HR" dirty="0"/>
          </a:p>
        </p:txBody>
      </p:sp>
      <p:sp>
        <p:nvSpPr>
          <p:cNvPr id="10" name="Zaobljeni pravokutnik 9">
            <a:hlinkClick r:id="rId8" action="ppaction://hlinksldjump">
              <a:snd r:embed="rId9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Jer je predsjednik izvršio državni udar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Jer je predsjedniku završio mandat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1.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Gdje je najviše bilo uspjeha građanstvo imalo u borbiza demokratska prava i slobode?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Građansko društvo i radništvo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U Zapadnoj Europi I SAD-u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U Srednjoj Europi i Južnoj Africi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U Japanu i Kini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U Australiju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2.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Što je “Buržoazija”?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Građansko društvo i radništvo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Siromašno građanstvo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Bogato društvo</a:t>
            </a:r>
            <a:endParaRPr lang="hr-HR" dirty="0"/>
          </a:p>
        </p:txBody>
      </p:sp>
      <p:sp>
        <p:nvSpPr>
          <p:cNvPr id="10" name="Zaobljeni pravokutnik 9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Seljaci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Svečenici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1.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Zbivanja koja su počela na početku 1848. godine te potrajala godinu i pol dana naziva se?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Revolucija  1848. – 1949.</a:t>
            </a:r>
          </a:p>
          <a:p>
            <a:pPr algn="ctr"/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Proljeće ljudi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Proljeće bogataša</a:t>
            </a:r>
            <a:endParaRPr lang="hr-HR" dirty="0"/>
          </a:p>
        </p:txBody>
      </p:sp>
      <p:sp>
        <p:nvSpPr>
          <p:cNvPr id="10" name="Zaobljeni pravokutnik 9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Proljeće stanovnika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Proljeće naroda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3.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Jedna od najvažnijih posljedica industrijske revolucije bilo je veliko preseljavanje: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Građansko društvo i radništvo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 Stanovništva iz sela u gradove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Poslova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Tvornica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Namještaja  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4.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Što je “Proletariji”?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Građansko društvo i radništvo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To je vrsta ptice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To je zgrada sa koje se promatraju ptice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To je radništvo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Naziv društva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5.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Jesu li radnicu u tvornicama bili osigurani u slučaju nesreće na radu?</a:t>
            </a:r>
            <a:endParaRPr lang="hr-HR" dirty="0" smtClean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Građansko društvo i radništvo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Da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Ne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6.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Koga su vlasnici tvornica rado zapošljavali?</a:t>
            </a:r>
            <a:endParaRPr lang="hr-HR" dirty="0" smtClean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Građansko društvo i radništvo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Ptice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Djecu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Žene i djecu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Ž</a:t>
            </a:r>
            <a:r>
              <a:rPr lang="hr-HR" dirty="0" smtClean="0"/>
              <a:t>ivotinje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1.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Kakvi su političari koje nazivamo “Konzervativcima”?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3071834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Nove društvene doktrine i umjetnički pravci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Pobornici novih ideja s naglim promjenama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Zatvorenici</a:t>
            </a:r>
            <a:endParaRPr lang="hr-HR" dirty="0"/>
          </a:p>
        </p:txBody>
      </p:sp>
      <p:sp>
        <p:nvSpPr>
          <p:cNvPr id="10" name="Zaobljeni pravokutnik 9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Neutralni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Pobornici povratka na staro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2.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Kakvi su to političari koli su bili za nagle i drastične promjene?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300039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Nove društvene doktrine i umjetnički pravci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Konzervativci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Liberali</a:t>
            </a:r>
            <a:endParaRPr lang="hr-HR" dirty="0"/>
          </a:p>
        </p:txBody>
      </p:sp>
      <p:sp>
        <p:nvSpPr>
          <p:cNvPr id="10" name="Zaobljeni pravokutnik 9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Socijalisti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HDZ-ovci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3.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Što znači latinska riječ libertas na hrvatski?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300039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Nove društvene doktrine i umjetnički pravci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Sloboda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Robništvo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Zatvor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Kip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4.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Koje razdoblje je obuhvačao klasicizam u povijesti glazbe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300039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Nove društvene doktrine i umjetnički pravci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15. – 16. st.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Druga polovica 17. st. I početak 18. st.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Durga polovica 18. st. I početak 19. st.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5 godina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5.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Što je romantizam?</a:t>
            </a:r>
            <a:endParaRPr lang="hr-HR" dirty="0" smtClean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300039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Nove društvene doktrine i umjetnički pravci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Politički pravac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Umjetnički pravac</a:t>
            </a:r>
            <a:endParaRPr lang="hr-HR" dirty="0"/>
          </a:p>
        </p:txBody>
      </p:sp>
      <p:sp>
        <p:nvSpPr>
          <p:cNvPr id="10" name="Zaobljeni pravokutnik 9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Glazbeni pravac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Likovni pravac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6.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Gdje je umro George Byron?</a:t>
            </a:r>
            <a:endParaRPr lang="hr-HR" dirty="0" smtClean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300039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Nove društvene doktrine i umjetnički pravci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U Nizozemsku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U Italiji</a:t>
            </a:r>
            <a:endParaRPr lang="hr-HR" dirty="0"/>
          </a:p>
        </p:txBody>
      </p:sp>
      <p:sp>
        <p:nvSpPr>
          <p:cNvPr id="10" name="Zaobljeni pravokutnik 9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U Engleskoj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U Grčku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2.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Tko je prije revolucije imao pravo glasa?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Revolucija  1848. – 1949.</a:t>
            </a:r>
          </a:p>
          <a:p>
            <a:pPr algn="ctr"/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muškarci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200.000 najbogatijih</a:t>
            </a:r>
            <a:endParaRPr lang="hr-HR" dirty="0"/>
          </a:p>
        </p:txBody>
      </p:sp>
      <p:sp>
        <p:nvSpPr>
          <p:cNvPr id="10" name="Zaobljeni pravokutnik 9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žene i djeca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100.000 najbogatijih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1.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Europske velesile u drugoj polovici 19. st.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Kraljica Viktorija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Napoleon III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Aleksandar II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Nikola Tesla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29191" y="1571611"/>
            <a:ext cx="2035018" cy="242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071670" y="2357430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Tko je je osoba na </a:t>
            </a:r>
            <a:r>
              <a:rPr lang="hr-HR" dirty="0" smtClean="0"/>
              <a:t>ilustraciji </a:t>
            </a:r>
            <a:r>
              <a:rPr lang="hr-HR" dirty="0" smtClean="0">
                <a:sym typeface="Wingdings" pitchFamily="2" charset="2"/>
              </a:rPr>
              <a:t>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2.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Kada je Luj Bonaparte Izveo državni udar?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Europske velesile u drugoj polovici 19. st.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1996.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1852.</a:t>
            </a:r>
            <a:endParaRPr lang="hr-HR" dirty="0"/>
          </a:p>
        </p:txBody>
      </p:sp>
      <p:sp>
        <p:nvSpPr>
          <p:cNvPr id="10" name="Zaobljeni pravokutnik 9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Prije Krista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dDanas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3.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Kada se Francuska uključila u rat protiva Rusije?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Europske velesile u drugoj polovici 19. st.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1853.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1854.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1835.</a:t>
            </a:r>
            <a:endParaRPr lang="hr-HR" dirty="0" smtClean="0"/>
          </a:p>
        </p:txBody>
      </p:sp>
      <p:sp>
        <p:nvSpPr>
          <p:cNvPr id="11" name="Zaobljeni pravokutnik 10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1845.</a:t>
            </a:r>
            <a:endParaRPr lang="hr-H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4.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Koja je bila posljednja Europska država u kojoj su ukinuti feudalni odnosi i kada?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Europske velesile u drugoj polovici 19. st.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Engleska – 1865.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Francuska – 1856.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Rusija – 1861.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Hrvatska - 1876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5.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Tko je bio otac Aleksandra II.</a:t>
            </a:r>
            <a:endParaRPr lang="hr-HR" dirty="0" smtClean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Europske velesile u drugoj polovici 19. st.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Nikola I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Benjamin III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Franjo II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Napoleon IV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6.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Koji je bio glavni grad Ruskog Carstva?</a:t>
            </a:r>
            <a:endParaRPr lang="hr-HR" dirty="0" smtClean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Europske velesile u drugoj polovici 19. st.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Moskva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Sant Petersburg</a:t>
            </a:r>
            <a:endParaRPr lang="hr-HR" dirty="0"/>
          </a:p>
        </p:txBody>
      </p:sp>
      <p:sp>
        <p:nvSpPr>
          <p:cNvPr id="10" name="Zaobljeni pravokutnik 9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Stocholm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9" name="voltag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Zagreb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1.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Godine 1859. započeo je rat između koga?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Postanak novih velesila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Pijemonta i Austrije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Francuske i Rusije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Pijemonta i Rusije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Venecije i Pijemonta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2.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Tko je 1861. godine izabran za kralja u Kraljevini Italiji?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Postanak novih velesila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Camillio Cavour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Giuseppe Garibaldi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Viktor Emanuel II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Otto von Bismarck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3.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Tko je bio Otto von Bismarck?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Postanak novih velesila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Precijednik vlade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Njemački car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Austrijski car</a:t>
            </a:r>
            <a:endParaRPr lang="hr-HR" dirty="0" smtClean="0"/>
          </a:p>
        </p:txBody>
      </p:sp>
      <p:sp>
        <p:nvSpPr>
          <p:cNvPr id="11" name="Zaobljeni pravokutnik 10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Ruski kralj</a:t>
            </a:r>
            <a:endParaRPr lang="hr-H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4.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Kada je započeo rat između Pruske i Francuske?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Postanak novih velesila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1871.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1866.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1870.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1860.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3.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Tko je izabran za predsjednika druge Francuske Republike?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Revolucija  1848. – 1949.</a:t>
            </a:r>
          </a:p>
          <a:p>
            <a:pPr algn="ctr"/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Louis Bonaparte</a:t>
            </a:r>
            <a:endParaRPr lang="hr-HR" dirty="0"/>
          </a:p>
        </p:txBody>
      </p:sp>
      <p:sp>
        <p:nvSpPr>
          <p:cNvPr id="9" name="Zaobljeni pravokutnik 8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Napoleon Bonaparte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James Bonaparte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France Bonaparte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5.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Kada je došlo do ujedinjenja Njemačke?</a:t>
            </a:r>
            <a:endParaRPr lang="hr-HR" dirty="0" smtClean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Postanak novih velesila</a:t>
            </a:r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1870.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1872.</a:t>
            </a:r>
            <a:endParaRPr lang="hr-HR" dirty="0"/>
          </a:p>
        </p:txBody>
      </p:sp>
      <p:sp>
        <p:nvSpPr>
          <p:cNvPr id="10" name="Zaobljeni pravokutnik 9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1873.</a:t>
            </a:r>
            <a:endParaRPr lang="hr-HR" dirty="0"/>
          </a:p>
        </p:txBody>
      </p:sp>
      <p:sp>
        <p:nvSpPr>
          <p:cNvPr id="11" name="Zaobljeni pravokutnik 10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1871.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Koji je ovo predmet????</a:t>
            </a:r>
            <a:endParaRPr lang="hr-HR" dirty="0" smtClean="0"/>
          </a:p>
        </p:txBody>
      </p:sp>
      <p:sp>
        <p:nvSpPr>
          <p:cNvPr id="8" name="Zaobljeni pravokutnik 7">
            <a:hlinkClick r:id="rId3" action="ppaction://hlinksldjump">
              <a:snd r:embed="rId4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</a:t>
            </a:r>
            <a:r>
              <a:rPr lang="hr-HR" dirty="0" smtClean="0"/>
              <a:t>Talijanski</a:t>
            </a:r>
            <a:endParaRPr lang="hr-HR" dirty="0"/>
          </a:p>
        </p:txBody>
      </p:sp>
      <p:sp>
        <p:nvSpPr>
          <p:cNvPr id="9" name="Zaobljeni pravokutnik 8">
            <a:hlinkClick r:id="rId3" action="ppaction://hlinksldjump"/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</a:t>
            </a:r>
            <a:r>
              <a:rPr lang="hr-HR" dirty="0" smtClean="0"/>
              <a:t>Povijest</a:t>
            </a:r>
            <a:endParaRPr lang="hr-HR" dirty="0"/>
          </a:p>
        </p:txBody>
      </p:sp>
      <p:sp>
        <p:nvSpPr>
          <p:cNvPr id="10" name="Zaobljeni pravokutnik 9">
            <a:hlinkClick r:id="rId3" action="ppaction://hlinksldjump">
              <a:snd r:embed="rId4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Kemija</a:t>
            </a:r>
            <a:endParaRPr lang="hr-HR" dirty="0"/>
          </a:p>
        </p:txBody>
      </p:sp>
      <p:sp>
        <p:nvSpPr>
          <p:cNvPr id="11" name="Zaobljeni pravokutnik 10">
            <a:hlinkClick r:id="rId3" action="ppaction://hlinksldjump">
              <a:snd r:embed="rId4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Biologija</a:t>
            </a:r>
            <a:endParaRPr lang="hr-HR" dirty="0"/>
          </a:p>
        </p:txBody>
      </p:sp>
      <p:sp>
        <p:nvSpPr>
          <p:cNvPr id="13" name="Zaobljeni pravokutnik 2"/>
          <p:cNvSpPr/>
          <p:nvPr/>
        </p:nvSpPr>
        <p:spPr>
          <a:xfrm>
            <a:off x="1714480" y="571480"/>
            <a:ext cx="5643602" cy="642942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Zadnje pitanje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>
            <a:hlinkClick r:id="" action="ppaction://hlinkshowjump?jump=lastslideviewed"/>
          </p:cNvPr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NETOČNO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2071670" y="2857496"/>
            <a:ext cx="5072098" cy="128588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hr-HR" dirty="0" smtClean="0">
                <a:solidFill>
                  <a:schemeClr val="tx2"/>
                </a:solidFill>
              </a:rPr>
              <a:t>Napravili su:</a:t>
            </a:r>
          </a:p>
          <a:p>
            <a:pPr algn="ctr"/>
            <a:r>
              <a:rPr lang="hr-HR" dirty="0" smtClean="0">
                <a:solidFill>
                  <a:schemeClr val="tx2"/>
                </a:solidFill>
              </a:rPr>
              <a:t>Antonio </a:t>
            </a:r>
            <a:r>
              <a:rPr lang="hr-HR" dirty="0" smtClean="0">
                <a:solidFill>
                  <a:schemeClr val="tx2"/>
                </a:solidFill>
              </a:rPr>
              <a:t>Fabijanić</a:t>
            </a:r>
          </a:p>
          <a:p>
            <a:pPr algn="ctr"/>
            <a:r>
              <a:rPr lang="hr-HR" dirty="0" smtClean="0">
                <a:solidFill>
                  <a:srgbClr val="FF0000"/>
                </a:solidFill>
              </a:rPr>
              <a:t>&amp;</a:t>
            </a:r>
            <a:endParaRPr lang="hr-HR" dirty="0" smtClean="0">
              <a:solidFill>
                <a:srgbClr val="FF0000"/>
              </a:solidFill>
            </a:endParaRPr>
          </a:p>
          <a:p>
            <a:pPr algn="ctr"/>
            <a:r>
              <a:rPr lang="hr-HR" dirty="0" smtClean="0">
                <a:solidFill>
                  <a:schemeClr val="tx2"/>
                </a:solidFill>
              </a:rPr>
              <a:t>Ivan </a:t>
            </a:r>
            <a:r>
              <a:rPr lang="hr-HR" dirty="0" err="1" smtClean="0">
                <a:solidFill>
                  <a:schemeClr val="tx2"/>
                </a:solidFill>
              </a:rPr>
              <a:t>Magaš</a:t>
            </a:r>
            <a:endParaRPr lang="hr-HR" dirty="0">
              <a:solidFill>
                <a:schemeClr val="tx2"/>
              </a:solidFill>
            </a:endParaRPr>
          </a:p>
        </p:txBody>
      </p:sp>
      <p:sp>
        <p:nvSpPr>
          <p:cNvPr id="5" name="Zaobljeni pravokutnik 4"/>
          <p:cNvSpPr/>
          <p:nvPr/>
        </p:nvSpPr>
        <p:spPr>
          <a:xfrm>
            <a:off x="2571736" y="785794"/>
            <a:ext cx="4000528" cy="1143008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tx2"/>
                </a:solidFill>
              </a:rPr>
              <a:t>Projekt: </a:t>
            </a:r>
            <a:r>
              <a:rPr lang="hr-HR" dirty="0" smtClean="0">
                <a:solidFill>
                  <a:schemeClr val="tx2"/>
                </a:solidFill>
              </a:rPr>
              <a:t>Povjesničar</a:t>
            </a:r>
            <a:endParaRPr lang="hr-HR" dirty="0">
              <a:solidFill>
                <a:schemeClr val="tx2"/>
              </a:solidFill>
            </a:endParaRPr>
          </a:p>
        </p:txBody>
      </p:sp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6357950" y="5786454"/>
            <a:ext cx="1928826" cy="571504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Igraj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4">
            <a:hlinkClick r:id="" action="ppaction://hlinkshowjump?jump=endshow"/>
          </p:cNvPr>
          <p:cNvSpPr/>
          <p:nvPr/>
        </p:nvSpPr>
        <p:spPr>
          <a:xfrm>
            <a:off x="2321703" y="2428868"/>
            <a:ext cx="4500594" cy="200026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600" dirty="0" smtClean="0">
                <a:solidFill>
                  <a:schemeClr val="tx2"/>
                </a:solidFill>
              </a:rPr>
              <a:t>KRAJ</a:t>
            </a:r>
            <a:endParaRPr lang="hr-HR" sz="6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jeni pravokutnik 3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FF0000"/>
                </a:solidFill>
              </a:rPr>
              <a:t>TOČNO</a:t>
            </a:r>
            <a:endParaRPr lang="hr-H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vanaesterokut 4"/>
          <p:cNvSpPr/>
          <p:nvPr/>
        </p:nvSpPr>
        <p:spPr>
          <a:xfrm>
            <a:off x="714348" y="571480"/>
            <a:ext cx="714380" cy="642942"/>
          </a:xfrm>
          <a:prstGeom prst="dodecagon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4.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>
          <a:xfrm>
            <a:off x="1714480" y="571480"/>
            <a:ext cx="1857388" cy="642942"/>
          </a:xfrm>
          <a:prstGeom prst="roundRect">
            <a:avLst>
              <a:gd name="adj" fmla="val 50000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Pitanje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>
          <a:xfrm>
            <a:off x="1714480" y="1428736"/>
            <a:ext cx="5715040" cy="264320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Druga Francuska Republika trajala je…?</a:t>
            </a:r>
            <a:endParaRPr lang="hr-HR" dirty="0"/>
          </a:p>
        </p:txBody>
      </p:sp>
      <p:sp>
        <p:nvSpPr>
          <p:cNvPr id="6" name="Zaobljeni pravokutnik 5"/>
          <p:cNvSpPr/>
          <p:nvPr/>
        </p:nvSpPr>
        <p:spPr>
          <a:xfrm>
            <a:off x="5000628" y="571480"/>
            <a:ext cx="2643206" cy="642942"/>
          </a:xfrm>
          <a:prstGeom prst="roundRect">
            <a:avLst>
              <a:gd name="adj" fmla="val 31376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Revolucija  1848. – 1949.</a:t>
            </a:r>
          </a:p>
          <a:p>
            <a:pPr algn="ctr"/>
            <a:endParaRPr lang="hr-HR" dirty="0"/>
          </a:p>
        </p:txBody>
      </p:sp>
      <p:sp>
        <p:nvSpPr>
          <p:cNvPr id="8" name="Zaobljeni pravokutnik 7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4429132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a) 2 godine</a:t>
            </a:r>
            <a:endParaRPr lang="hr-HR" dirty="0"/>
          </a:p>
        </p:txBody>
      </p:sp>
      <p:sp>
        <p:nvSpPr>
          <p:cNvPr id="9" name="Zaobljeni pravokutnik 8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4429132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b) 3 godine</a:t>
            </a:r>
            <a:endParaRPr lang="hr-HR" dirty="0"/>
          </a:p>
        </p:txBody>
      </p:sp>
      <p:sp>
        <p:nvSpPr>
          <p:cNvPr id="10" name="Zaobljeni pravokutnik 9">
            <a:hlinkClick r:id="rId7" action="ppaction://hlinksldjump">
              <a:snd r:embed="rId8" name="applause.wav" builtIn="1"/>
            </a:hlinkClick>
            <a:hlinkHover r:id="" action="ppaction://noaction" highlightClick="1"/>
          </p:cNvPr>
          <p:cNvSpPr/>
          <p:nvPr/>
        </p:nvSpPr>
        <p:spPr>
          <a:xfrm>
            <a:off x="1857356" y="5072074"/>
            <a:ext cx="2786082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c) </a:t>
            </a:r>
            <a:r>
              <a:rPr lang="hr-HR" dirty="0" smtClean="0"/>
              <a:t>4 godina</a:t>
            </a:r>
            <a:endParaRPr lang="hr-HR" dirty="0"/>
          </a:p>
        </p:txBody>
      </p:sp>
      <p:sp>
        <p:nvSpPr>
          <p:cNvPr id="11" name="Zaobljeni pravokutnik 10">
            <a:hlinkClick r:id="rId4" action="ppaction://hlinksldjump">
              <a:snd r:embed="rId5" name="explode.wav" builtIn="1"/>
            </a:hlinkClick>
            <a:hlinkHover r:id="" action="ppaction://noaction" highlightClick="1"/>
          </p:cNvPr>
          <p:cNvSpPr/>
          <p:nvPr/>
        </p:nvSpPr>
        <p:spPr>
          <a:xfrm>
            <a:off x="4643438" y="5072074"/>
            <a:ext cx="2643206" cy="500066"/>
          </a:xfrm>
          <a:prstGeom prst="roundRect">
            <a:avLst>
              <a:gd name="adj" fmla="val 50000"/>
            </a:avLst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d) </a:t>
            </a:r>
            <a:r>
              <a:rPr lang="hr-HR" dirty="0" smtClean="0"/>
              <a:t>5 godina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r">
  <a:themeElements>
    <a:clrScheme name="Papi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347</TotalTime>
  <Words>1419</Words>
  <Application>Microsoft Office PowerPoint</Application>
  <PresentationFormat>On-screen Show (4:3)</PresentationFormat>
  <Paragraphs>379</Paragraphs>
  <Slides>77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Papir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Učenik</dc:creator>
  <cp:lastModifiedBy>Komora</cp:lastModifiedBy>
  <cp:revision>38</cp:revision>
  <dcterms:created xsi:type="dcterms:W3CDTF">2010-02-10T13:34:13Z</dcterms:created>
  <dcterms:modified xsi:type="dcterms:W3CDTF">2002-01-21T18:43:42Z</dcterms:modified>
</cp:coreProperties>
</file>