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392" r:id="rId2"/>
    <p:sldId id="453" r:id="rId3"/>
    <p:sldId id="456" r:id="rId4"/>
    <p:sldId id="454" r:id="rId5"/>
    <p:sldId id="455" r:id="rId6"/>
    <p:sldId id="435" r:id="rId7"/>
    <p:sldId id="436" r:id="rId8"/>
    <p:sldId id="440" r:id="rId9"/>
    <p:sldId id="447" r:id="rId10"/>
    <p:sldId id="446" r:id="rId11"/>
    <p:sldId id="450" r:id="rId12"/>
    <p:sldId id="434" r:id="rId13"/>
    <p:sldId id="441" r:id="rId14"/>
    <p:sldId id="451" r:id="rId15"/>
    <p:sldId id="452" r:id="rId1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vricko" initials="m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69" autoAdjust="0"/>
    <p:restoredTop sz="94824" autoAdjust="0"/>
  </p:normalViewPr>
  <p:slideViewPr>
    <p:cSldViewPr>
      <p:cViewPr varScale="1">
        <p:scale>
          <a:sx n="97" d="100"/>
          <a:sy n="97" d="100"/>
        </p:scale>
        <p:origin x="-11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7D58BB-E07B-4D8E-BE67-2DAF1A48E5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8947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206883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68EC77-C7E7-456D-8B51-5A461E1F3898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D8FC28-DC83-435A-A723-13E72B62505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F42D1-4C01-420F-BEC2-19B076B5A51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83858AC-6A83-4AEE-8A65-A211D1ECCED8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hr-HR" smtClean="0"/>
              <a:t>1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2132856"/>
            <a:ext cx="7003504" cy="3600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4400" noProof="0" dirty="0" smtClean="0">
                <a:latin typeface="Calibri" pitchFamily="34" charset="0"/>
              </a:rPr>
              <a:t>NISPUSŠ -</a:t>
            </a:r>
            <a:br>
              <a:rPr lang="hr-HR" sz="4400" noProof="0" dirty="0" smtClean="0">
                <a:latin typeface="Calibri" pitchFamily="34" charset="0"/>
              </a:rPr>
            </a:br>
            <a:r>
              <a:rPr lang="hr-HR" sz="4400" noProof="0" dirty="0" smtClean="0">
                <a:latin typeface="Calibri" pitchFamily="34" charset="0"/>
              </a:rPr>
              <a:t>Nacionalni informacijski sustav prijava i upisa u srednje škole</a:t>
            </a:r>
            <a:r>
              <a:rPr lang="ta-IN" sz="4400" noProof="0" dirty="0" smtClean="0">
                <a:latin typeface="Calibri" pitchFamily="34" charset="0"/>
              </a:rPr>
              <a:t/>
            </a:r>
            <a:br>
              <a:rPr lang="ta-IN" sz="4400" noProof="0" dirty="0" smtClean="0">
                <a:latin typeface="Calibri" pitchFamily="34" charset="0"/>
              </a:rPr>
            </a:br>
            <a:r>
              <a:rPr lang="hr-HR" sz="4800" dirty="0" smtClean="0">
                <a:hlinkClick r:id="rId2"/>
              </a:rPr>
              <a:t>www.upisi.hr</a:t>
            </a:r>
            <a:r>
              <a:rPr lang="hr-HR" sz="4800" dirty="0"/>
              <a:t/>
            </a:r>
            <a:br>
              <a:rPr lang="hr-HR" sz="4800" dirty="0"/>
            </a:br>
            <a:endParaRPr lang="en-US" sz="5400" noProof="0" dirty="0" smtClean="0">
              <a:latin typeface="Calibri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a-IN" smtClean="0">
                <a:solidFill>
                  <a:srgbClr val="1D538B"/>
                </a:solidFill>
                <a:latin typeface="Calibri" pitchFamily="34" charset="0"/>
              </a:rPr>
              <a:t>Zvonimir </a:t>
            </a:r>
            <a:r>
              <a:rPr lang="ta-IN" smtClean="0">
                <a:solidFill>
                  <a:srgbClr val="1D538B"/>
                </a:solidFill>
                <a:latin typeface="Calibri" pitchFamily="34" charset="0"/>
              </a:rPr>
              <a:t>Stanić</a:t>
            </a:r>
            <a:endParaRPr lang="hr-HR" dirty="0">
              <a:solidFill>
                <a:srgbClr val="1D538B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Županijska povjerenstva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Potvrda prijedloga upisnih kvota</a:t>
            </a:r>
          </a:p>
          <a:p>
            <a:r>
              <a:rPr lang="hr-HR" dirty="0" smtClean="0"/>
              <a:t>Evidencija kandidata izvan sustava obrazovanja RH</a:t>
            </a:r>
          </a:p>
          <a:p>
            <a:r>
              <a:rPr lang="hr-HR" dirty="0" smtClean="0"/>
              <a:t>Unos informacija o kandidatima s posebnim pravima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477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CARNet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a-IN" dirty="0" smtClean="0"/>
              <a:t>Izgradnja infrastrukture</a:t>
            </a:r>
          </a:p>
          <a:p>
            <a:r>
              <a:rPr lang="ta-IN" dirty="0" smtClean="0"/>
              <a:t>Održavanje infrastrukture</a:t>
            </a:r>
          </a:p>
          <a:p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informacijsku</a:t>
            </a:r>
            <a:r>
              <a:rPr lang="en-US" dirty="0"/>
              <a:t> </a:t>
            </a:r>
            <a:r>
              <a:rPr lang="en-US" dirty="0" err="1"/>
              <a:t>infrastrukturu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autentikaciju</a:t>
            </a:r>
            <a:r>
              <a:rPr lang="en-US" dirty="0"/>
              <a:t> (HUSO </a:t>
            </a:r>
            <a:r>
              <a:rPr lang="en-US" dirty="0" err="1"/>
              <a:t>sustav</a:t>
            </a:r>
            <a:r>
              <a:rPr lang="en-US" dirty="0"/>
              <a:t>) </a:t>
            </a:r>
            <a:endParaRPr lang="ta-IN" dirty="0" smtClean="0"/>
          </a:p>
          <a:p>
            <a:r>
              <a:rPr lang="ta-IN" dirty="0"/>
              <a:t>P</a:t>
            </a:r>
            <a:r>
              <a:rPr lang="hr-HR" dirty="0"/>
              <a:t>otpor</a:t>
            </a:r>
            <a:r>
              <a:rPr lang="ta-IN" dirty="0"/>
              <a:t>a</a:t>
            </a:r>
            <a:r>
              <a:rPr lang="hr-HR" dirty="0"/>
              <a:t> korisnicima </a:t>
            </a:r>
            <a:r>
              <a:rPr lang="ta-IN" dirty="0" smtClean="0"/>
              <a:t>sustava</a:t>
            </a:r>
            <a:endParaRPr lang="hr-HR" dirty="0" smtClean="0"/>
          </a:p>
          <a:p>
            <a:r>
              <a:rPr lang="hr-HR" dirty="0" smtClean="0"/>
              <a:t>Potpora korisnicima e-matice</a:t>
            </a:r>
            <a:endParaRPr lang="ta-IN" dirty="0" smtClean="0"/>
          </a:p>
          <a:p>
            <a:r>
              <a:rPr lang="en-US" dirty="0" err="1"/>
              <a:t>Školama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Hrvatskoj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stabilnu</a:t>
            </a:r>
            <a:r>
              <a:rPr lang="en-US" dirty="0"/>
              <a:t>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Internet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626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Okvirni plan uvođenja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Regionalni sastanci:</a:t>
            </a:r>
          </a:p>
          <a:p>
            <a:pPr lvl="1"/>
            <a:r>
              <a:rPr lang="hr-HR" dirty="0" smtClean="0"/>
              <a:t>Prosinac: upoznavanje osnovnih škola</a:t>
            </a:r>
          </a:p>
          <a:p>
            <a:pPr lvl="1"/>
            <a:r>
              <a:rPr lang="hr-HR" dirty="0" smtClean="0"/>
              <a:t>Siječanj: upoznavanje srednjih škola</a:t>
            </a:r>
          </a:p>
          <a:p>
            <a:r>
              <a:rPr lang="hr-HR" dirty="0" smtClean="0"/>
              <a:t>Početak drugog polugodišta: upoznavanje učenika, roditelja i razrednika; Brošura o upisima</a:t>
            </a:r>
          </a:p>
          <a:p>
            <a:r>
              <a:rPr lang="hr-HR" dirty="0" smtClean="0"/>
              <a:t>Travanj: početak prijava</a:t>
            </a:r>
          </a:p>
          <a:p>
            <a:r>
              <a:rPr lang="hr-HR" dirty="0" smtClean="0"/>
              <a:t>Početak srpnja: rang liste i upisi</a:t>
            </a:r>
          </a:p>
          <a:p>
            <a:r>
              <a:rPr lang="hr-HR" dirty="0" smtClean="0"/>
              <a:t>Kraj kolovoza i početak rujna: drugi upisni rok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81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Prednosti sustava – učenici i roditelji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Nema troškova</a:t>
            </a:r>
          </a:p>
          <a:p>
            <a:r>
              <a:rPr lang="hr-HR" dirty="0" smtClean="0"/>
              <a:t>Nema prikupljanja dokumenata</a:t>
            </a:r>
          </a:p>
          <a:p>
            <a:r>
              <a:rPr lang="hr-HR" dirty="0" smtClean="0"/>
              <a:t>Nema putovanja</a:t>
            </a:r>
          </a:p>
          <a:p>
            <a:r>
              <a:rPr lang="hr-HR" dirty="0" smtClean="0"/>
              <a:t>Više mogućnosti prijava i upisa - manje stresa za sve sudionike u postupku</a:t>
            </a:r>
          </a:p>
          <a:p>
            <a:r>
              <a:rPr lang="hr-HR" dirty="0" smtClean="0"/>
              <a:t>Transparentnost postupka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226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Prednosti sustava – škole i MZOS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Manje administracije u školama</a:t>
            </a:r>
          </a:p>
          <a:p>
            <a:r>
              <a:rPr lang="hr-HR" dirty="0" smtClean="0"/>
              <a:t>Bolja kontrola upisnog procesa</a:t>
            </a:r>
          </a:p>
          <a:p>
            <a:r>
              <a:rPr lang="hr-HR" dirty="0" smtClean="0"/>
              <a:t>Nadzor nad provedbom</a:t>
            </a:r>
          </a:p>
          <a:p>
            <a:r>
              <a:rPr lang="hr-HR" dirty="0" smtClean="0"/>
              <a:t>Dostupnost točnih podataka – bolje planiranje i organizacija upisa</a:t>
            </a:r>
          </a:p>
          <a:p>
            <a:r>
              <a:rPr lang="hr-HR" dirty="0" smtClean="0"/>
              <a:t>Nema novih zahtjeva na infrastrukturu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380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"/>
            <a:ext cx="7523891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83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CILJEVI PROJEKTA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a-IN" dirty="0" smtClean="0"/>
              <a:t>Informatizirati proces upisa u srednje škole</a:t>
            </a:r>
          </a:p>
          <a:p>
            <a:r>
              <a:rPr lang="ta-IN" dirty="0" smtClean="0"/>
              <a:t>Olakšati život svim sudionicima procesa upisa (učenicima, roditeljima, srednjim školama, osnivačima, ministarstvu)</a:t>
            </a:r>
          </a:p>
          <a:p>
            <a:r>
              <a:rPr lang="ta-IN" dirty="0" smtClean="0"/>
              <a:t>Imati točnu evidenciju o upisanim učenicima</a:t>
            </a:r>
          </a:p>
          <a:p>
            <a:r>
              <a:rPr lang="ta-IN" dirty="0" smtClean="0"/>
              <a:t>Imati kontrolu nad procesom upisa</a:t>
            </a:r>
          </a:p>
          <a:p>
            <a:r>
              <a:rPr lang="ta-IN" dirty="0" smtClean="0"/>
              <a:t>Iskoristiti infrastrukturu, aplikacije i iskustvo iz projekta NISpVU (Nacionalni Informacijski Sustav Prijava na Visoka Učilišta)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sustava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Integracija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(HUSO, e-</a:t>
            </a:r>
            <a:r>
              <a:rPr lang="en-US" dirty="0" err="1"/>
              <a:t>Matica</a:t>
            </a:r>
            <a:r>
              <a:rPr lang="en-US" dirty="0"/>
              <a:t>, </a:t>
            </a:r>
            <a:r>
              <a:rPr lang="en-US" dirty="0" err="1"/>
              <a:t>NISpVU</a:t>
            </a:r>
            <a:r>
              <a:rPr lang="en-US" dirty="0"/>
              <a:t>)</a:t>
            </a:r>
          </a:p>
          <a:p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 err="1"/>
              <a:t>održavanje</a:t>
            </a:r>
            <a:endParaRPr lang="en-US" dirty="0"/>
          </a:p>
          <a:p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trenutcima</a:t>
            </a:r>
            <a:r>
              <a:rPr lang="en-US" dirty="0"/>
              <a:t> </a:t>
            </a:r>
            <a:r>
              <a:rPr lang="en-US" dirty="0" err="1"/>
              <a:t>najvećeg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endParaRPr lang="en-US" dirty="0"/>
          </a:p>
          <a:p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(AAI, PIN, TAN)</a:t>
            </a:r>
          </a:p>
          <a:p>
            <a:r>
              <a:rPr lang="en-US" dirty="0"/>
              <a:t>Web </a:t>
            </a:r>
            <a:r>
              <a:rPr lang="en-US" dirty="0" err="1" smtClean="0"/>
              <a:t>baziranost</a:t>
            </a:r>
            <a:endParaRPr lang="en-US" dirty="0"/>
          </a:p>
          <a:p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korisnike</a:t>
            </a:r>
            <a:endParaRPr lang="en-US" dirty="0"/>
          </a:p>
          <a:p>
            <a:r>
              <a:rPr lang="en-US" dirty="0" err="1"/>
              <a:t>Intuitivnosti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korištenje</a:t>
            </a:r>
            <a:endParaRPr lang="en-US" dirty="0"/>
          </a:p>
          <a:p>
            <a:r>
              <a:rPr lang="en-US" dirty="0" smtClean="0"/>
              <a:t>Ne </a:t>
            </a:r>
            <a:r>
              <a:rPr lang="en-US" dirty="0" err="1"/>
              <a:t>vezanost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licenčne</a:t>
            </a:r>
            <a:r>
              <a:rPr lang="en-US" dirty="0"/>
              <a:t> </a:t>
            </a:r>
            <a:r>
              <a:rPr lang="en-US" dirty="0" err="1"/>
              <a:t>sustave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64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Osnovne škole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Dodjeljuju</a:t>
            </a:r>
            <a:r>
              <a:rPr lang="en-US" dirty="0"/>
              <a:t> </a:t>
            </a:r>
            <a:r>
              <a:rPr lang="en-US" dirty="0" err="1"/>
              <a:t>učenicima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razrednicima</a:t>
            </a:r>
            <a:r>
              <a:rPr lang="en-US" dirty="0"/>
              <a:t> </a:t>
            </a:r>
            <a:r>
              <a:rPr lang="en-US" dirty="0" err="1"/>
              <a:t>osmog</a:t>
            </a:r>
            <a:r>
              <a:rPr lang="en-US" dirty="0"/>
              <a:t> </a:t>
            </a:r>
            <a:r>
              <a:rPr lang="en-US" dirty="0" err="1"/>
              <a:t>razreda</a:t>
            </a:r>
            <a:r>
              <a:rPr lang="en-US" dirty="0"/>
              <a:t> </a:t>
            </a:r>
            <a:r>
              <a:rPr lang="en-US" dirty="0" err="1"/>
              <a:t>elektronički</a:t>
            </a:r>
            <a:r>
              <a:rPr lang="en-US" dirty="0"/>
              <a:t>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AAI@Eduhr</a:t>
            </a:r>
            <a:r>
              <a:rPr lang="en-US" dirty="0"/>
              <a:t> </a:t>
            </a:r>
            <a:r>
              <a:rPr lang="en-US" dirty="0" err="1" smtClean="0"/>
              <a:t>sustava</a:t>
            </a:r>
            <a:r>
              <a:rPr lang="ta-IN" dirty="0" smtClean="0"/>
              <a:t> (ukoliko već nisu)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točnost</a:t>
            </a:r>
            <a:r>
              <a:rPr lang="en-US" dirty="0"/>
              <a:t> </a:t>
            </a:r>
            <a:r>
              <a:rPr lang="en-US" dirty="0" err="1"/>
              <a:t>unesenih</a:t>
            </a:r>
            <a:r>
              <a:rPr lang="en-US" dirty="0"/>
              <a:t> </a:t>
            </a:r>
            <a:r>
              <a:rPr lang="ta-IN" dirty="0" smtClean="0"/>
              <a:t>podataka </a:t>
            </a:r>
            <a:r>
              <a:rPr lang="en-US" dirty="0" smtClean="0"/>
              <a:t>u </a:t>
            </a:r>
            <a:r>
              <a:rPr lang="en-US" dirty="0" err="1" smtClean="0"/>
              <a:t>eMatic</a:t>
            </a:r>
            <a:r>
              <a:rPr lang="ta-IN" dirty="0" smtClean="0"/>
              <a:t>u</a:t>
            </a:r>
            <a:endParaRPr lang="en-US" dirty="0"/>
          </a:p>
          <a:p>
            <a:r>
              <a:rPr lang="en-US" dirty="0" err="1"/>
              <a:t>Omogućuju</a:t>
            </a:r>
            <a:r>
              <a:rPr lang="en-US" dirty="0"/>
              <a:t> </a:t>
            </a:r>
            <a:r>
              <a:rPr lang="en-US" dirty="0" err="1"/>
              <a:t>učenicima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školskih</a:t>
            </a:r>
            <a:r>
              <a:rPr lang="en-US" dirty="0"/>
              <a:t> </a:t>
            </a:r>
            <a:r>
              <a:rPr lang="en-US" dirty="0" err="1"/>
              <a:t>informatičkih</a:t>
            </a:r>
            <a:r>
              <a:rPr lang="en-US" dirty="0"/>
              <a:t> </a:t>
            </a:r>
            <a:r>
              <a:rPr lang="en-US" dirty="0" err="1"/>
              <a:t>učionica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ta-IN" dirty="0" smtClean="0"/>
              <a:t>sustavu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sustavu</a:t>
            </a:r>
            <a:r>
              <a:rPr lang="en-US" dirty="0"/>
              <a:t> </a:t>
            </a:r>
            <a:r>
              <a:rPr lang="en-US" dirty="0" err="1"/>
              <a:t>redovito</a:t>
            </a:r>
            <a:r>
              <a:rPr lang="en-US" dirty="0"/>
              <a:t> </a:t>
            </a:r>
            <a:r>
              <a:rPr lang="en-US" dirty="0" err="1"/>
              <a:t>informiraju</a:t>
            </a:r>
            <a:r>
              <a:rPr lang="en-US" dirty="0"/>
              <a:t> </a:t>
            </a:r>
            <a:r>
              <a:rPr lang="en-US" dirty="0" err="1"/>
              <a:t>roditelje</a:t>
            </a:r>
            <a:r>
              <a:rPr lang="en-US" dirty="0"/>
              <a:t> </a:t>
            </a:r>
            <a:r>
              <a:rPr lang="en-US" dirty="0" err="1"/>
              <a:t>učenika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roditeljskih</a:t>
            </a:r>
            <a:r>
              <a:rPr lang="en-US" dirty="0"/>
              <a:t> </a:t>
            </a:r>
            <a:r>
              <a:rPr lang="en-US" dirty="0" err="1" smtClean="0"/>
              <a:t>sastanaka</a:t>
            </a:r>
            <a:endParaRPr lang="ta-IN" dirty="0" smtClean="0"/>
          </a:p>
          <a:p>
            <a:r>
              <a:rPr lang="hr-HR" dirty="0"/>
              <a:t>Uvid u </a:t>
            </a:r>
            <a:r>
              <a:rPr lang="hr-HR" dirty="0" smtClean="0"/>
              <a:t>uspješnost</a:t>
            </a:r>
            <a:r>
              <a:rPr lang="ta-IN" dirty="0" smtClean="0"/>
              <a:t> svojih učenika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8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Srednje škole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Autofit/>
          </a:bodyPr>
          <a:lstStyle/>
          <a:p>
            <a:r>
              <a:rPr lang="hr-HR" sz="2200" dirty="0"/>
              <a:t>Škole predlažu upisne kvote i strukturu odjeljenja po </a:t>
            </a:r>
            <a:r>
              <a:rPr lang="hr-HR" sz="2200" dirty="0" smtClean="0"/>
              <a:t>programima</a:t>
            </a:r>
            <a:endParaRPr lang="ta-IN" sz="2200" dirty="0" smtClean="0"/>
          </a:p>
          <a:p>
            <a:r>
              <a:rPr lang="en-US" sz="2200" dirty="0" err="1" smtClean="0"/>
              <a:t>Osnivaju</a:t>
            </a:r>
            <a:r>
              <a:rPr lang="en-US" sz="2200" dirty="0" smtClean="0"/>
              <a:t> </a:t>
            </a:r>
            <a:r>
              <a:rPr lang="en-US" sz="2200" dirty="0" err="1"/>
              <a:t>upisno</a:t>
            </a:r>
            <a:r>
              <a:rPr lang="en-US" sz="2200" dirty="0"/>
              <a:t> </a:t>
            </a:r>
            <a:r>
              <a:rPr lang="en-US" sz="2200" dirty="0" err="1"/>
              <a:t>povjerenstvo</a:t>
            </a:r>
            <a:r>
              <a:rPr lang="en-US" sz="2200" dirty="0"/>
              <a:t> </a:t>
            </a:r>
          </a:p>
          <a:p>
            <a:r>
              <a:rPr lang="en-US" sz="2200" dirty="0" err="1"/>
              <a:t>Osiguravaju</a:t>
            </a:r>
            <a:r>
              <a:rPr lang="en-US" sz="2200" dirty="0"/>
              <a:t> </a:t>
            </a:r>
            <a:r>
              <a:rPr lang="en-US" sz="2200" dirty="0" err="1"/>
              <a:t>djelatnicima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</a:t>
            </a:r>
            <a:r>
              <a:rPr lang="en-US" sz="2200" dirty="0" err="1"/>
              <a:t>rade</a:t>
            </a:r>
            <a:r>
              <a:rPr lang="en-US" sz="2200" dirty="0"/>
              <a:t> u </a:t>
            </a:r>
            <a:r>
              <a:rPr lang="en-US" sz="2200" dirty="0" err="1"/>
              <a:t>sustavu</a:t>
            </a:r>
            <a:r>
              <a:rPr lang="en-US" sz="2200" dirty="0"/>
              <a:t> </a:t>
            </a:r>
            <a:r>
              <a:rPr lang="en-US" sz="2200" dirty="0" err="1"/>
              <a:t>valjan</a:t>
            </a:r>
            <a:r>
              <a:rPr lang="en-US" sz="2200" dirty="0"/>
              <a:t> </a:t>
            </a:r>
            <a:r>
              <a:rPr lang="en-US" sz="2200" dirty="0" err="1"/>
              <a:t>elektronički</a:t>
            </a:r>
            <a:r>
              <a:rPr lang="en-US" sz="2200" dirty="0"/>
              <a:t> </a:t>
            </a:r>
            <a:r>
              <a:rPr lang="en-US" sz="2200" dirty="0" err="1"/>
              <a:t>identitet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AAI@Eduhr</a:t>
            </a:r>
            <a:r>
              <a:rPr lang="en-US" sz="2200" dirty="0"/>
              <a:t> </a:t>
            </a:r>
            <a:r>
              <a:rPr lang="en-US" sz="2200" dirty="0" err="1"/>
              <a:t>sustava</a:t>
            </a:r>
            <a:endParaRPr lang="en-US" sz="2200" dirty="0"/>
          </a:p>
          <a:p>
            <a:r>
              <a:rPr lang="en-US" sz="2200" dirty="0" err="1"/>
              <a:t>Omogućuju</a:t>
            </a:r>
            <a:r>
              <a:rPr lang="en-US" sz="2200" dirty="0"/>
              <a:t> </a:t>
            </a:r>
            <a:r>
              <a:rPr lang="en-US" sz="2200" dirty="0" err="1"/>
              <a:t>učenicima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školskih</a:t>
            </a:r>
            <a:r>
              <a:rPr lang="en-US" sz="2200" dirty="0"/>
              <a:t> </a:t>
            </a:r>
            <a:r>
              <a:rPr lang="en-US" sz="2200" dirty="0" err="1"/>
              <a:t>informatičkih</a:t>
            </a:r>
            <a:r>
              <a:rPr lang="en-US" sz="2200" dirty="0"/>
              <a:t> </a:t>
            </a:r>
            <a:r>
              <a:rPr lang="en-US" sz="2200" dirty="0" err="1"/>
              <a:t>učionica</a:t>
            </a:r>
            <a:r>
              <a:rPr lang="en-US" sz="2200" dirty="0"/>
              <a:t> </a:t>
            </a:r>
            <a:r>
              <a:rPr lang="ta-IN" sz="2200" dirty="0" smtClean="0"/>
              <a:t>pristup sustavu</a:t>
            </a:r>
          </a:p>
          <a:p>
            <a:r>
              <a:rPr lang="hr-HR" sz="2200" dirty="0"/>
              <a:t>Definiranje dodatnih </a:t>
            </a:r>
            <a:r>
              <a:rPr lang="hr-HR" sz="2200" dirty="0" smtClean="0"/>
              <a:t>kriterija </a:t>
            </a:r>
            <a:r>
              <a:rPr lang="hr-HR" sz="2200" dirty="0"/>
              <a:t>i preduvjeta za upis</a:t>
            </a:r>
          </a:p>
          <a:p>
            <a:r>
              <a:rPr lang="hr-HR" sz="2200" dirty="0"/>
              <a:t>Pregled prijava</a:t>
            </a:r>
          </a:p>
          <a:p>
            <a:r>
              <a:rPr lang="hr-HR" sz="2200" dirty="0"/>
              <a:t>Uvid u privremene i konačne rezultate</a:t>
            </a:r>
          </a:p>
          <a:p>
            <a:r>
              <a:rPr lang="hr-HR" sz="2200" dirty="0"/>
              <a:t>Provjera darovitosti i unos rezultata u sustav (umjetničke škole)</a:t>
            </a:r>
          </a:p>
          <a:p>
            <a:r>
              <a:rPr lang="hr-HR" sz="2200" dirty="0"/>
              <a:t>Jedina zadaća za većinu: „kozmetičko” uređivanje ponuđenog rasporeda po </a:t>
            </a:r>
            <a:r>
              <a:rPr lang="hr-HR" sz="2200" dirty="0" smtClean="0"/>
              <a:t>odjeljenjima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75489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Učenici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hr-HR" dirty="0" smtClean="0"/>
              <a:t>Učenici u OŠ dobivaju elektronički identitet</a:t>
            </a:r>
          </a:p>
          <a:p>
            <a:r>
              <a:rPr lang="hr-HR" dirty="0" smtClean="0"/>
              <a:t>SMS-om dobivaju PIN</a:t>
            </a:r>
          </a:p>
          <a:p>
            <a:r>
              <a:rPr lang="ta-IN" dirty="0" smtClean="0"/>
              <a:t>Odabiru max </a:t>
            </a:r>
            <a:r>
              <a:rPr lang="hr-HR" dirty="0" smtClean="0"/>
              <a:t>10 programa</a:t>
            </a:r>
            <a:r>
              <a:rPr lang="ta-IN" dirty="0" smtClean="0"/>
              <a:t> (u max 5 srednjih škola)</a:t>
            </a:r>
            <a:r>
              <a:rPr lang="hr-HR" dirty="0" smtClean="0"/>
              <a:t> i redaju ih prema redoslijedu želja</a:t>
            </a:r>
          </a:p>
          <a:p>
            <a:r>
              <a:rPr lang="hr-HR" dirty="0" smtClean="0"/>
              <a:t>Svi podaci o učenicima preuzimaju se iz e-matice  i provjeravaju u sustavu OIB</a:t>
            </a:r>
          </a:p>
          <a:p>
            <a:r>
              <a:rPr lang="hr-HR" dirty="0" smtClean="0"/>
              <a:t>Odgovarajuća tijela unose:</a:t>
            </a:r>
          </a:p>
          <a:p>
            <a:pPr lvl="1"/>
            <a:r>
              <a:rPr lang="hr-HR" dirty="0" smtClean="0"/>
              <a:t>Rezultate natjecanja</a:t>
            </a:r>
          </a:p>
          <a:p>
            <a:pPr lvl="1"/>
            <a:r>
              <a:rPr lang="hr-HR" dirty="0" smtClean="0"/>
              <a:t>Dodatna postignuća</a:t>
            </a:r>
          </a:p>
          <a:p>
            <a:pPr lvl="1"/>
            <a:r>
              <a:rPr lang="hr-HR" dirty="0" smtClean="0"/>
              <a:t>Podatke o eventualnim teškoćama</a:t>
            </a:r>
          </a:p>
        </p:txBody>
      </p:sp>
    </p:spTree>
    <p:extLst>
      <p:ext uri="{BB962C8B-B14F-4D97-AF65-F5344CB8AC3E}">
        <p14:creationId xmlns:p14="http://schemas.microsoft.com/office/powerpoint/2010/main" val="387511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Učenici II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Trenutno bodovno stanje i poredak na rang listama vidljivo je </a:t>
            </a:r>
            <a:r>
              <a:rPr lang="hr-HR" dirty="0" smtClean="0"/>
              <a:t>odmah po prijavi programa</a:t>
            </a:r>
            <a:endParaRPr lang="hr-HR" dirty="0"/>
          </a:p>
          <a:p>
            <a:r>
              <a:rPr lang="ta-IN" dirty="0"/>
              <a:t>U</a:t>
            </a:r>
            <a:r>
              <a:rPr lang="hr-HR" dirty="0" smtClean="0"/>
              <a:t>čenik i </a:t>
            </a:r>
            <a:r>
              <a:rPr lang="hr-HR" dirty="0"/>
              <a:t>roditelj zajedno potpisuju prijavnicu čime potvrđuju </a:t>
            </a:r>
            <a:r>
              <a:rPr lang="hr-HR" dirty="0" smtClean="0"/>
              <a:t>odabir</a:t>
            </a:r>
          </a:p>
          <a:p>
            <a:r>
              <a:rPr lang="hr-HR" dirty="0" smtClean="0"/>
              <a:t>Sustav automatski raspoređuje učenika na najbolji mogući odabir</a:t>
            </a:r>
          </a:p>
          <a:p>
            <a:r>
              <a:rPr lang="hr-HR" dirty="0" smtClean="0"/>
              <a:t>Početkom srpnja rang liste postaju konačne</a:t>
            </a:r>
          </a:p>
          <a:p>
            <a:r>
              <a:rPr lang="hr-HR" dirty="0" smtClean="0"/>
              <a:t>Učenik biva automatski upisan na najbolji mogući odabir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523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Učenici III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/>
          <a:lstStyle/>
          <a:p>
            <a:r>
              <a:rPr lang="hr-HR" dirty="0" smtClean="0"/>
              <a:t>Učenici se automatski raspoređuju po odjeljenjima</a:t>
            </a:r>
          </a:p>
          <a:p>
            <a:r>
              <a:rPr lang="hr-HR" dirty="0" smtClean="0"/>
              <a:t>Svi podaci o upisanim</a:t>
            </a:r>
            <a:r>
              <a:rPr lang="ta-IN" dirty="0" smtClean="0"/>
              <a:t> učenicima</a:t>
            </a:r>
            <a:r>
              <a:rPr lang="hr-HR" dirty="0" smtClean="0"/>
              <a:t> prenose se u e-maticu</a:t>
            </a:r>
          </a:p>
          <a:p>
            <a:r>
              <a:rPr lang="hr-HR" dirty="0" smtClean="0"/>
              <a:t>(U idealnom slučaju) učenik dolazi u školu na početak nastave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232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MZOS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a-IN" sz="3000" dirty="0" smtClean="0"/>
              <a:t>Određivanje </a:t>
            </a:r>
            <a:r>
              <a:rPr lang="hr-HR" sz="3000" dirty="0" smtClean="0"/>
              <a:t>ključnih datuma</a:t>
            </a:r>
            <a:endParaRPr lang="hr-HR" sz="3000" dirty="0"/>
          </a:p>
          <a:p>
            <a:r>
              <a:rPr lang="hr-HR" sz="3000" dirty="0"/>
              <a:t>Definiranje uvjeta za </a:t>
            </a:r>
            <a:r>
              <a:rPr lang="hr-HR" sz="3000" dirty="0" smtClean="0"/>
              <a:t>upis</a:t>
            </a:r>
            <a:r>
              <a:rPr lang="ta-IN" sz="3000" dirty="0" smtClean="0"/>
              <a:t> </a:t>
            </a:r>
            <a:endParaRPr lang="hr-HR" sz="3000" dirty="0"/>
          </a:p>
          <a:p>
            <a:r>
              <a:rPr lang="hr-HR" sz="3000" dirty="0"/>
              <a:t>Potvrđivanje upisnih kvota </a:t>
            </a:r>
            <a:endParaRPr lang="hr-HR" sz="3000" dirty="0" smtClean="0"/>
          </a:p>
          <a:p>
            <a:r>
              <a:rPr lang="hr-HR" sz="3000" dirty="0" smtClean="0"/>
              <a:t>Pregled prijava</a:t>
            </a:r>
            <a:endParaRPr lang="hr-HR" sz="3000" dirty="0"/>
          </a:p>
          <a:p>
            <a:r>
              <a:rPr lang="hr-HR" sz="3000" dirty="0"/>
              <a:t>Pregled </a:t>
            </a:r>
            <a:r>
              <a:rPr lang="hr-HR" sz="3000" dirty="0" smtClean="0"/>
              <a:t>rezultata</a:t>
            </a:r>
          </a:p>
          <a:p>
            <a:r>
              <a:rPr lang="hr-HR" sz="3000" dirty="0" smtClean="0"/>
              <a:t>Statistike</a:t>
            </a:r>
            <a:endParaRPr lang="ta-IN" sz="3000" dirty="0" smtClean="0"/>
          </a:p>
          <a:p>
            <a:r>
              <a:rPr lang="ta-IN" sz="3000" dirty="0" smtClean="0"/>
              <a:t>Nadzor</a:t>
            </a:r>
            <a:endParaRPr lang="hr-HR" sz="3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165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20009</TotalTime>
  <Words>530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NISPUSŠ - Nacionalni informacijski sustav prijava i upisa u srednje škole www.upisi.hr </vt:lpstr>
      <vt:lpstr>CILJEVI PROJEKTA</vt:lpstr>
      <vt:lpstr>Zahtjevi za izgradnju sustava</vt:lpstr>
      <vt:lpstr>Osnovne škole</vt:lpstr>
      <vt:lpstr>Srednje škole</vt:lpstr>
      <vt:lpstr>Učenici</vt:lpstr>
      <vt:lpstr>Učenici II</vt:lpstr>
      <vt:lpstr>Učenici III</vt:lpstr>
      <vt:lpstr>MZOS</vt:lpstr>
      <vt:lpstr>Županijska povjerenstva</vt:lpstr>
      <vt:lpstr>CARNet</vt:lpstr>
      <vt:lpstr>Okvirni plan uvođenja</vt:lpstr>
      <vt:lpstr>Prednosti sustava – učenici i roditelji</vt:lpstr>
      <vt:lpstr>Prednosti sustava – škole i MZOS</vt:lpstr>
      <vt:lpstr>PowerPoint Presentation</vt:lpstr>
    </vt:vector>
  </TitlesOfParts>
  <Company>RH-TDU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hopuhac</dc:creator>
  <cp:lastModifiedBy>kbegonja</cp:lastModifiedBy>
  <cp:revision>763</cp:revision>
  <cp:lastPrinted>1601-01-01T00:00:00Z</cp:lastPrinted>
  <dcterms:created xsi:type="dcterms:W3CDTF">2008-10-07T08:14:54Z</dcterms:created>
  <dcterms:modified xsi:type="dcterms:W3CDTF">2013-01-17T12:16:59Z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