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  <p:sldMasterId id="2147483828" r:id="rId2"/>
    <p:sldMasterId id="2147483840" r:id="rId3"/>
  </p:sldMasterIdLst>
  <p:notesMasterIdLst>
    <p:notesMasterId r:id="rId55"/>
  </p:notesMasterIdLst>
  <p:sldIdLst>
    <p:sldId id="256" r:id="rId4"/>
    <p:sldId id="318" r:id="rId5"/>
    <p:sldId id="333" r:id="rId6"/>
    <p:sldId id="301" r:id="rId7"/>
    <p:sldId id="292" r:id="rId8"/>
    <p:sldId id="302" r:id="rId9"/>
    <p:sldId id="303" r:id="rId10"/>
    <p:sldId id="286" r:id="rId11"/>
    <p:sldId id="340" r:id="rId12"/>
    <p:sldId id="308" r:id="rId13"/>
    <p:sldId id="307" r:id="rId14"/>
    <p:sldId id="321" r:id="rId15"/>
    <p:sldId id="341" r:id="rId16"/>
    <p:sldId id="342" r:id="rId17"/>
    <p:sldId id="343" r:id="rId18"/>
    <p:sldId id="344" r:id="rId19"/>
    <p:sldId id="345" r:id="rId20"/>
    <p:sldId id="346" r:id="rId21"/>
    <p:sldId id="262" r:id="rId22"/>
    <p:sldId id="310" r:id="rId23"/>
    <p:sldId id="334" r:id="rId24"/>
    <p:sldId id="338" r:id="rId25"/>
    <p:sldId id="347" r:id="rId26"/>
    <p:sldId id="339" r:id="rId27"/>
    <p:sldId id="266" r:id="rId28"/>
    <p:sldId id="337" r:id="rId29"/>
    <p:sldId id="325" r:id="rId30"/>
    <p:sldId id="304" r:id="rId31"/>
    <p:sldId id="349" r:id="rId32"/>
    <p:sldId id="350" r:id="rId33"/>
    <p:sldId id="305" r:id="rId34"/>
    <p:sldId id="365" r:id="rId35"/>
    <p:sldId id="306" r:id="rId36"/>
    <p:sldId id="348" r:id="rId37"/>
    <p:sldId id="352" r:id="rId38"/>
    <p:sldId id="353" r:id="rId39"/>
    <p:sldId id="357" r:id="rId40"/>
    <p:sldId id="366" r:id="rId41"/>
    <p:sldId id="367" r:id="rId42"/>
    <p:sldId id="355" r:id="rId43"/>
    <p:sldId id="354" r:id="rId44"/>
    <p:sldId id="351" r:id="rId45"/>
    <p:sldId id="360" r:id="rId46"/>
    <p:sldId id="361" r:id="rId47"/>
    <p:sldId id="362" r:id="rId48"/>
    <p:sldId id="363" r:id="rId49"/>
    <p:sldId id="276" r:id="rId50"/>
    <p:sldId id="282" r:id="rId51"/>
    <p:sldId id="283" r:id="rId52"/>
    <p:sldId id="364" r:id="rId53"/>
    <p:sldId id="285" r:id="rId54"/>
  </p:sldIdLst>
  <p:sldSz cx="9144000" cy="6858000" type="screen4x3"/>
  <p:notesSz cx="9144000" cy="6858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Svijetli stil 2 - Isticanj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3" autoAdjust="0"/>
    <p:restoredTop sz="94660"/>
  </p:normalViewPr>
  <p:slideViewPr>
    <p:cSldViewPr>
      <p:cViewPr varScale="1">
        <p:scale>
          <a:sx n="86" d="100"/>
          <a:sy n="86" d="100"/>
        </p:scale>
        <p:origin x="936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64AEB-9A82-4A58-87F4-B2878CC36555}" type="datetimeFigureOut">
              <a:rPr lang="hr-HR" smtClean="0"/>
              <a:t>13.5.2024.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DE1EC-9A87-4392-B5DD-DAC1376C4C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941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DE1EC-9A87-4392-B5DD-DAC1376C4C48}" type="slidenum">
              <a:rPr lang="hr-HR" smtClean="0"/>
              <a:t>35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0467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708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72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3" y="2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3300" spc="150" baseline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231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7392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3" y="2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3300" b="0" spc="150" baseline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699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9819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50" b="0" cap="none" baseline="0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65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2503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1703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2287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27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1157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8930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3300" spc="150" baseline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271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044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2" y="762000"/>
            <a:ext cx="5686425" cy="541020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707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200150" y="2386744"/>
            <a:ext cx="67437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85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908436D-3B61-4F80-9950-7F62E47C3F57}" type="datetimeFigureOut">
              <a:rPr lang="hr-HR" smtClean="0">
                <a:solidFill>
                  <a:srgbClr val="FFFFFF">
                    <a:alpha val="70000"/>
                  </a:srgbClr>
                </a:solidFill>
              </a:rPr>
              <a:pPr defTabSz="342900"/>
              <a:t>13.5.2024.</a:t>
            </a:fld>
            <a:endParaRPr lang="hr-HR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hr-HR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B3C2ACE0-75B4-4CC0-B940-35AAD51089DD}" type="slidenum">
              <a:rPr lang="hr-HR" smtClean="0"/>
              <a:pPr defTabSz="34290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5174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908436D-3B61-4F80-9950-7F62E47C3F57}" type="datetimeFigureOut">
              <a:rPr lang="hr-HR" smtClean="0">
                <a:solidFill>
                  <a:srgbClr val="000000">
                    <a:alpha val="70000"/>
                  </a:srgbClr>
                </a:solidFill>
              </a:rPr>
              <a:pPr defTabSz="342900"/>
              <a:t>13.5.2024.</a:t>
            </a:fld>
            <a:endParaRPr lang="hr-HR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hr-HR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B3C2ACE0-75B4-4CC0-B940-35AAD51089DD}" type="slidenum">
              <a:rPr lang="hr-HR" smtClean="0"/>
              <a:pPr defTabSz="34290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09161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200150" y="2386744"/>
            <a:ext cx="67437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285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908436D-3B61-4F80-9950-7F62E47C3F57}" type="datetimeFigureOut">
              <a:rPr lang="hr-HR" smtClean="0">
                <a:solidFill>
                  <a:srgbClr val="FFFFFF">
                    <a:alpha val="70000"/>
                  </a:srgbClr>
                </a:solidFill>
              </a:rPr>
              <a:pPr defTabSz="342900"/>
              <a:t>13.5.2024.</a:t>
            </a:fld>
            <a:endParaRPr lang="hr-HR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hr-HR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B3C2ACE0-75B4-4CC0-B940-35AAD51089DD}" type="slidenum">
              <a:rPr lang="hr-HR" smtClean="0"/>
              <a:pPr defTabSz="34290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193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6434" y="2638044"/>
            <a:ext cx="3203828" cy="310198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02685" cy="310198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908436D-3B61-4F80-9950-7F62E47C3F57}" type="datetimeFigureOut">
              <a:rPr lang="hr-HR" smtClean="0">
                <a:solidFill>
                  <a:srgbClr val="000000">
                    <a:alpha val="70000"/>
                  </a:srgbClr>
                </a:solidFill>
              </a:rPr>
              <a:pPr defTabSz="342900"/>
              <a:t>13.5.2024.</a:t>
            </a:fld>
            <a:endParaRPr lang="hr-HR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hr-HR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B3C2ACE0-75B4-4CC0-B940-35AAD51089DD}" type="slidenum">
              <a:rPr lang="hr-HR" smtClean="0"/>
              <a:pPr defTabSz="34290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45428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577" y="2313434"/>
            <a:ext cx="320268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577" y="3143250"/>
            <a:ext cx="3202686" cy="2596776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190113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0268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908436D-3B61-4F80-9950-7F62E47C3F57}" type="datetimeFigureOut">
              <a:rPr lang="hr-HR" smtClean="0">
                <a:solidFill>
                  <a:srgbClr val="000000">
                    <a:alpha val="70000"/>
                  </a:srgbClr>
                </a:solidFill>
              </a:rPr>
              <a:pPr defTabSz="342900"/>
              <a:t>13.5.2024.</a:t>
            </a:fld>
            <a:endParaRPr lang="hr-HR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hr-HR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B3C2ACE0-75B4-4CC0-B940-35AAD51089DD}" type="slidenum">
              <a:rPr lang="hr-HR" smtClean="0"/>
              <a:pPr defTabSz="342900"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4340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908436D-3B61-4F80-9950-7F62E47C3F57}" type="datetimeFigureOut">
              <a:rPr lang="hr-HR" smtClean="0">
                <a:solidFill>
                  <a:srgbClr val="000000">
                    <a:alpha val="70000"/>
                  </a:srgbClr>
                </a:solidFill>
              </a:rPr>
              <a:pPr defTabSz="342900"/>
              <a:t>13.5.2024.</a:t>
            </a:fld>
            <a:endParaRPr lang="hr-HR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hr-HR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B3C2ACE0-75B4-4CC0-B940-35AAD51089DD}" type="slidenum">
              <a:rPr lang="hr-HR" smtClean="0"/>
              <a:pPr defTabSz="34290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3768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908436D-3B61-4F80-9950-7F62E47C3F57}" type="datetimeFigureOut">
              <a:rPr lang="hr-HR" smtClean="0">
                <a:solidFill>
                  <a:srgbClr val="000000">
                    <a:alpha val="70000"/>
                  </a:srgbClr>
                </a:solidFill>
              </a:rPr>
              <a:pPr defTabSz="342900"/>
              <a:t>13.5.2024.</a:t>
            </a:fld>
            <a:endParaRPr lang="hr-HR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hr-HR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B3C2ACE0-75B4-4CC0-B940-35AAD51089DD}" type="slidenum">
              <a:rPr lang="hr-HR" smtClean="0"/>
              <a:pPr defTabSz="34290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155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4052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3504" y="2243829"/>
            <a:ext cx="3364992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425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908436D-3B61-4F80-9950-7F62E47C3F57}" type="datetimeFigureOut">
              <a:rPr lang="hr-HR" smtClean="0">
                <a:solidFill>
                  <a:srgbClr val="000000">
                    <a:alpha val="70000"/>
                  </a:srgbClr>
                </a:solidFill>
              </a:rPr>
              <a:pPr defTabSz="342900"/>
              <a:t>13.5.2024.</a:t>
            </a:fld>
            <a:endParaRPr lang="hr-HR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03504" y="6236208"/>
            <a:ext cx="3843598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defTabSz="342900"/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B3C2ACE0-75B4-4CC0-B940-35AAD51089DD}" type="slidenum">
              <a:rPr lang="hr-HR" smtClean="0"/>
              <a:pPr defTabSz="34290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65502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6392" y="2243828"/>
            <a:ext cx="3371249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defTabSz="342900"/>
            <a:fld id="{B908436D-3B61-4F80-9950-7F62E47C3F57}" type="datetimeFigureOut">
              <a:rPr lang="hr-HR" smtClean="0"/>
              <a:pPr defTabSz="342900"/>
              <a:t>13.5.2024.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03504" y="6236208"/>
            <a:ext cx="3843598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defTabSz="342900"/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B3C2ACE0-75B4-4CC0-B940-35AAD51089DD}" type="slidenum">
              <a:rPr lang="hr-HR" smtClean="0"/>
              <a:pPr defTabSz="34290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61714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908436D-3B61-4F80-9950-7F62E47C3F57}" type="datetimeFigureOut">
              <a:rPr lang="hr-HR" smtClean="0">
                <a:solidFill>
                  <a:srgbClr val="000000">
                    <a:alpha val="70000"/>
                  </a:srgbClr>
                </a:solidFill>
              </a:rPr>
              <a:pPr defTabSz="342900"/>
              <a:t>13.5.2024.</a:t>
            </a:fld>
            <a:endParaRPr lang="hr-HR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hr-HR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B3C2ACE0-75B4-4CC0-B940-35AAD51089DD}" type="slidenum">
              <a:rPr lang="hr-HR" smtClean="0"/>
              <a:pPr defTabSz="34290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10319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973956" cy="498348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3352" y="937260"/>
            <a:ext cx="4648867" cy="498348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908436D-3B61-4F80-9950-7F62E47C3F57}" type="datetimeFigureOut">
              <a:rPr lang="hr-HR" smtClean="0">
                <a:solidFill>
                  <a:srgbClr val="000000">
                    <a:alpha val="70000"/>
                  </a:srgbClr>
                </a:solidFill>
              </a:rPr>
              <a:pPr defTabSz="342900"/>
              <a:t>13.5.2024.</a:t>
            </a:fld>
            <a:endParaRPr lang="hr-HR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hr-HR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B3C2ACE0-75B4-4CC0-B940-35AAD51089DD}" type="slidenum">
              <a:rPr lang="hr-HR" smtClean="0"/>
              <a:pPr defTabSz="34290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9392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4900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975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44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186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829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747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44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7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8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40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30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73352" y="964692"/>
            <a:ext cx="5797296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3352" y="2638045"/>
            <a:ext cx="5797296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6072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defTabSz="342900"/>
            <a:fld id="{B908436D-3B61-4F80-9950-7F62E47C3F57}" type="datetimeFigureOut">
              <a:rPr lang="hr-HR" smtClean="0">
                <a:solidFill>
                  <a:srgbClr val="000000">
                    <a:alpha val="70000"/>
                  </a:srgbClr>
                </a:solidFill>
              </a:rPr>
              <a:pPr defTabSz="342900"/>
              <a:t>13.5.2024.</a:t>
            </a:fld>
            <a:endParaRPr lang="hr-HR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0150" y="6236208"/>
            <a:ext cx="442589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defTabSz="342900"/>
            <a:endParaRPr lang="hr-HR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9192" y="6217920"/>
            <a:ext cx="27432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825" spc="0" baseline="0">
                <a:solidFill>
                  <a:srgbClr val="FFFFFF"/>
                </a:solidFill>
              </a:defRPr>
            </a:lvl1pPr>
          </a:lstStyle>
          <a:p>
            <a:pPr defTabSz="342900"/>
            <a:fld id="{B3C2ACE0-75B4-4CC0-B940-35AAD51089DD}" type="slidenum">
              <a:rPr lang="hr-HR" smtClean="0"/>
              <a:pPr defTabSz="34290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268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100" kern="1200" cap="all" spc="15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84647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13235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013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412081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srednja.hr/novosti/kakav-je-trend-upisa-ucenika-u-strukovne-skole-donosimo-pregled-kroz-posljednjih-deset-godina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utarnji.hr/vijesti/hrvatska/imamo-rezultate-uspisa-ovo-su-najpopularnije-srednje-skole-u-hrvatskoj-1535410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upisi.hr/docs/Jedinstveni%20popis%20zdravstvenih%20kontraindikacija.pdf" TargetMode="Externa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ime.prezime@skole.hr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rednje.e-upisi.hr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utkarijere.hr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isi.hr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srednje.e-upisi.hr/" TargetMode="Externa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srednje.e-upisi.hr/#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isi.hr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56634" y="4008628"/>
            <a:ext cx="1033780" cy="407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45"/>
              </a:lnSpc>
            </a:pPr>
            <a:r>
              <a:rPr sz="3200" dirty="0">
                <a:solidFill>
                  <a:srgbClr val="888888"/>
                </a:solidFill>
                <a:latin typeface="Calibri"/>
                <a:cs typeface="Calibri"/>
              </a:rPr>
              <a:t>Uup</a:t>
            </a:r>
            <a:r>
              <a:rPr sz="3200" spc="-15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3200" spc="-5" dirty="0">
                <a:solidFill>
                  <a:srgbClr val="888888"/>
                </a:solidFill>
                <a:latin typeface="Calibri"/>
                <a:cs typeface="Calibri"/>
              </a:rPr>
              <a:t>si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066800"/>
            <a:ext cx="5316722" cy="508812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2400" y="1738701"/>
            <a:ext cx="4038600" cy="35214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hr-HR" sz="4800" b="1" spc="-5" dirty="0">
                <a:latin typeface="Arial"/>
                <a:cs typeface="Arial"/>
              </a:rPr>
              <a:t> UPISI</a:t>
            </a:r>
            <a:r>
              <a:rPr lang="hr-HR" b="1" spc="-5" dirty="0">
                <a:latin typeface="Arial"/>
                <a:cs typeface="Arial"/>
              </a:rPr>
              <a:t>   U SREDNJU </a:t>
            </a:r>
            <a:r>
              <a:rPr lang="hr-HR" b="1" spc="-5" dirty="0" smtClean="0">
                <a:latin typeface="Arial"/>
                <a:cs typeface="Arial"/>
              </a:rPr>
              <a:t>ŠKOLU</a:t>
            </a:r>
            <a:br>
              <a:rPr lang="hr-HR" b="1" spc="-5" dirty="0" smtClean="0">
                <a:latin typeface="Arial"/>
                <a:cs typeface="Arial"/>
              </a:rPr>
            </a:br>
            <a:r>
              <a:rPr lang="hr-HR" b="1" spc="-5" dirty="0" smtClean="0">
                <a:latin typeface="Arial"/>
                <a:cs typeface="Arial"/>
              </a:rPr>
              <a:t>2024./2025.</a:t>
            </a:r>
            <a:r>
              <a:rPr lang="hr-HR" sz="6000" spc="-5" dirty="0">
                <a:latin typeface="Arial"/>
                <a:cs typeface="Arial"/>
              </a:rPr>
              <a:t/>
            </a:r>
            <a:br>
              <a:rPr lang="hr-HR" sz="6000" spc="-5" dirty="0">
                <a:latin typeface="Arial"/>
                <a:cs typeface="Arial"/>
              </a:rPr>
            </a:br>
            <a:r>
              <a:rPr lang="hr-HR" sz="1600" spc="-5" dirty="0">
                <a:latin typeface="Arial"/>
                <a:cs typeface="Arial"/>
              </a:rPr>
              <a:t/>
            </a:r>
            <a:br>
              <a:rPr lang="hr-HR" sz="1600" spc="-5" dirty="0">
                <a:latin typeface="Arial"/>
                <a:cs typeface="Arial"/>
              </a:rPr>
            </a:br>
            <a:r>
              <a:rPr lang="hr-HR" sz="1600" spc="-5" dirty="0">
                <a:latin typeface="Arial"/>
                <a:cs typeface="Arial"/>
              </a:rPr>
              <a:t/>
            </a:r>
            <a:br>
              <a:rPr lang="hr-HR" sz="1600" spc="-5" dirty="0">
                <a:latin typeface="Arial"/>
                <a:cs typeface="Arial"/>
              </a:rPr>
            </a:b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7880684" cy="1053514"/>
          </a:xfrm>
        </p:spPr>
        <p:txBody>
          <a:bodyPr>
            <a:normAutofit fontScale="90000"/>
          </a:bodyPr>
          <a:lstStyle/>
          <a:p>
            <a:r>
              <a:rPr lang="hr-HR" dirty="0"/>
              <a:t>a) Zajednički element </a:t>
            </a:r>
            <a:r>
              <a:rPr lang="hr-HR" dirty="0" smtClean="0"/>
              <a:t>vrednovanja (za </a:t>
            </a:r>
            <a:r>
              <a:rPr lang="hr-HR" dirty="0"/>
              <a:t>trogodišnje programe)</a:t>
            </a:r>
          </a:p>
        </p:txBody>
      </p:sp>
      <p:pic>
        <p:nvPicPr>
          <p:cNvPr id="6" name="Rezervirano mjesto sadržaja 5" descr="Slika2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3149" y="2286000"/>
            <a:ext cx="8065725" cy="2951035"/>
          </a:xfrm>
        </p:spPr>
      </p:pic>
    </p:spTree>
    <p:extLst>
      <p:ext uri="{BB962C8B-B14F-4D97-AF65-F5344CB8AC3E}">
        <p14:creationId xmlns:p14="http://schemas.microsoft.com/office/powerpoint/2010/main" val="5686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6989" y="381717"/>
            <a:ext cx="8071104" cy="1499616"/>
          </a:xfrm>
        </p:spPr>
        <p:txBody>
          <a:bodyPr>
            <a:noAutofit/>
          </a:bodyPr>
          <a:lstStyle/>
          <a:p>
            <a:pPr algn="ctr"/>
            <a:r>
              <a:rPr lang="hr-HR" sz="3200" dirty="0"/>
              <a:t>a) </a:t>
            </a:r>
            <a:r>
              <a:rPr lang="hr-HR" sz="3600" dirty="0"/>
              <a:t>Zajednički element vrednovanja za gimnazije i strukovne (4 godine)</a:t>
            </a:r>
            <a:r>
              <a:rPr lang="hr-HR" sz="2800" dirty="0"/>
              <a:t/>
            </a:r>
            <a:br>
              <a:rPr lang="hr-HR" sz="2800" dirty="0"/>
            </a:br>
            <a:endParaRPr lang="hr-HR" sz="28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534863"/>
              </p:ext>
            </p:extLst>
          </p:nvPr>
        </p:nvGraphicFramePr>
        <p:xfrm>
          <a:off x="821864" y="1981200"/>
          <a:ext cx="7270576" cy="441427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690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2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7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78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18676">
                <a:tc>
                  <a:txBody>
                    <a:bodyPr/>
                    <a:lstStyle/>
                    <a:p>
                      <a:r>
                        <a:rPr lang="hr-HR" dirty="0"/>
                        <a:t>Elementi vrednovanja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5. razred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6. razred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7. razred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8. razred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Ukupno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529">
                <a:tc>
                  <a:txBody>
                    <a:bodyPr/>
                    <a:lstStyle/>
                    <a:p>
                      <a:r>
                        <a:rPr lang="hr-HR" dirty="0"/>
                        <a:t>Prosjek ocjena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4,00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4,00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4,00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4,00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16,00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529">
                <a:tc>
                  <a:txBody>
                    <a:bodyPr/>
                    <a:lstStyle/>
                    <a:p>
                      <a:r>
                        <a:rPr lang="hr-HR" dirty="0"/>
                        <a:t>Hrvatski jezik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4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4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8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529">
                <a:tc>
                  <a:txBody>
                    <a:bodyPr/>
                    <a:lstStyle/>
                    <a:p>
                      <a:r>
                        <a:rPr lang="hr-HR" dirty="0"/>
                        <a:t>Matematika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4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4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8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529">
                <a:tc>
                  <a:txBody>
                    <a:bodyPr/>
                    <a:lstStyle/>
                    <a:p>
                      <a:r>
                        <a:rPr lang="hr-HR" dirty="0"/>
                        <a:t>1. Strani jezik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4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4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8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8676">
                <a:tc>
                  <a:txBody>
                    <a:bodyPr/>
                    <a:lstStyle/>
                    <a:p>
                      <a:r>
                        <a:rPr lang="hr-HR" dirty="0"/>
                        <a:t>Predmet značajan za upis (propisano)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8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5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Predmet značajan za upis (propisano)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8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8676">
                <a:tc>
                  <a:txBody>
                    <a:bodyPr/>
                    <a:lstStyle/>
                    <a:p>
                      <a:r>
                        <a:rPr lang="hr-HR" dirty="0"/>
                        <a:t>Predmet značajan</a:t>
                      </a:r>
                      <a:r>
                        <a:rPr lang="hr-HR" baseline="0" dirty="0"/>
                        <a:t> za upis (škola)</a:t>
                      </a:r>
                      <a:endParaRPr lang="hr-H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8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529">
                <a:tc>
                  <a:txBody>
                    <a:bodyPr/>
                    <a:lstStyle/>
                    <a:p>
                      <a:r>
                        <a:rPr lang="hr-HR" dirty="0"/>
                        <a:t>Ukupno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64/80</a:t>
                      </a:r>
                      <a:endParaRPr lang="hr-H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94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290054" cy="1499616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KALKULATOR BODOVA (SREDNJA.HR)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62000"/>
            <a:ext cx="6228295" cy="4746725"/>
          </a:xfrm>
        </p:spPr>
      </p:pic>
    </p:spTree>
    <p:extLst>
      <p:ext uri="{BB962C8B-B14F-4D97-AF65-F5344CB8AC3E}">
        <p14:creationId xmlns:p14="http://schemas.microsoft.com/office/powerpoint/2010/main" val="89022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70433"/>
            <a:ext cx="7848600" cy="1499616"/>
          </a:xfrm>
        </p:spPr>
        <p:txBody>
          <a:bodyPr/>
          <a:lstStyle/>
          <a:p>
            <a:r>
              <a:rPr lang="hr-HR" dirty="0" smtClean="0"/>
              <a:t>TREND UPISA UČENIKA U STRUKOVNE ŠKOLE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077200" cy="4023360"/>
          </a:xfrm>
        </p:spPr>
        <p:txBody>
          <a:bodyPr/>
          <a:lstStyle/>
          <a:p>
            <a:r>
              <a:rPr lang="hr-HR" sz="1800" dirty="0">
                <a:hlinkClick r:id="rId2"/>
              </a:rPr>
              <a:t>https://www.srednja.hr/novosti/kakav-je-trend-upisa-ucenika-u-strukovne-skole-donosimo-pregled-kroz-posljednjih-deset-godina</a:t>
            </a:r>
            <a:r>
              <a:rPr lang="hr-HR" sz="1800" dirty="0" smtClean="0">
                <a:hlinkClick r:id="rId2"/>
              </a:rPr>
              <a:t>/</a:t>
            </a:r>
            <a:r>
              <a:rPr lang="hr-HR" sz="1800" dirty="0" smtClean="0"/>
              <a:t> 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514600"/>
            <a:ext cx="7044265" cy="396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6434328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Izvor: Srednja.hr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334149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Pregled najpopularnijih srednjih škola u Hrvatskoj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01558"/>
            <a:ext cx="8458200" cy="4604041"/>
          </a:xfrm>
        </p:spPr>
        <p:txBody>
          <a:bodyPr>
            <a:normAutofit fontScale="85000" lnSpcReduction="20000"/>
          </a:bodyPr>
          <a:lstStyle/>
          <a:p>
            <a:r>
              <a:rPr lang="hr-HR" dirty="0">
                <a:hlinkClick r:id="rId2"/>
              </a:rPr>
              <a:t>https://</a:t>
            </a:r>
            <a:r>
              <a:rPr lang="hr-HR" dirty="0" smtClean="0">
                <a:hlinkClick r:id="rId2"/>
              </a:rPr>
              <a:t>www.jutarnji.hr/vijesti/hrvatska/imamo-rezultate-uspisa-ovo-su-najpopularnije-srednje-skole-u-hrvatskoj-15354107</a:t>
            </a:r>
            <a:r>
              <a:rPr lang="hr-HR" dirty="0" smtClean="0"/>
              <a:t> </a:t>
            </a:r>
          </a:p>
          <a:p>
            <a:pPr marL="0" indent="0">
              <a:buNone/>
            </a:pPr>
            <a:r>
              <a:rPr lang="hr-HR" b="1" dirty="0" smtClean="0"/>
              <a:t>Zagreb: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400" dirty="0" smtClean="0"/>
              <a:t>VII</a:t>
            </a:r>
            <a:r>
              <a:rPr lang="hr-HR" sz="2400" dirty="0"/>
              <a:t>. </a:t>
            </a:r>
            <a:r>
              <a:rPr lang="hr-HR" sz="2400" dirty="0" smtClean="0"/>
              <a:t>Gimnazija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400" dirty="0" smtClean="0"/>
              <a:t>Prva </a:t>
            </a:r>
            <a:r>
              <a:rPr lang="hr-HR" sz="2400" dirty="0"/>
              <a:t>ekonomska škola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400" dirty="0" smtClean="0"/>
              <a:t>II</a:t>
            </a:r>
            <a:r>
              <a:rPr lang="hr-HR" sz="2400" dirty="0"/>
              <a:t>. gimnazija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400" dirty="0" smtClean="0"/>
              <a:t>Druga </a:t>
            </a:r>
            <a:r>
              <a:rPr lang="hr-HR" sz="2400" dirty="0"/>
              <a:t>ekonomska škola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400" dirty="0" smtClean="0"/>
              <a:t>X</a:t>
            </a:r>
            <a:r>
              <a:rPr lang="hr-HR" sz="2400" dirty="0"/>
              <a:t>. gimnazija Ivan Supek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400" dirty="0" smtClean="0"/>
              <a:t>Gornjogradska </a:t>
            </a:r>
            <a:r>
              <a:rPr lang="hr-HR" sz="2400" dirty="0"/>
              <a:t>7. Hotelijersko-turistička škola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400" dirty="0" smtClean="0"/>
              <a:t>Treća </a:t>
            </a:r>
            <a:r>
              <a:rPr lang="hr-HR" sz="2400" dirty="0"/>
              <a:t>ekonomska škola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400" dirty="0" smtClean="0"/>
              <a:t>XIII</a:t>
            </a:r>
            <a:r>
              <a:rPr lang="hr-HR" sz="2400" dirty="0"/>
              <a:t>. gimnazija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400" dirty="0" smtClean="0"/>
              <a:t>III</a:t>
            </a:r>
            <a:r>
              <a:rPr lang="hr-HR" sz="2400" dirty="0"/>
              <a:t>. gimnazija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6172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Izvor: Srednja.hr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8378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62000"/>
            <a:ext cx="5877926" cy="5318125"/>
          </a:xfrm>
        </p:spPr>
      </p:pic>
    </p:spTree>
    <p:extLst>
      <p:ext uri="{BB962C8B-B14F-4D97-AF65-F5344CB8AC3E}">
        <p14:creationId xmlns:p14="http://schemas.microsoft.com/office/powerpoint/2010/main" val="299378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90600"/>
            <a:ext cx="5334000" cy="5266801"/>
          </a:xfrm>
        </p:spPr>
      </p:pic>
    </p:spTree>
    <p:extLst>
      <p:ext uri="{BB962C8B-B14F-4D97-AF65-F5344CB8AC3E}">
        <p14:creationId xmlns:p14="http://schemas.microsoft.com/office/powerpoint/2010/main" val="285481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066800"/>
            <a:ext cx="5308687" cy="5165725"/>
          </a:xfrm>
        </p:spPr>
      </p:pic>
    </p:spTree>
    <p:extLst>
      <p:ext uri="{BB962C8B-B14F-4D97-AF65-F5344CB8AC3E}">
        <p14:creationId xmlns:p14="http://schemas.microsoft.com/office/powerpoint/2010/main" val="272693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61DD72-86AE-4D07-A312-246DCBC09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</a:t>
            </a:r>
            <a:r>
              <a:rPr lang="hr-HR" dirty="0" smtClean="0"/>
              <a:t>. </a:t>
            </a:r>
            <a:r>
              <a:rPr lang="hr-HR" dirty="0"/>
              <a:t>DODATNI ELEMENT VREDNOVANJA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13B1054-61EB-4987-9B62-C6DD8126B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hr-HR" dirty="0"/>
              <a:t>Provjera posebnih znanja, vještina, sposobnosti i darovitosti </a:t>
            </a:r>
          </a:p>
          <a:p>
            <a:pPr marL="457200" indent="-457200">
              <a:buFont typeface="+mj-lt"/>
              <a:buAutoNum type="arabicParenR"/>
            </a:pPr>
            <a:r>
              <a:rPr lang="hr-HR" dirty="0"/>
              <a:t>Rezultati postignuti na natjecanjima u znanju </a:t>
            </a:r>
          </a:p>
          <a:p>
            <a:pPr marL="457200" indent="-457200">
              <a:buFont typeface="+mj-lt"/>
              <a:buAutoNum type="arabicParenR"/>
            </a:pPr>
            <a:r>
              <a:rPr lang="hr-HR" dirty="0"/>
              <a:t>Rezultati postignuti na natjecanjima školskih sportskih društava</a:t>
            </a:r>
          </a:p>
          <a:p>
            <a:pPr marL="457200" indent="-457200">
              <a:buFont typeface="+mj-lt"/>
              <a:buAutoNum type="arabicParenR"/>
            </a:pPr>
            <a:r>
              <a:rPr lang="hr-HR" dirty="0"/>
              <a:t>Dodatni bodovi za upis u sportske odjele </a:t>
            </a:r>
          </a:p>
        </p:txBody>
      </p:sp>
    </p:spTree>
    <p:extLst>
      <p:ext uri="{BB962C8B-B14F-4D97-AF65-F5344CB8AC3E}">
        <p14:creationId xmlns:p14="http://schemas.microsoft.com/office/powerpoint/2010/main" val="78142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1271" y="1397064"/>
            <a:ext cx="8049058" cy="4666021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1">
              <a:lnSpc>
                <a:spcPct val="100000"/>
              </a:lnSpc>
              <a:spcBef>
                <a:spcPts val="865"/>
              </a:spcBef>
              <a:tabLst>
                <a:tab pos="527685" algn="l"/>
                <a:tab pos="528320" algn="l"/>
              </a:tabLst>
            </a:pPr>
            <a:r>
              <a:rPr lang="hr-HR" sz="2400" b="1" spc="-20" dirty="0" smtClean="0">
                <a:latin typeface="Calibri"/>
                <a:cs typeface="Calibri"/>
              </a:rPr>
              <a:t>1) </a:t>
            </a:r>
            <a:r>
              <a:rPr sz="2400" b="1" spc="-20" dirty="0" err="1" smtClean="0">
                <a:latin typeface="Calibri"/>
                <a:cs typeface="Calibri"/>
              </a:rPr>
              <a:t>provjera</a:t>
            </a:r>
            <a:r>
              <a:rPr sz="2400" b="1" spc="-20" dirty="0" smtClean="0">
                <a:latin typeface="Calibri"/>
                <a:cs typeface="Calibri"/>
              </a:rPr>
              <a:t> </a:t>
            </a:r>
            <a:r>
              <a:rPr sz="2400" b="1" spc="-5" dirty="0" err="1">
                <a:latin typeface="Calibri"/>
                <a:cs typeface="Calibri"/>
              </a:rPr>
              <a:t>posebnih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lang="hr-HR" sz="2400" b="1" spc="-5" dirty="0" smtClean="0">
                <a:latin typeface="Calibri"/>
                <a:cs typeface="Calibri"/>
              </a:rPr>
              <a:t>znanja, </a:t>
            </a:r>
            <a:r>
              <a:rPr sz="2400" b="1" spc="-5" dirty="0" err="1" smtClean="0">
                <a:latin typeface="Calibri"/>
                <a:cs typeface="Calibri"/>
              </a:rPr>
              <a:t>vještina</a:t>
            </a:r>
            <a:r>
              <a:rPr lang="hr-HR" sz="2400" b="1" spc="-5" dirty="0" smtClean="0">
                <a:latin typeface="Calibri"/>
                <a:cs typeface="Calibri"/>
              </a:rPr>
              <a:t>,</a:t>
            </a:r>
            <a:r>
              <a:rPr sz="2400" b="1" spc="-10" dirty="0" smtClean="0">
                <a:latin typeface="Calibri"/>
                <a:cs typeface="Calibri"/>
              </a:rPr>
              <a:t> </a:t>
            </a:r>
            <a:r>
              <a:rPr sz="2400" b="1" spc="-10" dirty="0" err="1" smtClean="0">
                <a:latin typeface="Calibri"/>
                <a:cs typeface="Calibri"/>
              </a:rPr>
              <a:t>sposobnosti</a:t>
            </a:r>
            <a:r>
              <a:rPr lang="hr-HR" sz="2400" b="1" spc="-10" dirty="0" smtClean="0">
                <a:latin typeface="Calibri"/>
                <a:cs typeface="Calibri"/>
              </a:rPr>
              <a:t> i darovitosti</a:t>
            </a:r>
            <a:endParaRPr sz="2400" b="1" dirty="0">
              <a:latin typeface="Calibri"/>
              <a:cs typeface="Calibri"/>
            </a:endParaRPr>
          </a:p>
          <a:p>
            <a:pPr marL="527686" lvl="1">
              <a:lnSpc>
                <a:spcPct val="100000"/>
              </a:lnSpc>
              <a:spcBef>
                <a:spcPts val="770"/>
              </a:spcBef>
              <a:tabLst>
                <a:tab pos="742950" algn="l"/>
              </a:tabLst>
            </a:pPr>
            <a:endParaRPr lang="hr-HR" sz="2000" b="1" dirty="0"/>
          </a:p>
          <a:p>
            <a:pPr marL="527686" lvl="1">
              <a:lnSpc>
                <a:spcPct val="100000"/>
              </a:lnSpc>
              <a:spcBef>
                <a:spcPts val="770"/>
              </a:spcBef>
              <a:tabLst>
                <a:tab pos="742950" algn="l"/>
              </a:tabLst>
            </a:pPr>
            <a:r>
              <a:rPr lang="hr-HR" sz="2000" b="1" dirty="0">
                <a:solidFill>
                  <a:srgbClr val="0070C0"/>
                </a:solidFill>
              </a:rPr>
              <a:t>Program likovne umjetnosti i dizajna:</a:t>
            </a:r>
          </a:p>
          <a:p>
            <a:pPr marL="527686" lvl="1">
              <a:lnSpc>
                <a:spcPct val="100000"/>
              </a:lnSpc>
              <a:spcBef>
                <a:spcPts val="770"/>
              </a:spcBef>
              <a:tabLst>
                <a:tab pos="742950" algn="l"/>
              </a:tabLst>
            </a:pPr>
            <a:r>
              <a:rPr lang="hr-HR" sz="2000" dirty="0"/>
              <a:t>Darovitost likovno izražavanje crtanjem olovkom ili ugljenom te slikanjem (tempera, gvaš ili akvarel)</a:t>
            </a:r>
          </a:p>
          <a:p>
            <a:pPr marL="527686" lvl="1">
              <a:lnSpc>
                <a:spcPct val="100000"/>
              </a:lnSpc>
              <a:spcBef>
                <a:spcPts val="770"/>
              </a:spcBef>
              <a:tabLst>
                <a:tab pos="742950" algn="l"/>
              </a:tabLst>
            </a:pPr>
            <a:r>
              <a:rPr lang="hr-HR" sz="2000" dirty="0">
                <a:cs typeface="Calibri"/>
              </a:rPr>
              <a:t>70-120 bodova + </a:t>
            </a:r>
            <a:r>
              <a:rPr lang="hr-HR" sz="2000" i="1" dirty="0">
                <a:cs typeface="Calibri"/>
              </a:rPr>
              <a:t>bodovi iz OŠ</a:t>
            </a:r>
          </a:p>
          <a:p>
            <a:pPr marL="527686" lvl="1">
              <a:lnSpc>
                <a:spcPct val="100000"/>
              </a:lnSpc>
              <a:spcBef>
                <a:spcPts val="770"/>
              </a:spcBef>
              <a:tabLst>
                <a:tab pos="742950" algn="l"/>
              </a:tabLst>
            </a:pPr>
            <a:endParaRPr lang="hr-HR" sz="2000" b="1" dirty="0">
              <a:cs typeface="Calibri"/>
            </a:endParaRPr>
          </a:p>
          <a:p>
            <a:pPr marL="527686" lvl="1">
              <a:lnSpc>
                <a:spcPct val="100000"/>
              </a:lnSpc>
              <a:spcBef>
                <a:spcPts val="770"/>
              </a:spcBef>
              <a:tabLst>
                <a:tab pos="742950" algn="l"/>
              </a:tabLst>
            </a:pPr>
            <a:r>
              <a:rPr lang="hr-HR" sz="2000" b="1" dirty="0">
                <a:solidFill>
                  <a:srgbClr val="0070C0"/>
                </a:solidFill>
                <a:cs typeface="Calibri"/>
              </a:rPr>
              <a:t>Program glazbene </a:t>
            </a:r>
            <a:r>
              <a:rPr lang="hr-HR" sz="2000" b="1" dirty="0" smtClean="0">
                <a:solidFill>
                  <a:srgbClr val="0070C0"/>
                </a:solidFill>
                <a:cs typeface="Calibri"/>
              </a:rPr>
              <a:t>umjetnosti:</a:t>
            </a:r>
            <a:endParaRPr lang="hr-HR" sz="2000" b="1" dirty="0">
              <a:solidFill>
                <a:srgbClr val="0070C0"/>
              </a:solidFill>
              <a:cs typeface="Calibri"/>
            </a:endParaRPr>
          </a:p>
          <a:p>
            <a:pPr marL="527686" lvl="1">
              <a:lnSpc>
                <a:spcPct val="100000"/>
              </a:lnSpc>
              <a:spcBef>
                <a:spcPts val="770"/>
              </a:spcBef>
              <a:tabLst>
                <a:tab pos="742950" algn="l"/>
              </a:tabLst>
            </a:pPr>
            <a:r>
              <a:rPr lang="hr-HR" dirty="0"/>
              <a:t>postignuti opći uspjeh iz petoga i šestoga razreda glazbene škole ili dva razreda pripremnoga obrazovanja;</a:t>
            </a:r>
          </a:p>
          <a:p>
            <a:pPr marL="527686" lvl="1">
              <a:lnSpc>
                <a:spcPct val="100000"/>
              </a:lnSpc>
              <a:spcBef>
                <a:spcPts val="770"/>
              </a:spcBef>
              <a:tabLst>
                <a:tab pos="742950" algn="l"/>
              </a:tabLst>
            </a:pPr>
            <a:r>
              <a:rPr lang="hr-HR" dirty="0"/>
              <a:t>konačni rezultati ostvareni na prijamnome ispitu glazbene darovitosti</a:t>
            </a:r>
          </a:p>
          <a:p>
            <a:pPr marL="527686" lvl="1">
              <a:lnSpc>
                <a:spcPct val="100000"/>
              </a:lnSpc>
              <a:spcBef>
                <a:spcPts val="770"/>
              </a:spcBef>
              <a:tabLst>
                <a:tab pos="742950" algn="l"/>
              </a:tabLst>
            </a:pPr>
            <a:r>
              <a:rPr lang="hr-HR" dirty="0"/>
              <a:t>ukupno 260 bodova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4400" y="835595"/>
            <a:ext cx="7162800" cy="5386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05"/>
              </a:lnSpc>
              <a:spcBef>
                <a:spcPts val="100"/>
              </a:spcBef>
              <a:tabLst>
                <a:tab pos="2193925" algn="l"/>
              </a:tabLst>
            </a:pPr>
            <a:r>
              <a:rPr lang="hr-HR" sz="3600" spc="-10" dirty="0">
                <a:solidFill>
                  <a:schemeClr val="tx1"/>
                </a:solidFill>
              </a:rPr>
              <a:t>B)</a:t>
            </a:r>
            <a:r>
              <a:rPr sz="3600" spc="-10" dirty="0">
                <a:solidFill>
                  <a:schemeClr val="tx1"/>
                </a:solidFill>
              </a:rPr>
              <a:t> </a:t>
            </a:r>
            <a:r>
              <a:rPr sz="3600" spc="-10" dirty="0" err="1">
                <a:solidFill>
                  <a:schemeClr val="tx1"/>
                </a:solidFill>
              </a:rPr>
              <a:t>Dodatni</a:t>
            </a:r>
            <a:r>
              <a:rPr lang="hr-HR" sz="3600" spc="-10" dirty="0">
                <a:solidFill>
                  <a:schemeClr val="tx1"/>
                </a:solidFill>
              </a:rPr>
              <a:t> </a:t>
            </a:r>
            <a:r>
              <a:rPr sz="3600" spc="-10" dirty="0" smtClean="0">
                <a:solidFill>
                  <a:schemeClr val="tx1"/>
                </a:solidFill>
              </a:rPr>
              <a:t>element</a:t>
            </a:r>
            <a:r>
              <a:rPr lang="hr-HR" sz="3600" spc="-10" dirty="0" smtClean="0">
                <a:solidFill>
                  <a:schemeClr val="tx1"/>
                </a:solidFill>
              </a:rPr>
              <a:t>i vrednovanja</a:t>
            </a:r>
            <a:endParaRPr sz="3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2 glavna dokumenta: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fontAlgn="base">
              <a:buAutoNum type="arabicPeriod"/>
            </a:pPr>
            <a:r>
              <a:rPr lang="hr-HR" sz="2400" dirty="0"/>
              <a:t>Pravilnik o elementima i kriterijima za izbor kandidata za upis u I. razred srednje škole (2015/2017)</a:t>
            </a:r>
          </a:p>
          <a:p>
            <a:pPr marL="514350" indent="-514350" fontAlgn="base">
              <a:buAutoNum type="arabicPeriod"/>
            </a:pPr>
            <a:endParaRPr lang="hr-HR" sz="2400" dirty="0"/>
          </a:p>
          <a:p>
            <a:pPr marL="514350" indent="-514350" fontAlgn="base">
              <a:buAutoNum type="arabicPeriod"/>
            </a:pPr>
            <a:r>
              <a:rPr lang="hr-HR" sz="2400" dirty="0"/>
              <a:t>Odluka o upisu učenika u I. razred srednje škole u školskoj godini </a:t>
            </a:r>
            <a:r>
              <a:rPr lang="hr-HR" sz="2400" dirty="0" smtClean="0"/>
              <a:t>2024./2025. </a:t>
            </a:r>
            <a:endParaRPr lang="hr-HR" sz="2400" dirty="0"/>
          </a:p>
          <a:p>
            <a:pPr marL="514350" indent="-514350" fontAlgn="base">
              <a:buAutoNum type="arabicPeriod"/>
            </a:pPr>
            <a:endParaRPr lang="hr-HR" b="1" dirty="0"/>
          </a:p>
          <a:p>
            <a:pPr marL="514350" indent="-514350" fontAlgn="base">
              <a:buAutoNum type="arabicPeriod"/>
            </a:pPr>
            <a:endParaRPr lang="hr-HR" b="1" dirty="0"/>
          </a:p>
          <a:p>
            <a:pPr marL="514350" indent="-514350" fontAlgn="base">
              <a:buAutoNum type="arabicPeriod"/>
            </a:pPr>
            <a:endParaRPr lang="hr-HR" b="1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0768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5800" y="1152441"/>
            <a:ext cx="7766304" cy="5724144"/>
          </a:xfrm>
        </p:spPr>
        <p:txBody>
          <a:bodyPr>
            <a:normAutofit/>
          </a:bodyPr>
          <a:lstStyle/>
          <a:p>
            <a:pPr marL="412750" lvl="1" indent="0">
              <a:spcBef>
                <a:spcPts val="0"/>
              </a:spcBef>
              <a:buNone/>
              <a:tabLst>
                <a:tab pos="532765" algn="l"/>
                <a:tab pos="533400" algn="l"/>
              </a:tabLst>
            </a:pPr>
            <a:r>
              <a:rPr lang="hr-HR" sz="2400" b="1" spc="-20" dirty="0">
                <a:solidFill>
                  <a:srgbClr val="0070C0"/>
                </a:solidFill>
                <a:cs typeface="Calibri"/>
              </a:rPr>
              <a:t>Program plesne </a:t>
            </a:r>
            <a:r>
              <a:rPr lang="hr-HR" sz="2400" b="1" spc="-20" dirty="0" smtClean="0">
                <a:solidFill>
                  <a:srgbClr val="0070C0"/>
                </a:solidFill>
                <a:cs typeface="Calibri"/>
              </a:rPr>
              <a:t>umjetnosti:</a:t>
            </a:r>
            <a:endParaRPr lang="hr-HR" sz="2400" b="1" spc="-20" dirty="0">
              <a:solidFill>
                <a:srgbClr val="0070C0"/>
              </a:solidFill>
              <a:cs typeface="Calibri"/>
            </a:endParaRPr>
          </a:p>
          <a:p>
            <a:pPr marL="412750" lvl="1" indent="0">
              <a:spcBef>
                <a:spcPts val="0"/>
              </a:spcBef>
              <a:buNone/>
              <a:tabLst>
                <a:tab pos="532765" algn="l"/>
                <a:tab pos="533400" algn="l"/>
              </a:tabLst>
            </a:pPr>
            <a:r>
              <a:rPr lang="hr-HR" sz="2400" spc="-20" dirty="0">
                <a:solidFill>
                  <a:prstClr val="black"/>
                </a:solidFill>
                <a:cs typeface="Calibri"/>
              </a:rPr>
              <a:t>Ukupno 200 bodova.</a:t>
            </a:r>
          </a:p>
          <a:p>
            <a:pPr marL="412750" lvl="1" indent="0">
              <a:spcBef>
                <a:spcPts val="0"/>
              </a:spcBef>
              <a:buNone/>
              <a:tabLst>
                <a:tab pos="532765" algn="l"/>
                <a:tab pos="533400" algn="l"/>
              </a:tabLst>
            </a:pPr>
            <a:endParaRPr lang="hr-HR" sz="2400" spc="-20" dirty="0">
              <a:solidFill>
                <a:prstClr val="black"/>
              </a:solidFill>
              <a:cs typeface="Calibri"/>
            </a:endParaRPr>
          </a:p>
          <a:p>
            <a:pPr marL="412750" lvl="1" indent="0">
              <a:spcBef>
                <a:spcPts val="0"/>
              </a:spcBef>
              <a:buNone/>
              <a:tabLst>
                <a:tab pos="532765" algn="l"/>
                <a:tab pos="533400" algn="l"/>
              </a:tabLst>
            </a:pPr>
            <a:r>
              <a:rPr lang="hr-HR" sz="2400" b="1" spc="-20" dirty="0">
                <a:solidFill>
                  <a:srgbClr val="0070C0"/>
                </a:solidFill>
                <a:cs typeface="Calibri"/>
              </a:rPr>
              <a:t>Programi za </a:t>
            </a:r>
            <a:r>
              <a:rPr lang="hr-HR" sz="2400" b="1" spc="-20" dirty="0" smtClean="0">
                <a:solidFill>
                  <a:srgbClr val="0070C0"/>
                </a:solidFill>
                <a:cs typeface="Calibri"/>
              </a:rPr>
              <a:t>sportaše:</a:t>
            </a:r>
            <a:endParaRPr lang="hr-HR" sz="2400" b="1" spc="-20" dirty="0">
              <a:solidFill>
                <a:srgbClr val="0070C0"/>
              </a:solidFill>
              <a:cs typeface="Calibri"/>
            </a:endParaRPr>
          </a:p>
          <a:p>
            <a:pPr marL="412750" lvl="1" indent="0">
              <a:spcBef>
                <a:spcPts val="0"/>
              </a:spcBef>
              <a:buNone/>
              <a:tabLst>
                <a:tab pos="532765" algn="l"/>
                <a:tab pos="533400" algn="l"/>
              </a:tabLst>
            </a:pPr>
            <a:r>
              <a:rPr lang="hr-HR" sz="2400" spc="-20" dirty="0">
                <a:cs typeface="Calibri"/>
              </a:rPr>
              <a:t>Samo za one </a:t>
            </a:r>
            <a:r>
              <a:rPr lang="hr-HR" sz="2400" spc="-20" dirty="0" smtClean="0">
                <a:cs typeface="Calibri"/>
              </a:rPr>
              <a:t>učenike uvrštene </a:t>
            </a:r>
            <a:r>
              <a:rPr lang="hr-HR" sz="2400" spc="-20" dirty="0">
                <a:cs typeface="Calibri"/>
              </a:rPr>
              <a:t>na rang-listu </a:t>
            </a:r>
            <a:r>
              <a:rPr lang="hr-HR" sz="2400" spc="-20" dirty="0">
                <a:solidFill>
                  <a:srgbClr val="FF0000"/>
                </a:solidFill>
                <a:cs typeface="Calibri"/>
              </a:rPr>
              <a:t>nacionalnog saveza</a:t>
            </a:r>
            <a:r>
              <a:rPr lang="hr-HR" sz="2400" spc="-20" dirty="0">
                <a:cs typeface="Calibri"/>
              </a:rPr>
              <a:t>.</a:t>
            </a:r>
          </a:p>
          <a:p>
            <a:pPr marL="412750" lvl="1" indent="0">
              <a:spcBef>
                <a:spcPts val="0"/>
              </a:spcBef>
              <a:buNone/>
              <a:tabLst>
                <a:tab pos="532765" algn="l"/>
                <a:tab pos="533400" algn="l"/>
              </a:tabLst>
            </a:pPr>
            <a:r>
              <a:rPr lang="hr-HR" sz="2400" spc="-20" dirty="0">
                <a:cs typeface="Calibri"/>
              </a:rPr>
              <a:t>Ukupno 160 bodova (ovisno o kategoriji sporta</a:t>
            </a:r>
            <a:r>
              <a:rPr lang="hr-HR" sz="2400" spc="-20" dirty="0" smtClean="0">
                <a:cs typeface="Calibri"/>
              </a:rPr>
              <a:t>).</a:t>
            </a:r>
          </a:p>
          <a:p>
            <a:pPr marL="412750" lvl="1" indent="0">
              <a:spcBef>
                <a:spcPts val="0"/>
              </a:spcBef>
              <a:buNone/>
              <a:tabLst>
                <a:tab pos="532765" algn="l"/>
                <a:tab pos="533400" algn="l"/>
              </a:tabLst>
            </a:pPr>
            <a:endParaRPr lang="hr-HR" sz="2400" u="sng" spc="-20" dirty="0">
              <a:solidFill>
                <a:prstClr val="black"/>
              </a:solidFill>
              <a:cs typeface="Calibri"/>
              <a:sym typeface="Wingdings" panose="05000000000000000000" pitchFamily="2" charset="2"/>
            </a:endParaRPr>
          </a:p>
          <a:p>
            <a:pPr marL="412750" lvl="1" indent="0">
              <a:spcBef>
                <a:spcPts val="0"/>
              </a:spcBef>
              <a:buNone/>
              <a:tabLst>
                <a:tab pos="532765" algn="l"/>
                <a:tab pos="533400" algn="l"/>
              </a:tabLst>
            </a:pPr>
            <a:r>
              <a:rPr lang="hr-HR" sz="2400" b="1" u="sng" spc="-20" dirty="0">
                <a:solidFill>
                  <a:prstClr val="black"/>
                </a:solidFill>
                <a:cs typeface="Calibri"/>
                <a:sym typeface="Wingdings" panose="05000000000000000000" pitchFamily="2" charset="2"/>
              </a:rPr>
              <a:t>PRIJAVE ZA ODJELE ZA SPORTAŠE ZAPOČINJU RANIJE</a:t>
            </a:r>
            <a:endParaRPr lang="hr-HR" sz="2400" b="1" u="sng" spc="-20" dirty="0">
              <a:solidFill>
                <a:prstClr val="black"/>
              </a:solidFill>
              <a:cs typeface="Calibri"/>
            </a:endParaRPr>
          </a:p>
          <a:p>
            <a:pPr marL="12700" lvl="0" indent="0">
              <a:spcBef>
                <a:spcPts val="0"/>
              </a:spcBef>
              <a:buNone/>
              <a:tabLst>
                <a:tab pos="532765" algn="l"/>
                <a:tab pos="533400" algn="l"/>
              </a:tabLst>
            </a:pPr>
            <a:endParaRPr lang="hr-HR" sz="2800" spc="-20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375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ACFFBB-BAAE-4A09-BF20-9C3578A62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85301"/>
            <a:ext cx="7848600" cy="1499616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SŠ koje zahtijevaju dodatne provjere znanja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1678093-4350-4E5F-8898-A3E3B981B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61" y="2099238"/>
            <a:ext cx="3657600" cy="2701362"/>
          </a:xfrm>
        </p:spPr>
        <p:txBody>
          <a:bodyPr>
            <a:norm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>
                <a:tab pos="532765" algn="l"/>
                <a:tab pos="533400" algn="l"/>
              </a:tabLst>
              <a:defRPr/>
            </a:pPr>
            <a:r>
              <a:rPr kumimoji="0" lang="hr-HR" b="1" i="0" u="sng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Calibri"/>
              </a:rPr>
              <a:t>provjera </a:t>
            </a:r>
            <a:r>
              <a:rPr kumimoji="0" lang="hr-HR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Calibri"/>
              </a:rPr>
              <a:t>znanja </a:t>
            </a:r>
            <a:r>
              <a:rPr kumimoji="0" lang="hr-HR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Calibri"/>
              </a:rPr>
              <a:t>– </a:t>
            </a:r>
            <a:r>
              <a:rPr kumimoji="0" lang="hr-HR" b="1" i="0" u="sng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Calibri"/>
              </a:rPr>
              <a:t>max</a:t>
            </a:r>
            <a:r>
              <a:rPr kumimoji="0" lang="hr-HR" b="1" i="0" u="sng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Calibri"/>
              </a:rPr>
              <a:t> </a:t>
            </a:r>
            <a:r>
              <a:rPr kumimoji="0" lang="hr-HR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Calibri"/>
              </a:rPr>
              <a:t>5</a:t>
            </a:r>
            <a:r>
              <a:rPr kumimoji="0" lang="hr-HR" b="1" i="0" u="sng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Calibri"/>
              </a:rPr>
              <a:t> </a:t>
            </a:r>
            <a:r>
              <a:rPr kumimoji="0" lang="hr-HR" b="1" i="0" u="sng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Calibri"/>
              </a:rPr>
              <a:t>bodova</a:t>
            </a:r>
            <a:endParaRPr kumimoji="0" lang="hr-HR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Calibri"/>
            </a:endParaRPr>
          </a:p>
          <a:p>
            <a:pPr marL="742315" marR="0" lvl="1" indent="-214629" algn="l" defTabSz="914400" rtl="0" eaLnBrk="1" fontAlgn="auto" latinLnBrk="0" hangingPunct="1">
              <a:lnSpc>
                <a:spcPct val="90000"/>
              </a:lnSpc>
              <a:spcBef>
                <a:spcPts val="770"/>
              </a:spcBef>
              <a:spcAft>
                <a:spcPts val="400"/>
              </a:spcAft>
              <a:buClr>
                <a:srgbClr val="1CADE4"/>
              </a:buClr>
              <a:buSzTx/>
              <a:buFontTx/>
              <a:buChar char="-"/>
              <a:tabLst>
                <a:tab pos="742950" algn="l"/>
              </a:tabLst>
              <a:defRPr/>
            </a:pPr>
            <a:r>
              <a:rPr kumimoji="0" lang="hr-HR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cs typeface="Calibri"/>
              </a:rPr>
              <a:t>Kad je nemoguća </a:t>
            </a:r>
            <a:r>
              <a:rPr kumimoji="0" lang="hr-HR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cs typeface="Calibri"/>
              </a:rPr>
              <a:t>selekcija prema </a:t>
            </a:r>
            <a:r>
              <a:rPr kumimoji="0" lang="hr-HR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cs typeface="Calibri"/>
              </a:rPr>
              <a:t>broju</a:t>
            </a:r>
            <a:r>
              <a:rPr kumimoji="0" lang="hr-HR" sz="1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cs typeface="Calibri"/>
              </a:rPr>
              <a:t> </a:t>
            </a:r>
            <a:r>
              <a:rPr kumimoji="0" lang="hr-HR" sz="1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cs typeface="Calibri"/>
              </a:rPr>
              <a:t>bodova</a:t>
            </a:r>
            <a:endParaRPr lang="hr-HR" sz="1800" spc="-15" dirty="0">
              <a:solidFill>
                <a:prstClr val="black"/>
              </a:solidFill>
              <a:latin typeface="Tw Cen MT"/>
              <a:cs typeface="Calibri"/>
            </a:endParaRPr>
          </a:p>
          <a:p>
            <a:pPr marL="527685" marR="0" lvl="0" indent="0" algn="l" defTabSz="914400" rtl="0" eaLnBrk="1" fontAlgn="auto" latinLnBrk="0" hangingPunct="1">
              <a:lnSpc>
                <a:spcPct val="90000"/>
              </a:lnSpc>
              <a:spcBef>
                <a:spcPts val="770"/>
              </a:spcBef>
              <a:spcAft>
                <a:spcPts val="200"/>
              </a:spcAft>
              <a:buClr>
                <a:srgbClr val="1CADE4"/>
              </a:buClr>
              <a:buSzPct val="100000"/>
              <a:buNone/>
              <a:tabLst>
                <a:tab pos="1266825" algn="l"/>
              </a:tabLst>
              <a:defRPr/>
            </a:pPr>
            <a:r>
              <a:rPr lang="hr-HR" sz="1800" spc="-15" dirty="0" smtClean="0">
                <a:solidFill>
                  <a:prstClr val="black"/>
                </a:solidFill>
                <a:latin typeface="Tw Cen MT"/>
                <a:cs typeface="Calibri"/>
              </a:rPr>
              <a:t>- PRIJAVE </a:t>
            </a:r>
            <a:r>
              <a:rPr lang="hr-HR" sz="1800" spc="-15" dirty="0">
                <a:solidFill>
                  <a:prstClr val="black"/>
                </a:solidFill>
                <a:latin typeface="Tw Cen MT"/>
                <a:cs typeface="Calibri"/>
              </a:rPr>
              <a:t>ZA OVE ŠKOLE ZAVRŠAVAJU </a:t>
            </a:r>
            <a:r>
              <a:rPr lang="hr-HR" sz="1800" spc="-15" dirty="0" smtClean="0">
                <a:solidFill>
                  <a:prstClr val="black"/>
                </a:solidFill>
                <a:latin typeface="Tw Cen MT"/>
                <a:cs typeface="Calibri"/>
              </a:rPr>
              <a:t>RANIJE</a:t>
            </a:r>
            <a:endParaRPr kumimoji="0" lang="hr-HR" sz="1800" b="0" i="0" u="none" strike="noStrike" kern="1200" cap="none" spc="-1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cs typeface="Calibri"/>
            </a:endParaRPr>
          </a:p>
          <a:p>
            <a:pPr marL="813435" marR="0" lvl="0" indent="-285750" algn="l" defTabSz="914400" rtl="0" eaLnBrk="1" fontAlgn="auto" latinLnBrk="0" hangingPunct="1">
              <a:lnSpc>
                <a:spcPct val="90000"/>
              </a:lnSpc>
              <a:spcBef>
                <a:spcPts val="770"/>
              </a:spcBef>
              <a:spcAft>
                <a:spcPts val="200"/>
              </a:spcAft>
              <a:buClr>
                <a:srgbClr val="1CADE4"/>
              </a:buClr>
              <a:buSzPct val="100000"/>
              <a:buFontTx/>
              <a:buChar char="-"/>
              <a:tabLst>
                <a:tab pos="1266825" algn="l"/>
              </a:tabLst>
              <a:defRPr/>
            </a:pPr>
            <a:r>
              <a:rPr lang="hr-HR" sz="1800" spc="-15" dirty="0" smtClean="0">
                <a:solidFill>
                  <a:prstClr val="black"/>
                </a:solidFill>
                <a:latin typeface="Tw Cen MT"/>
                <a:cs typeface="Calibri"/>
              </a:rPr>
              <a:t>Na </a:t>
            </a:r>
            <a:r>
              <a:rPr lang="hr-HR" sz="1800" spc="-15" dirty="0">
                <a:solidFill>
                  <a:prstClr val="black"/>
                </a:solidFill>
                <a:latin typeface="Tw Cen MT"/>
                <a:cs typeface="Calibri"/>
              </a:rPr>
              <a:t>web stranicama škole navedeno koje se gradivo </a:t>
            </a:r>
            <a:r>
              <a:rPr lang="hr-HR" sz="1800" spc="-15" dirty="0" smtClean="0">
                <a:solidFill>
                  <a:prstClr val="black"/>
                </a:solidFill>
                <a:latin typeface="Tw Cen MT"/>
                <a:cs typeface="Calibri"/>
              </a:rPr>
              <a:t>testira</a:t>
            </a:r>
          </a:p>
          <a:p>
            <a:pPr marL="527685" marR="0" lvl="0" indent="0" algn="l" defTabSz="914400" rtl="0" eaLnBrk="1" fontAlgn="auto" latinLnBrk="0" hangingPunct="1">
              <a:lnSpc>
                <a:spcPct val="90000"/>
              </a:lnSpc>
              <a:spcBef>
                <a:spcPts val="770"/>
              </a:spcBef>
              <a:spcAft>
                <a:spcPts val="200"/>
              </a:spcAft>
              <a:buClr>
                <a:srgbClr val="1CADE4"/>
              </a:buClr>
              <a:buSzPct val="100000"/>
              <a:buNone/>
              <a:tabLst>
                <a:tab pos="1266825" algn="l"/>
              </a:tabLst>
              <a:defRPr/>
            </a:pPr>
            <a:endParaRPr lang="hr-HR" sz="1800" spc="-15" dirty="0" smtClean="0">
              <a:solidFill>
                <a:prstClr val="black"/>
              </a:solidFill>
              <a:latin typeface="Tw Cen MT"/>
              <a:cs typeface="Calibri"/>
            </a:endParaRPr>
          </a:p>
          <a:p>
            <a:pPr marL="527685" marR="0" lvl="0" indent="0" algn="l" defTabSz="914400" rtl="0" eaLnBrk="1" fontAlgn="auto" latinLnBrk="0" hangingPunct="1">
              <a:lnSpc>
                <a:spcPct val="90000"/>
              </a:lnSpc>
              <a:spcBef>
                <a:spcPts val="770"/>
              </a:spcBef>
              <a:spcAft>
                <a:spcPts val="200"/>
              </a:spcAft>
              <a:buClr>
                <a:srgbClr val="1CADE4"/>
              </a:buClr>
              <a:buSzPct val="100000"/>
              <a:buNone/>
              <a:tabLst>
                <a:tab pos="1266825" algn="l"/>
              </a:tabLst>
              <a:defRPr/>
            </a:pPr>
            <a:endParaRPr lang="hr-HR" sz="1800" spc="-15" dirty="0">
              <a:solidFill>
                <a:prstClr val="black"/>
              </a:solidFill>
              <a:latin typeface="Tw Cen MT"/>
              <a:cs typeface="Calibri"/>
            </a:endParaRP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166" y="1752600"/>
            <a:ext cx="5257800" cy="46827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92229" y="6420434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pc="-15">
                <a:solidFill>
                  <a:prstClr val="black"/>
                </a:solidFill>
                <a:cs typeface="Calibri"/>
              </a:rPr>
              <a:t> Izvor: Srednja.hr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8722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457200"/>
            <a:ext cx="7562696" cy="1256113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737711" marR="3810" indent="-728663" algn="ctr">
              <a:lnSpc>
                <a:spcPct val="100000"/>
              </a:lnSpc>
              <a:spcBef>
                <a:spcPts val="75"/>
              </a:spcBef>
            </a:pPr>
            <a:r>
              <a:rPr lang="hr-HR" dirty="0">
                <a:solidFill>
                  <a:schemeClr val="tx1"/>
                </a:solidFill>
              </a:rPr>
              <a:t>2</a:t>
            </a:r>
            <a:r>
              <a:rPr lang="hr-HR" dirty="0" smtClean="0">
                <a:solidFill>
                  <a:schemeClr val="tx1"/>
                </a:solidFill>
              </a:rPr>
              <a:t>) Vrednovanje </a:t>
            </a:r>
            <a:r>
              <a:rPr lang="hr-HR" dirty="0">
                <a:solidFill>
                  <a:schemeClr val="tx1"/>
                </a:solidFill>
              </a:rPr>
              <a:t>rezultata kandidata postignutih na natjecanjima iz </a:t>
            </a:r>
            <a:r>
              <a:rPr lang="hr-HR" dirty="0" smtClean="0">
                <a:solidFill>
                  <a:schemeClr val="tx1"/>
                </a:solidFill>
              </a:rPr>
              <a:t>znanja</a:t>
            </a:r>
            <a:r>
              <a:rPr lang="hr-HR" dirty="0" smtClean="0"/>
              <a:t/>
            </a:r>
            <a:br>
              <a:rPr lang="hr-HR" dirty="0" smtClean="0"/>
            </a:br>
            <a:endParaRPr sz="15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98831"/>
              </p:ext>
            </p:extLst>
          </p:nvPr>
        </p:nvGraphicFramePr>
        <p:xfrm>
          <a:off x="1371600" y="2743200"/>
          <a:ext cx="6553200" cy="3733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1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1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6893">
                <a:tc>
                  <a:txBody>
                    <a:bodyPr/>
                    <a:lstStyle/>
                    <a:p>
                      <a:pPr marL="5588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5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Izravan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  <a:p>
                      <a:pPr marL="56515" algn="ctr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5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upis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58419">
                        <a:lnSpc>
                          <a:spcPct val="100000"/>
                        </a:lnSpc>
                      </a:pPr>
                      <a:r>
                        <a:rPr sz="1500" b="1" spc="-10" dirty="0">
                          <a:latin typeface="Calibri"/>
                          <a:cs typeface="Calibri"/>
                        </a:rPr>
                        <a:t>Prvo, </a:t>
                      </a:r>
                      <a:r>
                        <a:rPr sz="1500" b="1" spc="-5" dirty="0">
                          <a:latin typeface="Calibri"/>
                          <a:cs typeface="Calibri"/>
                        </a:rPr>
                        <a:t>drugo 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ili </a:t>
                      </a:r>
                      <a:r>
                        <a:rPr sz="1500" b="1" spc="-10" dirty="0">
                          <a:latin typeface="Calibri"/>
                          <a:cs typeface="Calibri"/>
                        </a:rPr>
                        <a:t>treće </a:t>
                      </a:r>
                      <a:r>
                        <a:rPr sz="1500" b="1" spc="-5" dirty="0">
                          <a:latin typeface="Calibri"/>
                          <a:cs typeface="Calibri"/>
                        </a:rPr>
                        <a:t>osvojeno </a:t>
                      </a:r>
                      <a:r>
                        <a:rPr sz="1500" b="1" spc="-10" dirty="0">
                          <a:latin typeface="Calibri"/>
                          <a:cs typeface="Calibri"/>
                        </a:rPr>
                        <a:t>mjesto kao</a:t>
                      </a:r>
                      <a:r>
                        <a:rPr sz="15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pojedinac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5239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0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5880"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5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boda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953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8419">
                        <a:lnSpc>
                          <a:spcPct val="100000"/>
                        </a:lnSpc>
                      </a:pPr>
                      <a:r>
                        <a:rPr sz="1500" b="1" spc="-10" dirty="0">
                          <a:latin typeface="Calibri"/>
                          <a:cs typeface="Calibri"/>
                        </a:rPr>
                        <a:t>Prvo </a:t>
                      </a:r>
                      <a:r>
                        <a:rPr sz="1500" b="1" spc="-5" dirty="0">
                          <a:latin typeface="Calibri"/>
                          <a:cs typeface="Calibri"/>
                        </a:rPr>
                        <a:t>osvojeno </a:t>
                      </a:r>
                      <a:r>
                        <a:rPr sz="1500" b="1" spc="-10" dirty="0">
                          <a:latin typeface="Calibri"/>
                          <a:cs typeface="Calibri"/>
                        </a:rPr>
                        <a:t>mjesto kao </a:t>
                      </a:r>
                      <a:r>
                        <a:rPr sz="1500" b="1" spc="-5" dirty="0">
                          <a:latin typeface="Calibri"/>
                          <a:cs typeface="Calibri"/>
                        </a:rPr>
                        <a:t>član</a:t>
                      </a:r>
                      <a:r>
                        <a:rPr sz="15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latin typeface="Calibri"/>
                          <a:cs typeface="Calibri"/>
                        </a:rPr>
                        <a:t>skupine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953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86">
                <a:tc>
                  <a:txBody>
                    <a:bodyPr/>
                    <a:lstStyle/>
                    <a:p>
                      <a:pPr marL="55880" algn="ctr">
                        <a:lnSpc>
                          <a:spcPct val="100000"/>
                        </a:lnSpc>
                        <a:spcBef>
                          <a:spcPts val="1695"/>
                        </a:spcBef>
                      </a:pPr>
                      <a:r>
                        <a:rPr sz="1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5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boda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61449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1695"/>
                        </a:spcBef>
                      </a:pPr>
                      <a:r>
                        <a:rPr sz="1500" b="1" spc="-10" dirty="0">
                          <a:latin typeface="Calibri"/>
                          <a:cs typeface="Calibri"/>
                        </a:rPr>
                        <a:t>Drugo </a:t>
                      </a:r>
                      <a:r>
                        <a:rPr sz="1500" b="1" spc="-5" dirty="0">
                          <a:latin typeface="Calibri"/>
                          <a:cs typeface="Calibri"/>
                        </a:rPr>
                        <a:t>osvojeno </a:t>
                      </a:r>
                      <a:r>
                        <a:rPr sz="1500" b="1" spc="-10" dirty="0">
                          <a:latin typeface="Calibri"/>
                          <a:cs typeface="Calibri"/>
                        </a:rPr>
                        <a:t>mjesto kao </a:t>
                      </a:r>
                      <a:r>
                        <a:rPr sz="1500" b="1" spc="-5" dirty="0">
                          <a:latin typeface="Calibri"/>
                          <a:cs typeface="Calibri"/>
                        </a:rPr>
                        <a:t>član</a:t>
                      </a:r>
                      <a:r>
                        <a:rPr sz="15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latin typeface="Calibri"/>
                          <a:cs typeface="Calibri"/>
                        </a:rPr>
                        <a:t>skupine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161449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18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58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5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boda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841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spc="-30" dirty="0">
                          <a:latin typeface="Calibri"/>
                          <a:cs typeface="Calibri"/>
                        </a:rPr>
                        <a:t>Treće </a:t>
                      </a:r>
                      <a:r>
                        <a:rPr sz="1500" b="1" spc="-5" dirty="0">
                          <a:latin typeface="Calibri"/>
                          <a:cs typeface="Calibri"/>
                        </a:rPr>
                        <a:t>osvojeno </a:t>
                      </a:r>
                      <a:r>
                        <a:rPr sz="1500" b="1" spc="-10" dirty="0">
                          <a:latin typeface="Calibri"/>
                          <a:cs typeface="Calibri"/>
                        </a:rPr>
                        <a:t>mjesto </a:t>
                      </a:r>
                      <a:r>
                        <a:rPr sz="1500" b="1" spc="-15" dirty="0">
                          <a:latin typeface="Calibri"/>
                          <a:cs typeface="Calibri"/>
                        </a:rPr>
                        <a:t>kao </a:t>
                      </a:r>
                      <a:r>
                        <a:rPr sz="1500" b="1" spc="-5" dirty="0">
                          <a:latin typeface="Calibri"/>
                          <a:cs typeface="Calibri"/>
                        </a:rPr>
                        <a:t>član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latin typeface="Calibri"/>
                          <a:cs typeface="Calibri"/>
                        </a:rPr>
                        <a:t>skupine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18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5244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5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bod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5841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spc="-5" dirty="0">
                          <a:latin typeface="Calibri"/>
                          <a:cs typeface="Calibri"/>
                        </a:rPr>
                        <a:t>Sudjelovanje </a:t>
                      </a:r>
                      <a:r>
                        <a:rPr sz="1500" b="1" spc="-10" dirty="0">
                          <a:latin typeface="Calibri"/>
                          <a:cs typeface="Calibri"/>
                        </a:rPr>
                        <a:t>kao 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pojedinac ili </a:t>
                      </a:r>
                      <a:r>
                        <a:rPr sz="1500" b="1" spc="-5" dirty="0">
                          <a:latin typeface="Calibri"/>
                          <a:cs typeface="Calibri"/>
                        </a:rPr>
                        <a:t>član</a:t>
                      </a:r>
                      <a:r>
                        <a:rPr sz="15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latin typeface="Calibri"/>
                          <a:cs typeface="Calibri"/>
                        </a:rPr>
                        <a:t>skupine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9600" y="1634881"/>
            <a:ext cx="8019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spc="-8" dirty="0"/>
              <a:t>postignuti </a:t>
            </a:r>
            <a:r>
              <a:rPr lang="hr-HR" sz="2000" spc="-15" dirty="0"/>
              <a:t>rezultati </a:t>
            </a:r>
            <a:r>
              <a:rPr lang="hr-HR" sz="2000" dirty="0"/>
              <a:t>na </a:t>
            </a:r>
            <a:r>
              <a:rPr lang="hr-HR" sz="2000" spc="-15" dirty="0"/>
              <a:t>državnom </a:t>
            </a:r>
            <a:r>
              <a:rPr lang="hr-HR" sz="2000" spc="-4" dirty="0"/>
              <a:t>ili </a:t>
            </a:r>
            <a:r>
              <a:rPr lang="hr-HR" sz="2000" spc="-8" dirty="0"/>
              <a:t>međunarodnom  </a:t>
            </a:r>
            <a:r>
              <a:rPr lang="hr-HR" sz="2000" spc="-4" dirty="0"/>
              <a:t>natjecanju </a:t>
            </a:r>
            <a:r>
              <a:rPr lang="hr-HR" sz="2000" dirty="0"/>
              <a:t>u </a:t>
            </a:r>
            <a:r>
              <a:rPr lang="hr-HR" sz="2000" spc="-4" dirty="0"/>
              <a:t>znanju </a:t>
            </a:r>
            <a:r>
              <a:rPr lang="hr-HR" sz="2000" dirty="0"/>
              <a:t>u 5., 6., 7. i 8.</a:t>
            </a:r>
            <a:r>
              <a:rPr lang="hr-HR" sz="2000" spc="-60" dirty="0"/>
              <a:t> </a:t>
            </a:r>
            <a:r>
              <a:rPr lang="hr-HR" sz="2000" spc="-15" dirty="0" smtClean="0"/>
              <a:t>razredu</a:t>
            </a:r>
          </a:p>
          <a:p>
            <a:endParaRPr lang="hr-H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>
                <a:solidFill>
                  <a:schemeClr val="tx1"/>
                </a:solidFill>
              </a:rPr>
              <a:t>3) Rezultati </a:t>
            </a:r>
            <a:r>
              <a:rPr lang="hr-HR" sz="3600" dirty="0">
                <a:solidFill>
                  <a:schemeClr val="tx1"/>
                </a:solidFill>
              </a:rPr>
              <a:t>postignuti na natjecanjima školskih sportskih društava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84832"/>
            <a:ext cx="83820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600" dirty="0"/>
              <a:t>Pravo na dodatne bodove kandidati ostvaruju na temelju službene evidencije o rezultatima održanih natjecanja školskih sportskih društava koju vodi </a:t>
            </a:r>
            <a:r>
              <a:rPr lang="hr-HR" sz="1600" dirty="0">
                <a:solidFill>
                  <a:srgbClr val="FF0000"/>
                </a:solidFill>
              </a:rPr>
              <a:t>Hrvatski školski športski savez (HŠŠS</a:t>
            </a:r>
            <a:r>
              <a:rPr lang="hr-HR" sz="1600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hr-HR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sz="1600" dirty="0">
              <a:solidFill>
                <a:srgbClr val="FF0000"/>
              </a:solidFill>
            </a:endParaRP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4B76F514-FB78-41FD-8C4F-45E045E4DD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72" t="26925" r="19102" b="33981"/>
          <a:stretch/>
        </p:blipFill>
        <p:spPr>
          <a:xfrm>
            <a:off x="103431" y="3135351"/>
            <a:ext cx="9007115" cy="297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9512" y="1565679"/>
            <a:ext cx="6190488" cy="440697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 defTabSz="685800">
              <a:spcBef>
                <a:spcPts val="75"/>
              </a:spcBef>
            </a:pPr>
            <a:r>
              <a:rPr i="1" dirty="0">
                <a:latin typeface="Calibri"/>
                <a:cs typeface="Calibri"/>
              </a:rPr>
              <a:t>Priznaje </a:t>
            </a:r>
            <a:r>
              <a:rPr i="1" spc="-4" dirty="0">
                <a:latin typeface="Calibri"/>
                <a:cs typeface="Calibri"/>
              </a:rPr>
              <a:t>se ostvarivanje</a:t>
            </a:r>
            <a:r>
              <a:rPr b="1" i="1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isključivo jednoga </a:t>
            </a:r>
            <a:r>
              <a:rPr b="1" i="1" u="sng" spc="-4" dirty="0">
                <a:latin typeface="Calibri"/>
                <a:cs typeface="Calibri"/>
              </a:rPr>
              <a:t>(najpovoljnijega)</a:t>
            </a:r>
            <a:r>
              <a:rPr b="1" i="1" u="sng" spc="23" dirty="0">
                <a:latin typeface="Calibri"/>
                <a:cs typeface="Calibri"/>
              </a:rPr>
              <a:t> </a:t>
            </a:r>
            <a:r>
              <a:rPr i="1" spc="-4" dirty="0" err="1">
                <a:latin typeface="Calibri"/>
                <a:cs typeface="Calibri"/>
              </a:rPr>
              <a:t>prava</a:t>
            </a:r>
            <a:endParaRPr lang="hr-HR" i="1" spc="-4" dirty="0">
              <a:latin typeface="Calibri"/>
              <a:cs typeface="Calibri"/>
            </a:endParaRPr>
          </a:p>
          <a:p>
            <a:pPr defTabSz="685800">
              <a:spcBef>
                <a:spcPts val="8"/>
              </a:spcBef>
            </a:pPr>
            <a:endParaRPr sz="2625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66700" indent="-257175" defTabSz="685800">
              <a:buFont typeface="Arial"/>
              <a:buChar char="•"/>
              <a:tabLst>
                <a:tab pos="266224" algn="l"/>
                <a:tab pos="266700" algn="l"/>
                <a:tab pos="2752725" algn="l"/>
              </a:tabLst>
            </a:pPr>
            <a:r>
              <a:rPr b="1" spc="-15" dirty="0">
                <a:solidFill>
                  <a:srgbClr val="00B050"/>
                </a:solidFill>
                <a:latin typeface="Calibri"/>
                <a:cs typeface="Calibri"/>
              </a:rPr>
              <a:t>zdravstvene</a:t>
            </a:r>
            <a:r>
              <a:rPr b="1" spc="-4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b="1" spc="-15" dirty="0">
                <a:solidFill>
                  <a:srgbClr val="00B050"/>
                </a:solidFill>
                <a:latin typeface="Calibri"/>
                <a:cs typeface="Calibri"/>
              </a:rPr>
              <a:t>teškoće	</a:t>
            </a:r>
            <a:r>
              <a:rPr lang="hr-HR" b="1" spc="-15" dirty="0" smtClean="0">
                <a:solidFill>
                  <a:srgbClr val="00B050"/>
                </a:solidFill>
                <a:latin typeface="Calibri"/>
                <a:cs typeface="Calibri"/>
              </a:rPr>
              <a:t>(</a:t>
            </a:r>
            <a:r>
              <a:rPr b="1" dirty="0" smtClean="0">
                <a:solidFill>
                  <a:srgbClr val="00B050"/>
                </a:solidFill>
                <a:latin typeface="Calibri"/>
                <a:cs typeface="Calibri"/>
              </a:rPr>
              <a:t>1</a:t>
            </a:r>
            <a:r>
              <a:rPr b="1" spc="-19" dirty="0" smtClean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hr-HR" b="1" dirty="0" smtClean="0">
                <a:solidFill>
                  <a:srgbClr val="00B050"/>
                </a:solidFill>
                <a:latin typeface="Calibri"/>
                <a:cs typeface="Calibri"/>
              </a:rPr>
              <a:t>BOD)</a:t>
            </a:r>
            <a:endParaRPr dirty="0">
              <a:solidFill>
                <a:srgbClr val="00B050"/>
              </a:solidFill>
              <a:latin typeface="Calibri"/>
              <a:cs typeface="Calibri"/>
            </a:endParaRPr>
          </a:p>
          <a:p>
            <a:pPr marL="367188" marR="3810" indent="-100965" defTabSz="685800">
              <a:lnSpc>
                <a:spcPts val="2918"/>
              </a:lnSpc>
              <a:spcBef>
                <a:spcPts val="79"/>
              </a:spcBef>
            </a:pPr>
            <a:r>
              <a:rPr spc="-11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lang="hr-HR" spc="-1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11" dirty="0" err="1">
                <a:solidFill>
                  <a:prstClr val="black"/>
                </a:solidFill>
                <a:latin typeface="Calibri"/>
                <a:cs typeface="Calibri"/>
              </a:rPr>
              <a:t>programi</a:t>
            </a:r>
            <a:r>
              <a:rPr spc="-1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8" dirty="0">
                <a:solidFill>
                  <a:prstClr val="black"/>
                </a:solidFill>
                <a:latin typeface="Calibri"/>
                <a:cs typeface="Calibri"/>
              </a:rPr>
              <a:t>prema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mišljenju </a:t>
            </a:r>
            <a:r>
              <a:rPr spc="-4" dirty="0">
                <a:solidFill>
                  <a:prstClr val="black"/>
                </a:solidFill>
                <a:latin typeface="Calibri"/>
                <a:cs typeface="Calibri"/>
              </a:rPr>
              <a:t>Službe 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za </a:t>
            </a:r>
            <a:r>
              <a:rPr spc="-8" dirty="0">
                <a:solidFill>
                  <a:prstClr val="black"/>
                </a:solidFill>
                <a:latin typeface="Calibri"/>
                <a:cs typeface="Calibri"/>
              </a:rPr>
              <a:t>profesionalno </a:t>
            </a:r>
            <a:r>
              <a:rPr spc="-11" dirty="0" err="1">
                <a:solidFill>
                  <a:prstClr val="black"/>
                </a:solidFill>
                <a:latin typeface="Calibri"/>
                <a:cs typeface="Calibri"/>
              </a:rPr>
              <a:t>usmjeravanje</a:t>
            </a:r>
            <a:r>
              <a:rPr spc="-11" dirty="0">
                <a:solidFill>
                  <a:prstClr val="black"/>
                </a:solidFill>
                <a:latin typeface="Calibri"/>
                <a:cs typeface="Calibri"/>
              </a:rPr>
              <a:t>  </a:t>
            </a:r>
            <a:r>
              <a:rPr spc="-4" dirty="0">
                <a:solidFill>
                  <a:prstClr val="black"/>
                </a:solidFill>
                <a:latin typeface="Calibri"/>
                <a:cs typeface="Calibri"/>
              </a:rPr>
              <a:t>HZZ</a:t>
            </a:r>
            <a:r>
              <a:rPr lang="hr-HR" spc="-4" dirty="0">
                <a:solidFill>
                  <a:prstClr val="black"/>
                </a:solidFill>
                <a:latin typeface="Calibri"/>
                <a:cs typeface="Calibri"/>
              </a:rPr>
              <a:t>-a</a:t>
            </a:r>
            <a:r>
              <a:rPr spc="-1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hr-HR" spc="-4" dirty="0">
                <a:solidFill>
                  <a:prstClr val="black"/>
                </a:solidFill>
                <a:latin typeface="Calibri"/>
                <a:cs typeface="Calibri"/>
              </a:rPr>
              <a:t>(preporuka za </a:t>
            </a:r>
            <a:r>
              <a:rPr spc="-4" dirty="0">
                <a:solidFill>
                  <a:prstClr val="black"/>
                </a:solidFill>
                <a:latin typeface="Calibri"/>
                <a:cs typeface="Calibri"/>
              </a:rPr>
              <a:t>3-5</a:t>
            </a:r>
            <a:r>
              <a:rPr lang="hr-HR" spc="-4" dirty="0">
                <a:solidFill>
                  <a:prstClr val="black"/>
                </a:solidFill>
                <a:latin typeface="Calibri"/>
                <a:cs typeface="Calibri"/>
              </a:rPr>
              <a:t> programa)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66700" defTabSz="685800">
              <a:spcBef>
                <a:spcPts val="533"/>
              </a:spcBef>
            </a:pPr>
            <a:r>
              <a:rPr i="1" spc="-4" dirty="0">
                <a:solidFill>
                  <a:prstClr val="black"/>
                </a:solidFill>
                <a:latin typeface="Calibri"/>
                <a:cs typeface="Calibri"/>
              </a:rPr>
              <a:t>(</a:t>
            </a:r>
            <a:r>
              <a:rPr sz="1500" i="1" spc="-4" dirty="0">
                <a:solidFill>
                  <a:prstClr val="black"/>
                </a:solidFill>
                <a:latin typeface="Calibri"/>
                <a:cs typeface="Calibri"/>
              </a:rPr>
              <a:t>uz </a:t>
            </a:r>
            <a:r>
              <a:rPr sz="1500" i="1" spc="-8" dirty="0">
                <a:solidFill>
                  <a:prstClr val="black"/>
                </a:solidFill>
                <a:latin typeface="Calibri"/>
                <a:cs typeface="Calibri"/>
              </a:rPr>
              <a:t>zadovoljavanje </a:t>
            </a:r>
            <a:r>
              <a:rPr sz="1500" i="1" spc="-4" dirty="0">
                <a:solidFill>
                  <a:prstClr val="black"/>
                </a:solidFill>
                <a:latin typeface="Calibri"/>
                <a:cs typeface="Calibri"/>
              </a:rPr>
              <a:t>ispita sposobnosti </a:t>
            </a:r>
            <a:r>
              <a:rPr sz="1500" i="1" dirty="0">
                <a:solidFill>
                  <a:prstClr val="black"/>
                </a:solidFill>
                <a:latin typeface="Calibri"/>
                <a:cs typeface="Calibri"/>
              </a:rPr>
              <a:t>u </a:t>
            </a:r>
            <a:r>
              <a:rPr sz="1500" i="1" spc="-11" dirty="0">
                <a:solidFill>
                  <a:prstClr val="black"/>
                </a:solidFill>
                <a:latin typeface="Calibri"/>
                <a:cs typeface="Calibri"/>
              </a:rPr>
              <a:t>školama </a:t>
            </a:r>
            <a:r>
              <a:rPr sz="1500" i="1" dirty="0">
                <a:solidFill>
                  <a:prstClr val="black"/>
                </a:solidFill>
                <a:latin typeface="Calibri"/>
                <a:cs typeface="Calibri"/>
              </a:rPr>
              <a:t>u </a:t>
            </a:r>
            <a:r>
              <a:rPr sz="1500" i="1" spc="-11" dirty="0">
                <a:solidFill>
                  <a:prstClr val="black"/>
                </a:solidFill>
                <a:latin typeface="Calibri"/>
                <a:cs typeface="Calibri"/>
              </a:rPr>
              <a:t>kojima </a:t>
            </a:r>
            <a:r>
              <a:rPr sz="1500" i="1" spc="-4" dirty="0">
                <a:solidFill>
                  <a:prstClr val="black"/>
                </a:solidFill>
                <a:latin typeface="Calibri"/>
                <a:cs typeface="Calibri"/>
              </a:rPr>
              <a:t>je </a:t>
            </a:r>
            <a:r>
              <a:rPr sz="1500" i="1" spc="-11" dirty="0">
                <a:solidFill>
                  <a:prstClr val="black"/>
                </a:solidFill>
                <a:latin typeface="Calibri"/>
                <a:cs typeface="Calibri"/>
              </a:rPr>
              <a:t>to</a:t>
            </a:r>
            <a:r>
              <a:rPr sz="1500" i="1" spc="-10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500" i="1" spc="-4" dirty="0" err="1">
                <a:solidFill>
                  <a:prstClr val="black"/>
                </a:solidFill>
                <a:latin typeface="Calibri"/>
                <a:cs typeface="Calibri"/>
              </a:rPr>
              <a:t>uvjet</a:t>
            </a:r>
            <a:r>
              <a:rPr sz="1500" i="1" spc="-4" dirty="0">
                <a:solidFill>
                  <a:prstClr val="black"/>
                </a:solidFill>
                <a:latin typeface="Calibri"/>
                <a:cs typeface="Calibri"/>
              </a:rPr>
              <a:t>)</a:t>
            </a:r>
            <a:endParaRPr lang="hr-HR" sz="1500" i="1" spc="-4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66700" defTabSz="685800">
              <a:spcBef>
                <a:spcPts val="533"/>
              </a:spcBef>
            </a:pPr>
            <a:endParaRPr sz="15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66700" indent="-257175" defTabSz="685800">
              <a:spcBef>
                <a:spcPts val="574"/>
              </a:spcBef>
              <a:buFont typeface="Arial"/>
              <a:buChar char="•"/>
              <a:tabLst>
                <a:tab pos="266224" algn="l"/>
                <a:tab pos="266700" algn="l"/>
                <a:tab pos="3489008" algn="l"/>
              </a:tabLst>
            </a:pPr>
            <a:r>
              <a:rPr b="1" spc="-11" dirty="0">
                <a:solidFill>
                  <a:srgbClr val="00B050"/>
                </a:solidFill>
                <a:latin typeface="Calibri"/>
                <a:cs typeface="Calibri"/>
              </a:rPr>
              <a:t>otežani </a:t>
            </a:r>
            <a:r>
              <a:rPr b="1" spc="-4" dirty="0">
                <a:solidFill>
                  <a:srgbClr val="00B050"/>
                </a:solidFill>
                <a:latin typeface="Calibri"/>
                <a:cs typeface="Calibri"/>
              </a:rPr>
              <a:t>uvjeti</a:t>
            </a:r>
            <a:r>
              <a:rPr b="1" spc="8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b="1" spc="-11" dirty="0">
                <a:solidFill>
                  <a:srgbClr val="00B050"/>
                </a:solidFill>
                <a:latin typeface="Calibri"/>
                <a:cs typeface="Calibri"/>
              </a:rPr>
              <a:t>obrazovanja	</a:t>
            </a:r>
            <a:r>
              <a:rPr lang="hr-HR" b="1" spc="-11" dirty="0">
                <a:solidFill>
                  <a:srgbClr val="00B050"/>
                </a:solidFill>
                <a:latin typeface="Calibri"/>
                <a:cs typeface="Calibri"/>
              </a:rPr>
              <a:t>(</a:t>
            </a:r>
            <a:r>
              <a:rPr b="1" dirty="0" smtClean="0">
                <a:solidFill>
                  <a:srgbClr val="00B050"/>
                </a:solidFill>
                <a:latin typeface="Calibri"/>
                <a:cs typeface="Calibri"/>
              </a:rPr>
              <a:t>1</a:t>
            </a:r>
            <a:r>
              <a:rPr b="1" spc="-11" dirty="0" smtClean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hr-HR" b="1" dirty="0" smtClean="0">
                <a:solidFill>
                  <a:srgbClr val="00B050"/>
                </a:solidFill>
                <a:latin typeface="Calibri"/>
                <a:cs typeface="Calibri"/>
              </a:rPr>
              <a:t>BOD)</a:t>
            </a:r>
            <a:endParaRPr dirty="0">
              <a:solidFill>
                <a:srgbClr val="00B050"/>
              </a:solidFill>
              <a:latin typeface="Calibri"/>
              <a:cs typeface="Calibri"/>
            </a:endParaRPr>
          </a:p>
          <a:p>
            <a:pPr marL="567214" lvl="1" indent="-214789" defTabSz="685800">
              <a:spcBef>
                <a:spcPts val="382"/>
              </a:spcBef>
              <a:buFont typeface="Arial"/>
              <a:buChar char="–"/>
              <a:tabLst>
                <a:tab pos="567214" algn="l"/>
                <a:tab pos="567690" algn="l"/>
              </a:tabLst>
            </a:pPr>
            <a:r>
              <a:rPr sz="1500" spc="-4" dirty="0">
                <a:solidFill>
                  <a:prstClr val="black"/>
                </a:solidFill>
                <a:latin typeface="Calibri"/>
                <a:cs typeface="Calibri"/>
              </a:rPr>
              <a:t>jedan i/ili oba </a:t>
            </a:r>
            <a:r>
              <a:rPr sz="1500" spc="-8" dirty="0">
                <a:solidFill>
                  <a:prstClr val="black"/>
                </a:solidFill>
                <a:latin typeface="Calibri"/>
                <a:cs typeface="Calibri"/>
              </a:rPr>
              <a:t>roditelja </a:t>
            </a:r>
            <a:r>
              <a:rPr sz="1500" dirty="0">
                <a:solidFill>
                  <a:prstClr val="black"/>
                </a:solidFill>
                <a:latin typeface="Calibri"/>
                <a:cs typeface="Calibri"/>
              </a:rPr>
              <a:t>s </a:t>
            </a:r>
            <a:r>
              <a:rPr sz="1500" spc="-8" dirty="0">
                <a:solidFill>
                  <a:prstClr val="black"/>
                </a:solidFill>
                <a:latin typeface="Calibri"/>
                <a:cs typeface="Calibri"/>
              </a:rPr>
              <a:t>dugotrajnom </a:t>
            </a:r>
            <a:r>
              <a:rPr sz="1500" spc="-15" dirty="0">
                <a:solidFill>
                  <a:prstClr val="black"/>
                </a:solidFill>
                <a:latin typeface="Calibri"/>
                <a:cs typeface="Calibri"/>
              </a:rPr>
              <a:t>teškom </a:t>
            </a:r>
            <a:r>
              <a:rPr sz="1500" spc="-8" dirty="0">
                <a:solidFill>
                  <a:prstClr val="black"/>
                </a:solidFill>
                <a:latin typeface="Calibri"/>
                <a:cs typeface="Calibri"/>
              </a:rPr>
              <a:t>bolesti </a:t>
            </a:r>
            <a:r>
              <a:rPr sz="1500" i="1" spc="-8" dirty="0">
                <a:solidFill>
                  <a:prstClr val="black"/>
                </a:solidFill>
                <a:latin typeface="Calibri"/>
                <a:cs typeface="Calibri"/>
              </a:rPr>
              <a:t>(liječnička</a:t>
            </a:r>
            <a:r>
              <a:rPr sz="1500" i="1" spc="7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500" i="1" spc="-4" dirty="0">
                <a:solidFill>
                  <a:prstClr val="black"/>
                </a:solidFill>
                <a:latin typeface="Calibri"/>
                <a:cs typeface="Calibri"/>
              </a:rPr>
              <a:t>potvrda)</a:t>
            </a:r>
            <a:endParaRPr sz="15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567214" lvl="1" indent="-214789" defTabSz="685800">
              <a:spcBef>
                <a:spcPts val="360"/>
              </a:spcBef>
              <a:buFont typeface="Arial"/>
              <a:buChar char="–"/>
              <a:tabLst>
                <a:tab pos="567214" algn="l"/>
                <a:tab pos="567690" algn="l"/>
              </a:tabLst>
            </a:pPr>
            <a:r>
              <a:rPr sz="1500" spc="-4" dirty="0">
                <a:solidFill>
                  <a:prstClr val="black"/>
                </a:solidFill>
                <a:latin typeface="Calibri"/>
                <a:cs typeface="Calibri"/>
              </a:rPr>
              <a:t>dugotrajno nezaposlena oba </a:t>
            </a:r>
            <a:r>
              <a:rPr sz="1500" spc="-8" dirty="0">
                <a:solidFill>
                  <a:prstClr val="black"/>
                </a:solidFill>
                <a:latin typeface="Calibri"/>
                <a:cs typeface="Calibri"/>
              </a:rPr>
              <a:t>roditelja </a:t>
            </a:r>
            <a:r>
              <a:rPr sz="1500" i="1" dirty="0">
                <a:solidFill>
                  <a:prstClr val="black"/>
                </a:solidFill>
                <a:latin typeface="Calibri"/>
                <a:cs typeface="Calibri"/>
              </a:rPr>
              <a:t>(</a:t>
            </a:r>
            <a:r>
              <a:rPr sz="1500" i="1" dirty="0" err="1">
                <a:solidFill>
                  <a:prstClr val="black"/>
                </a:solidFill>
                <a:latin typeface="Calibri"/>
                <a:cs typeface="Calibri"/>
              </a:rPr>
              <a:t>potvrda</a:t>
            </a:r>
            <a:r>
              <a:rPr sz="1500" i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500" i="1" spc="-4" dirty="0">
                <a:solidFill>
                  <a:prstClr val="black"/>
                </a:solidFill>
                <a:latin typeface="Calibri"/>
                <a:cs typeface="Calibri"/>
              </a:rPr>
              <a:t>HZZ</a:t>
            </a:r>
            <a:r>
              <a:rPr sz="1500" i="1" spc="-4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500" i="1" dirty="0">
                <a:solidFill>
                  <a:prstClr val="black"/>
                </a:solidFill>
                <a:latin typeface="Calibri"/>
                <a:cs typeface="Calibri"/>
              </a:rPr>
              <a:t>)</a:t>
            </a:r>
            <a:endParaRPr sz="15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567214" lvl="1" indent="-214789" defTabSz="685800">
              <a:spcBef>
                <a:spcPts val="360"/>
              </a:spcBef>
              <a:buFont typeface="Arial"/>
              <a:buChar char="–"/>
              <a:tabLst>
                <a:tab pos="567214" algn="l"/>
                <a:tab pos="567690" algn="l"/>
              </a:tabLst>
            </a:pPr>
            <a:r>
              <a:rPr sz="1500" spc="-8" dirty="0">
                <a:solidFill>
                  <a:prstClr val="black"/>
                </a:solidFill>
                <a:latin typeface="Calibri"/>
                <a:cs typeface="Calibri"/>
              </a:rPr>
              <a:t>samohrani roditelj </a:t>
            </a:r>
            <a:r>
              <a:rPr sz="1500" spc="-11" dirty="0">
                <a:solidFill>
                  <a:prstClr val="black"/>
                </a:solidFill>
                <a:latin typeface="Calibri"/>
                <a:cs typeface="Calibri"/>
              </a:rPr>
              <a:t>korisnik </a:t>
            </a:r>
            <a:r>
              <a:rPr sz="1500" spc="-4" dirty="0">
                <a:solidFill>
                  <a:prstClr val="black"/>
                </a:solidFill>
                <a:latin typeface="Calibri"/>
                <a:cs typeface="Calibri"/>
              </a:rPr>
              <a:t>socijalne skrbi </a:t>
            </a:r>
            <a:r>
              <a:rPr sz="1500" i="1" spc="-4" dirty="0">
                <a:solidFill>
                  <a:prstClr val="black"/>
                </a:solidFill>
                <a:latin typeface="Calibri"/>
                <a:cs typeface="Calibri"/>
              </a:rPr>
              <a:t>(potvrda</a:t>
            </a:r>
            <a:r>
              <a:rPr sz="1500" i="1" spc="3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500" i="1" spc="-4" dirty="0">
                <a:solidFill>
                  <a:prstClr val="black"/>
                </a:solidFill>
                <a:latin typeface="Calibri"/>
                <a:cs typeface="Calibri"/>
              </a:rPr>
              <a:t>CZSS)</a:t>
            </a:r>
            <a:endParaRPr sz="15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567214" lvl="1" indent="-214789" defTabSz="685800">
              <a:spcBef>
                <a:spcPts val="360"/>
              </a:spcBef>
              <a:buFont typeface="Arial"/>
              <a:buChar char="–"/>
              <a:tabLst>
                <a:tab pos="567214" algn="l"/>
                <a:tab pos="567690" algn="l"/>
              </a:tabLst>
            </a:pPr>
            <a:r>
              <a:rPr sz="1500" spc="-4" dirty="0">
                <a:solidFill>
                  <a:prstClr val="black"/>
                </a:solidFill>
                <a:latin typeface="Calibri"/>
                <a:cs typeface="Calibri"/>
              </a:rPr>
              <a:t>jedan preminuli </a:t>
            </a:r>
            <a:r>
              <a:rPr sz="1500" spc="-8" dirty="0">
                <a:solidFill>
                  <a:prstClr val="black"/>
                </a:solidFill>
                <a:latin typeface="Calibri"/>
                <a:cs typeface="Calibri"/>
              </a:rPr>
              <a:t>roditelj </a:t>
            </a:r>
            <a:r>
              <a:rPr sz="1500" i="1" spc="-4" dirty="0">
                <a:solidFill>
                  <a:prstClr val="black"/>
                </a:solidFill>
                <a:latin typeface="Calibri"/>
                <a:cs typeface="Calibri"/>
              </a:rPr>
              <a:t>(smrtni</a:t>
            </a:r>
            <a:r>
              <a:rPr sz="1500" i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500" i="1" spc="-8" dirty="0">
                <a:solidFill>
                  <a:prstClr val="black"/>
                </a:solidFill>
                <a:latin typeface="Calibri"/>
                <a:cs typeface="Calibri"/>
              </a:rPr>
              <a:t>list)</a:t>
            </a:r>
            <a:endParaRPr sz="15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567214" lvl="1" indent="-214789" defTabSz="685800">
              <a:spcBef>
                <a:spcPts val="360"/>
              </a:spcBef>
              <a:buFont typeface="Arial"/>
              <a:buChar char="–"/>
              <a:tabLst>
                <a:tab pos="567214" algn="l"/>
                <a:tab pos="567690" algn="l"/>
              </a:tabLst>
            </a:pPr>
            <a:r>
              <a:rPr sz="1500" spc="-8" dirty="0">
                <a:solidFill>
                  <a:prstClr val="black"/>
                </a:solidFill>
                <a:latin typeface="Calibri"/>
                <a:cs typeface="Calibri"/>
              </a:rPr>
              <a:t>bez roditelja </a:t>
            </a:r>
            <a:r>
              <a:rPr sz="1500" spc="-4" dirty="0">
                <a:solidFill>
                  <a:prstClr val="black"/>
                </a:solidFill>
                <a:latin typeface="Calibri"/>
                <a:cs typeface="Calibri"/>
              </a:rPr>
              <a:t>ili </a:t>
            </a:r>
            <a:r>
              <a:rPr sz="1500" spc="-8" dirty="0">
                <a:solidFill>
                  <a:prstClr val="black"/>
                </a:solidFill>
                <a:latin typeface="Calibri"/>
                <a:cs typeface="Calibri"/>
              </a:rPr>
              <a:t>odgovarajuće </a:t>
            </a:r>
            <a:r>
              <a:rPr sz="1500" spc="-11" dirty="0">
                <a:solidFill>
                  <a:prstClr val="black"/>
                </a:solidFill>
                <a:latin typeface="Calibri"/>
                <a:cs typeface="Calibri"/>
              </a:rPr>
              <a:t>roditeljske </a:t>
            </a:r>
            <a:r>
              <a:rPr sz="1500" spc="-4" dirty="0">
                <a:solidFill>
                  <a:prstClr val="black"/>
                </a:solidFill>
                <a:latin typeface="Calibri"/>
                <a:cs typeface="Calibri"/>
              </a:rPr>
              <a:t>skrbi </a:t>
            </a:r>
            <a:r>
              <a:rPr sz="1500" i="1" spc="-4" dirty="0">
                <a:solidFill>
                  <a:prstClr val="black"/>
                </a:solidFill>
                <a:latin typeface="Calibri"/>
                <a:cs typeface="Calibri"/>
              </a:rPr>
              <a:t>(potvrda</a:t>
            </a:r>
            <a:r>
              <a:rPr sz="1500" i="1" spc="2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500" i="1" spc="-4" dirty="0">
                <a:solidFill>
                  <a:prstClr val="black"/>
                </a:solidFill>
                <a:latin typeface="Calibri"/>
                <a:cs typeface="Calibri"/>
              </a:rPr>
              <a:t>CZSS)</a:t>
            </a:r>
            <a:endParaRPr lang="hr-HR" sz="15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52425" lvl="1" defTabSz="685800">
              <a:spcBef>
                <a:spcPts val="360"/>
              </a:spcBef>
              <a:tabLst>
                <a:tab pos="567214" algn="l"/>
                <a:tab pos="567690" algn="l"/>
              </a:tabLst>
            </a:pPr>
            <a:endParaRPr lang="hr-HR" sz="1500" i="1" spc="-4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772400" cy="625171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  <a:tabLst>
                <a:tab pos="1708785" algn="l"/>
              </a:tabLst>
            </a:pPr>
            <a:r>
              <a:rPr lang="hr-HR" sz="4000" dirty="0">
                <a:solidFill>
                  <a:schemeClr val="tx1"/>
                </a:solidFill>
              </a:rPr>
              <a:t>C)</a:t>
            </a:r>
            <a:r>
              <a:rPr sz="4000" spc="-8" dirty="0">
                <a:solidFill>
                  <a:schemeClr val="tx1"/>
                </a:solidFill>
              </a:rPr>
              <a:t> </a:t>
            </a:r>
            <a:r>
              <a:rPr sz="4000" spc="-8" dirty="0" err="1">
                <a:solidFill>
                  <a:schemeClr val="tx1"/>
                </a:solidFill>
              </a:rPr>
              <a:t>Posebni</a:t>
            </a:r>
            <a:r>
              <a:rPr lang="hr-HR" sz="4000" spc="-8" dirty="0">
                <a:solidFill>
                  <a:schemeClr val="tx1"/>
                </a:solidFill>
              </a:rPr>
              <a:t> </a:t>
            </a:r>
            <a:r>
              <a:rPr sz="4000" spc="-8" dirty="0" err="1" smtClean="0">
                <a:solidFill>
                  <a:schemeClr val="tx1"/>
                </a:solidFill>
              </a:rPr>
              <a:t>elementi</a:t>
            </a:r>
            <a:r>
              <a:rPr lang="hr-HR" sz="4000" spc="-8" dirty="0" smtClean="0">
                <a:solidFill>
                  <a:schemeClr val="tx1"/>
                </a:solidFill>
              </a:rPr>
              <a:t> vrednovanja</a:t>
            </a:r>
            <a:endParaRPr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905000"/>
            <a:ext cx="8319134" cy="377706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52425" indent="-339725">
              <a:lnSpc>
                <a:spcPct val="100000"/>
              </a:lnSpc>
              <a:spcBef>
                <a:spcPts val="1105"/>
              </a:spcBef>
              <a:buChar char="-"/>
              <a:tabLst>
                <a:tab pos="354965" algn="l"/>
                <a:tab pos="355600" algn="l"/>
              </a:tabLst>
            </a:pPr>
            <a:r>
              <a:rPr lang="hr-HR" sz="2400" spc="-5" dirty="0">
                <a:latin typeface="Calibri"/>
                <a:cs typeface="Calibri"/>
              </a:rPr>
              <a:t>R</a:t>
            </a:r>
            <a:r>
              <a:rPr sz="2400" spc="-5" dirty="0" err="1">
                <a:latin typeface="Calibri"/>
                <a:cs typeface="Calibri"/>
              </a:rPr>
              <a:t>ješenje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 </a:t>
            </a:r>
            <a:r>
              <a:rPr lang="hr-HR" sz="2400" spc="-10" dirty="0">
                <a:latin typeface="Calibri"/>
                <a:cs typeface="Calibri"/>
              </a:rPr>
              <a:t>primjerenom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obliku </a:t>
            </a:r>
            <a:r>
              <a:rPr sz="2400" spc="-20" dirty="0">
                <a:latin typeface="Calibri"/>
                <a:cs typeface="Calibri"/>
              </a:rPr>
              <a:t>školovanja </a:t>
            </a:r>
            <a:r>
              <a:rPr sz="2400" spc="-80" dirty="0">
                <a:latin typeface="Calibri"/>
                <a:cs typeface="Calibri"/>
              </a:rPr>
              <a:t>(IP,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PP)</a:t>
            </a:r>
            <a:endParaRPr sz="2400" dirty="0">
              <a:latin typeface="Calibri"/>
              <a:cs typeface="Calibri"/>
            </a:endParaRPr>
          </a:p>
          <a:p>
            <a:pPr marL="352425" indent="-339725">
              <a:lnSpc>
                <a:spcPct val="100000"/>
              </a:lnSpc>
              <a:spcBef>
                <a:spcPts val="1010"/>
              </a:spcBef>
              <a:buChar char="-"/>
              <a:tabLst>
                <a:tab pos="354965" algn="l"/>
                <a:tab pos="355600" algn="l"/>
                <a:tab pos="6651625" algn="l"/>
              </a:tabLst>
            </a:pPr>
            <a:r>
              <a:rPr sz="2400" spc="-15" dirty="0">
                <a:latin typeface="Calibri"/>
                <a:cs typeface="Calibri"/>
              </a:rPr>
              <a:t>programi </a:t>
            </a:r>
            <a:r>
              <a:rPr sz="2400" spc="-10" dirty="0">
                <a:latin typeface="Calibri"/>
                <a:cs typeface="Calibri"/>
              </a:rPr>
              <a:t>prema </a:t>
            </a:r>
            <a:r>
              <a:rPr sz="2400" dirty="0">
                <a:latin typeface="Calibri"/>
                <a:cs typeface="Calibri"/>
              </a:rPr>
              <a:t>mišljenju </a:t>
            </a:r>
            <a:r>
              <a:rPr sz="2400" spc="-5" dirty="0">
                <a:latin typeface="Calibri"/>
                <a:cs typeface="Calibri"/>
              </a:rPr>
              <a:t>Službe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za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profesionalno	usmjeravanje</a:t>
            </a:r>
            <a:endParaRPr sz="2400" dirty="0">
              <a:latin typeface="Calibri"/>
              <a:cs typeface="Calibri"/>
            </a:endParaRPr>
          </a:p>
          <a:p>
            <a:pPr marL="355600" marR="157480" indent="-3175">
              <a:lnSpc>
                <a:spcPct val="114700"/>
              </a:lnSpc>
              <a:spcBef>
                <a:spcPts val="585"/>
              </a:spcBef>
            </a:pPr>
            <a:r>
              <a:rPr sz="2400" spc="-5" dirty="0">
                <a:latin typeface="Calibri"/>
                <a:cs typeface="Calibri"/>
              </a:rPr>
              <a:t>HZZZ /3-5/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000" i="1" spc="-5" dirty="0">
                <a:latin typeface="Calibri"/>
                <a:cs typeface="Calibri"/>
              </a:rPr>
              <a:t>uz </a:t>
            </a:r>
            <a:r>
              <a:rPr sz="2000" i="1" spc="-10" dirty="0">
                <a:latin typeface="Calibri"/>
                <a:cs typeface="Calibri"/>
              </a:rPr>
              <a:t>zadovoljavanje </a:t>
            </a:r>
            <a:r>
              <a:rPr sz="2000" i="1" spc="-5" dirty="0">
                <a:latin typeface="Calibri"/>
                <a:cs typeface="Calibri"/>
              </a:rPr>
              <a:t>ispita sposobnosti </a:t>
            </a:r>
            <a:r>
              <a:rPr sz="2000" i="1" dirty="0">
                <a:latin typeface="Calibri"/>
                <a:cs typeface="Calibri"/>
              </a:rPr>
              <a:t>u </a:t>
            </a:r>
            <a:r>
              <a:rPr sz="2000" i="1" spc="-15" dirty="0">
                <a:latin typeface="Calibri"/>
                <a:cs typeface="Calibri"/>
              </a:rPr>
              <a:t>školama </a:t>
            </a:r>
            <a:r>
              <a:rPr sz="2000" i="1" dirty="0">
                <a:latin typeface="Calibri"/>
                <a:cs typeface="Calibri"/>
              </a:rPr>
              <a:t>u </a:t>
            </a:r>
            <a:r>
              <a:rPr sz="2000" i="1" spc="-15" dirty="0">
                <a:latin typeface="Calibri"/>
                <a:cs typeface="Calibri"/>
              </a:rPr>
              <a:t>kojima </a:t>
            </a:r>
            <a:r>
              <a:rPr sz="2000" i="1" spc="-5" dirty="0">
                <a:latin typeface="Calibri"/>
                <a:cs typeface="Calibri"/>
              </a:rPr>
              <a:t>je </a:t>
            </a:r>
            <a:r>
              <a:rPr sz="2000" i="1" spc="-15" dirty="0">
                <a:latin typeface="Calibri"/>
                <a:cs typeface="Calibri"/>
              </a:rPr>
              <a:t>to  </a:t>
            </a:r>
            <a:r>
              <a:rPr sz="2000" i="1" spc="-5" dirty="0" err="1">
                <a:latin typeface="Calibri"/>
                <a:cs typeface="Calibri"/>
              </a:rPr>
              <a:t>uvjet</a:t>
            </a:r>
            <a:endParaRPr lang="hr-HR" sz="2000" i="1" spc="-5" dirty="0">
              <a:latin typeface="Calibri"/>
              <a:cs typeface="Calibri"/>
            </a:endParaRPr>
          </a:p>
          <a:p>
            <a:pPr marL="355600" marR="157480" indent="-3175">
              <a:lnSpc>
                <a:spcPct val="114700"/>
              </a:lnSpc>
              <a:spcBef>
                <a:spcPts val="585"/>
              </a:spcBef>
            </a:pPr>
            <a:endParaRPr sz="2000" dirty="0">
              <a:latin typeface="Calibri"/>
              <a:cs typeface="Calibri"/>
            </a:endParaRPr>
          </a:p>
          <a:p>
            <a:pPr marL="352425" indent="-339725">
              <a:lnSpc>
                <a:spcPct val="100000"/>
              </a:lnSpc>
              <a:spcBef>
                <a:spcPts val="944"/>
              </a:spcBef>
              <a:buChar char="-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posebne ljestvice </a:t>
            </a:r>
            <a:r>
              <a:rPr sz="2400" spc="-15" dirty="0">
                <a:latin typeface="Calibri"/>
                <a:cs typeface="Calibri"/>
              </a:rPr>
              <a:t>poretka</a:t>
            </a:r>
            <a:endParaRPr sz="2400" dirty="0">
              <a:latin typeface="Calibri"/>
              <a:cs typeface="Calibri"/>
            </a:endParaRPr>
          </a:p>
          <a:p>
            <a:pPr marL="352425" marR="450215" indent="-339725">
              <a:lnSpc>
                <a:spcPct val="135000"/>
              </a:lnSpc>
              <a:spcBef>
                <a:spcPts val="5"/>
              </a:spcBef>
              <a:buChar char="-"/>
              <a:tabLst>
                <a:tab pos="354965" algn="l"/>
                <a:tab pos="355600" algn="l"/>
                <a:tab pos="6314440" algn="l"/>
              </a:tabLst>
            </a:pPr>
            <a:r>
              <a:rPr sz="2400" spc="-5" dirty="0">
                <a:latin typeface="Calibri"/>
                <a:cs typeface="Calibri"/>
              </a:rPr>
              <a:t>upis </a:t>
            </a:r>
            <a:r>
              <a:rPr sz="2400" spc="-10" dirty="0">
                <a:latin typeface="Calibri"/>
                <a:cs typeface="Calibri"/>
              </a:rPr>
              <a:t>prema broju </a:t>
            </a:r>
            <a:r>
              <a:rPr sz="2400" spc="-5" dirty="0">
                <a:latin typeface="Calibri"/>
                <a:cs typeface="Calibri"/>
              </a:rPr>
              <a:t>slobodnih </a:t>
            </a:r>
            <a:r>
              <a:rPr sz="2400" spc="-10" dirty="0">
                <a:latin typeface="Calibri"/>
                <a:cs typeface="Calibri"/>
              </a:rPr>
              <a:t>mjesta </a:t>
            </a:r>
            <a:r>
              <a:rPr sz="2400" spc="-20" dirty="0">
                <a:latin typeface="Calibri"/>
                <a:cs typeface="Calibri"/>
              </a:rPr>
              <a:t>za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učenike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lang="hr-HR" sz="2400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teškoćama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  </a:t>
            </a:r>
            <a:r>
              <a:rPr sz="2400" spc="-5" dirty="0">
                <a:latin typeface="Calibri"/>
                <a:cs typeface="Calibri"/>
              </a:rPr>
              <a:t>pojedinom </a:t>
            </a:r>
            <a:r>
              <a:rPr sz="2400" spc="-15" dirty="0">
                <a:latin typeface="Calibri"/>
                <a:cs typeface="Calibri"/>
              </a:rPr>
              <a:t>programu </a:t>
            </a:r>
            <a:r>
              <a:rPr sz="2400" spc="-5" dirty="0">
                <a:latin typeface="Calibri"/>
                <a:cs typeface="Calibri"/>
              </a:rPr>
              <a:t>(DPS)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hr-HR" dirty="0">
                <a:solidFill>
                  <a:schemeClr val="tx1"/>
                </a:solidFill>
              </a:rPr>
              <a:t>VREDNOVANJE USPJEHA KANDIDATA S TEŠKOĆAMA U RAZVOJU</a:t>
            </a:r>
            <a:endParaRPr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>
                <a:solidFill>
                  <a:schemeClr val="tx1"/>
                </a:solidFill>
              </a:rPr>
              <a:t>Zdravstvena sposobnost kandidata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4400" y="2084832"/>
            <a:ext cx="7315200" cy="398145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hr-HR" sz="2100" b="1" dirty="0"/>
              <a:t>OVISNO O ZAHTJEVU ŠKOLE:</a:t>
            </a:r>
          </a:p>
          <a:p>
            <a:pPr fontAlgn="base"/>
            <a:r>
              <a:rPr lang="hr-HR" sz="2100" dirty="0">
                <a:solidFill>
                  <a:srgbClr val="00B050"/>
                </a:solidFill>
              </a:rPr>
              <a:t>potvrdu nadležnoga školskog liječnika o zdravstvenoj sposobnosti kandidata za propisani program </a:t>
            </a:r>
          </a:p>
          <a:p>
            <a:pPr marL="0" indent="0" fontAlgn="base">
              <a:buNone/>
            </a:pPr>
            <a:r>
              <a:rPr lang="hr-HR" sz="2100" dirty="0"/>
              <a:t>Ili </a:t>
            </a:r>
            <a:r>
              <a:rPr lang="hr-HR" sz="2100" dirty="0">
                <a:solidFill>
                  <a:srgbClr val="00B050"/>
                </a:solidFill>
              </a:rPr>
              <a:t>liječničku svjedodžbu medicine </a:t>
            </a:r>
            <a:r>
              <a:rPr lang="hr-HR" sz="2100" dirty="0" smtClean="0">
                <a:solidFill>
                  <a:srgbClr val="00B050"/>
                </a:solidFill>
              </a:rPr>
              <a:t>rada</a:t>
            </a:r>
            <a:endParaRPr lang="hr-HR" sz="2100" dirty="0">
              <a:solidFill>
                <a:srgbClr val="00B050"/>
              </a:solidFill>
            </a:endParaRPr>
          </a:p>
          <a:p>
            <a:pPr marL="0" indent="0" fontAlgn="base">
              <a:buNone/>
            </a:pPr>
            <a:endParaRPr lang="hr-HR" sz="2100" dirty="0">
              <a:solidFill>
                <a:srgbClr val="00B050"/>
              </a:solidFill>
            </a:endParaRPr>
          </a:p>
          <a:p>
            <a:pPr marL="0" indent="0" fontAlgn="base">
              <a:buNone/>
            </a:pPr>
            <a:r>
              <a:rPr lang="hr-HR" sz="2100" dirty="0"/>
              <a:t>-</a:t>
            </a:r>
            <a:r>
              <a:rPr lang="hr-HR" sz="2100" dirty="0">
                <a:solidFill>
                  <a:srgbClr val="00B050"/>
                </a:solidFill>
              </a:rPr>
              <a:t> </a:t>
            </a:r>
            <a:r>
              <a:rPr lang="hr-HR" sz="2100" dirty="0"/>
              <a:t>Provjeriti na web stranici SŠ koju </a:t>
            </a:r>
            <a:r>
              <a:rPr lang="hr-HR" sz="2100" dirty="0" smtClean="0"/>
              <a:t>učenik ili učenica žele </a:t>
            </a:r>
            <a:r>
              <a:rPr lang="hr-HR" sz="2100" dirty="0"/>
              <a:t>upisati </a:t>
            </a:r>
            <a:r>
              <a:rPr lang="hr-HR" sz="2100" dirty="0" smtClean="0">
                <a:solidFill>
                  <a:srgbClr val="00B050"/>
                </a:solidFill>
              </a:rPr>
              <a:t>- </a:t>
            </a:r>
            <a:r>
              <a:rPr lang="hr-HR" sz="2100" dirty="0">
                <a:solidFill>
                  <a:srgbClr val="00B050"/>
                </a:solidFill>
              </a:rPr>
              <a:t>Gimnazije ne provjeravaju zdravstvenu sposobnost </a:t>
            </a:r>
          </a:p>
          <a:p>
            <a:pPr marL="0" indent="0" fontAlgn="base">
              <a:buNone/>
            </a:pPr>
            <a:endParaRPr lang="hr-HR" sz="2100" dirty="0">
              <a:solidFill>
                <a:srgbClr val="00B050"/>
              </a:solidFill>
            </a:endParaRPr>
          </a:p>
          <a:p>
            <a:pPr marL="0" indent="0" algn="just" fontAlgn="base">
              <a:buNone/>
            </a:pPr>
            <a:r>
              <a:rPr lang="hr-HR" sz="2100" u="sng" dirty="0"/>
              <a:t>* Učenici s teškoćama u razvoju (s Rješenjem) ne trebaju potvrdu liječnika, ako se upisuju na temelju Mišljenja HZZ-a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029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AC7F80-9D88-4EC7-BEAC-0834E40A9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892" y="762000"/>
            <a:ext cx="6026308" cy="1904238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000" dirty="0"/>
              <a:t>JEDINSTVENI POPIS ZDRAVSTVENIH KONTRAINDIKACIJA SREDNJOŠKOLSKIH OBRAZOVNIH PROGRAMA U SVRHU UPISA U I. RAZRED SREDNJE ŠKOLE</a:t>
            </a:r>
            <a:r>
              <a:rPr lang="hr-HR" dirty="0">
                <a:hlinkClick r:id="rId2"/>
              </a:rPr>
              <a:t/>
            </a:r>
            <a:br>
              <a:rPr lang="hr-HR" dirty="0">
                <a:hlinkClick r:id="rId2"/>
              </a:rPr>
            </a:br>
            <a:endParaRPr lang="hr-HR" dirty="0"/>
          </a:p>
        </p:txBody>
      </p:sp>
      <p:pic>
        <p:nvPicPr>
          <p:cNvPr id="5" name="Rezervirano mjesto sadržaja 4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45B9F1D0-E50E-4C2B-BF0A-92710D0640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02" y="3345482"/>
            <a:ext cx="9166302" cy="2809875"/>
          </a:xfrm>
        </p:spPr>
      </p:pic>
      <p:cxnSp>
        <p:nvCxnSpPr>
          <p:cNvPr id="7" name="Ravni poveznik sa strelicom 6">
            <a:extLst>
              <a:ext uri="{FF2B5EF4-FFF2-40B4-BE49-F238E27FC236}">
                <a16:creationId xmlns:a16="http://schemas.microsoft.com/office/drawing/2014/main" id="{67C6A5A2-6640-47C5-9CC6-13F046F7335D}"/>
              </a:ext>
            </a:extLst>
          </p:cNvPr>
          <p:cNvCxnSpPr/>
          <p:nvPr/>
        </p:nvCxnSpPr>
        <p:spPr>
          <a:xfrm>
            <a:off x="1727045" y="3125013"/>
            <a:ext cx="300621" cy="5715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sa strelicom 8">
            <a:extLst>
              <a:ext uri="{FF2B5EF4-FFF2-40B4-BE49-F238E27FC236}">
                <a16:creationId xmlns:a16="http://schemas.microsoft.com/office/drawing/2014/main" id="{52921E4D-C468-4274-8B75-92482ACD43D7}"/>
              </a:ext>
            </a:extLst>
          </p:cNvPr>
          <p:cNvCxnSpPr/>
          <p:nvPr/>
        </p:nvCxnSpPr>
        <p:spPr>
          <a:xfrm>
            <a:off x="6324600" y="2953563"/>
            <a:ext cx="0" cy="74295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8600" y="2524151"/>
            <a:ext cx="277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d</a:t>
            </a:r>
            <a:r>
              <a:rPr lang="hr-HR" dirty="0" smtClean="0"/>
              <a:t>ostupan u PDF obliku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918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04746" y="159467"/>
            <a:ext cx="1946587" cy="2797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3443" y="593310"/>
            <a:ext cx="690753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4000" spc="-20" dirty="0">
                <a:solidFill>
                  <a:schemeClr val="tx1"/>
                </a:solidFill>
              </a:rPr>
              <a:t>Prijave </a:t>
            </a:r>
            <a:r>
              <a:rPr sz="4000" spc="-5" dirty="0">
                <a:solidFill>
                  <a:schemeClr val="tx1"/>
                </a:solidFill>
              </a:rPr>
              <a:t>i upisi u </a:t>
            </a:r>
            <a:r>
              <a:rPr sz="4000" spc="-15" dirty="0">
                <a:solidFill>
                  <a:schemeClr val="tx1"/>
                </a:solidFill>
              </a:rPr>
              <a:t>srednje </a:t>
            </a:r>
            <a:r>
              <a:rPr sz="4000" spc="-25" dirty="0">
                <a:solidFill>
                  <a:schemeClr val="tx1"/>
                </a:solidFill>
              </a:rPr>
              <a:t>škole  </a:t>
            </a:r>
            <a:r>
              <a:rPr sz="4000" spc="-15" dirty="0">
                <a:solidFill>
                  <a:schemeClr val="tx1"/>
                </a:solidFill>
              </a:rPr>
              <a:t>obavljaju </a:t>
            </a:r>
            <a:r>
              <a:rPr sz="4000" spc="-5" dirty="0">
                <a:solidFill>
                  <a:schemeClr val="tx1"/>
                </a:solidFill>
              </a:rPr>
              <a:t>se </a:t>
            </a:r>
            <a:r>
              <a:rPr sz="4000" spc="-10" dirty="0">
                <a:solidFill>
                  <a:schemeClr val="tx1"/>
                </a:solidFill>
              </a:rPr>
              <a:t>elektronskim </a:t>
            </a:r>
            <a:r>
              <a:rPr sz="4000" spc="-20" dirty="0" err="1">
                <a:solidFill>
                  <a:schemeClr val="tx1"/>
                </a:solidFill>
              </a:rPr>
              <a:t>putem</a:t>
            </a:r>
            <a:r>
              <a:rPr sz="4000" spc="-20" dirty="0">
                <a:solidFill>
                  <a:schemeClr val="tx1"/>
                </a:solidFill>
              </a:rPr>
              <a:t>  </a:t>
            </a:r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10940" y="2261378"/>
            <a:ext cx="3758996" cy="1968810"/>
          </a:xfrm>
          <a:custGeom>
            <a:avLst/>
            <a:gdLst/>
            <a:ahLst/>
            <a:cxnLst/>
            <a:rect l="l" t="t" r="r" b="b"/>
            <a:pathLst>
              <a:path w="3368040" h="1567814">
                <a:moveTo>
                  <a:pt x="1676450" y="124360"/>
                </a:moveTo>
                <a:lnTo>
                  <a:pt x="1620590" y="124873"/>
                </a:lnTo>
                <a:lnTo>
                  <a:pt x="1564953" y="126180"/>
                </a:lnTo>
                <a:lnTo>
                  <a:pt x="1509583" y="128273"/>
                </a:lnTo>
                <a:lnTo>
                  <a:pt x="1454523" y="131144"/>
                </a:lnTo>
                <a:lnTo>
                  <a:pt x="1399816" y="134785"/>
                </a:lnTo>
                <a:lnTo>
                  <a:pt x="1345505" y="139187"/>
                </a:lnTo>
                <a:lnTo>
                  <a:pt x="1291633" y="144343"/>
                </a:lnTo>
                <a:lnTo>
                  <a:pt x="1238244" y="150243"/>
                </a:lnTo>
                <a:lnTo>
                  <a:pt x="1185380" y="156881"/>
                </a:lnTo>
                <a:lnTo>
                  <a:pt x="1133085" y="164248"/>
                </a:lnTo>
                <a:lnTo>
                  <a:pt x="1081403" y="172336"/>
                </a:lnTo>
                <a:lnTo>
                  <a:pt x="1030376" y="181136"/>
                </a:lnTo>
                <a:lnTo>
                  <a:pt x="980047" y="190640"/>
                </a:lnTo>
                <a:lnTo>
                  <a:pt x="930460" y="200841"/>
                </a:lnTo>
                <a:lnTo>
                  <a:pt x="881658" y="211729"/>
                </a:lnTo>
                <a:lnTo>
                  <a:pt x="833684" y="223298"/>
                </a:lnTo>
                <a:lnTo>
                  <a:pt x="786581" y="235538"/>
                </a:lnTo>
                <a:lnTo>
                  <a:pt x="740393" y="248441"/>
                </a:lnTo>
                <a:lnTo>
                  <a:pt x="695162" y="262000"/>
                </a:lnTo>
                <a:lnTo>
                  <a:pt x="650932" y="276206"/>
                </a:lnTo>
                <a:lnTo>
                  <a:pt x="607746" y="291051"/>
                </a:lnTo>
                <a:lnTo>
                  <a:pt x="565648" y="306526"/>
                </a:lnTo>
                <a:lnTo>
                  <a:pt x="524679" y="322624"/>
                </a:lnTo>
                <a:lnTo>
                  <a:pt x="484885" y="339337"/>
                </a:lnTo>
                <a:lnTo>
                  <a:pt x="446307" y="356655"/>
                </a:lnTo>
                <a:lnTo>
                  <a:pt x="408989" y="374572"/>
                </a:lnTo>
                <a:lnTo>
                  <a:pt x="372975" y="393079"/>
                </a:lnTo>
                <a:lnTo>
                  <a:pt x="338306" y="412167"/>
                </a:lnTo>
                <a:lnTo>
                  <a:pt x="305028" y="431829"/>
                </a:lnTo>
                <a:lnTo>
                  <a:pt x="242812" y="472841"/>
                </a:lnTo>
                <a:lnTo>
                  <a:pt x="186673" y="516049"/>
                </a:lnTo>
                <a:lnTo>
                  <a:pt x="136955" y="561387"/>
                </a:lnTo>
                <a:lnTo>
                  <a:pt x="90231" y="613496"/>
                </a:lnTo>
                <a:lnTo>
                  <a:pt x="50401" y="671241"/>
                </a:lnTo>
                <a:lnTo>
                  <a:pt x="22264" y="729333"/>
                </a:lnTo>
                <a:lnTo>
                  <a:pt x="5552" y="787511"/>
                </a:lnTo>
                <a:lnTo>
                  <a:pt x="0" y="845518"/>
                </a:lnTo>
                <a:lnTo>
                  <a:pt x="1325" y="874376"/>
                </a:lnTo>
                <a:lnTo>
                  <a:pt x="12011" y="931638"/>
                </a:lnTo>
                <a:lnTo>
                  <a:pt x="33191" y="988081"/>
                </a:lnTo>
                <a:lnTo>
                  <a:pt x="64596" y="1043444"/>
                </a:lnTo>
                <a:lnTo>
                  <a:pt x="105962" y="1097468"/>
                </a:lnTo>
                <a:lnTo>
                  <a:pt x="157022" y="1149894"/>
                </a:lnTo>
                <a:lnTo>
                  <a:pt x="186103" y="1175426"/>
                </a:lnTo>
                <a:lnTo>
                  <a:pt x="217508" y="1200462"/>
                </a:lnTo>
                <a:lnTo>
                  <a:pt x="251204" y="1224969"/>
                </a:lnTo>
                <a:lnTo>
                  <a:pt x="287156" y="1248914"/>
                </a:lnTo>
                <a:lnTo>
                  <a:pt x="325331" y="1272265"/>
                </a:lnTo>
                <a:lnTo>
                  <a:pt x="365697" y="1294990"/>
                </a:lnTo>
                <a:lnTo>
                  <a:pt x="408220" y="1317056"/>
                </a:lnTo>
                <a:lnTo>
                  <a:pt x="452866" y="1338431"/>
                </a:lnTo>
                <a:lnTo>
                  <a:pt x="499602" y="1359082"/>
                </a:lnTo>
                <a:lnTo>
                  <a:pt x="548396" y="1378978"/>
                </a:lnTo>
                <a:lnTo>
                  <a:pt x="599213" y="1398084"/>
                </a:lnTo>
                <a:lnTo>
                  <a:pt x="652021" y="1416370"/>
                </a:lnTo>
                <a:lnTo>
                  <a:pt x="706785" y="1433803"/>
                </a:lnTo>
                <a:lnTo>
                  <a:pt x="763474" y="1450350"/>
                </a:lnTo>
                <a:lnTo>
                  <a:pt x="822053" y="1465979"/>
                </a:lnTo>
                <a:lnTo>
                  <a:pt x="882489" y="1480657"/>
                </a:lnTo>
                <a:lnTo>
                  <a:pt x="944748" y="1494353"/>
                </a:lnTo>
                <a:lnTo>
                  <a:pt x="1008799" y="1507033"/>
                </a:lnTo>
                <a:lnTo>
                  <a:pt x="1074606" y="1518666"/>
                </a:lnTo>
                <a:lnTo>
                  <a:pt x="1130073" y="1527422"/>
                </a:lnTo>
                <a:lnTo>
                  <a:pt x="1185791" y="1535294"/>
                </a:lnTo>
                <a:lnTo>
                  <a:pt x="1241719" y="1542292"/>
                </a:lnTo>
                <a:lnTo>
                  <a:pt x="1297812" y="1548422"/>
                </a:lnTo>
                <a:lnTo>
                  <a:pt x="1354027" y="1553693"/>
                </a:lnTo>
                <a:lnTo>
                  <a:pt x="1410322" y="1558113"/>
                </a:lnTo>
                <a:lnTo>
                  <a:pt x="1466653" y="1561690"/>
                </a:lnTo>
                <a:lnTo>
                  <a:pt x="1522977" y="1564432"/>
                </a:lnTo>
                <a:lnTo>
                  <a:pt x="1579250" y="1566348"/>
                </a:lnTo>
                <a:lnTo>
                  <a:pt x="1635430" y="1567446"/>
                </a:lnTo>
                <a:lnTo>
                  <a:pt x="1691473" y="1567733"/>
                </a:lnTo>
                <a:lnTo>
                  <a:pt x="1747335" y="1567218"/>
                </a:lnTo>
                <a:lnTo>
                  <a:pt x="1802975" y="1565909"/>
                </a:lnTo>
                <a:lnTo>
                  <a:pt x="1858348" y="1563815"/>
                </a:lnTo>
                <a:lnTo>
                  <a:pt x="1913412" y="1560943"/>
                </a:lnTo>
                <a:lnTo>
                  <a:pt x="1968123" y="1557301"/>
                </a:lnTo>
                <a:lnTo>
                  <a:pt x="2022438" y="1552898"/>
                </a:lnTo>
                <a:lnTo>
                  <a:pt x="2076313" y="1547742"/>
                </a:lnTo>
                <a:lnTo>
                  <a:pt x="2129706" y="1541841"/>
                </a:lnTo>
                <a:lnTo>
                  <a:pt x="2182574" y="1535202"/>
                </a:lnTo>
                <a:lnTo>
                  <a:pt x="2234872" y="1527835"/>
                </a:lnTo>
                <a:lnTo>
                  <a:pt x="2286559" y="1519748"/>
                </a:lnTo>
                <a:lnTo>
                  <a:pt x="2337590" y="1510948"/>
                </a:lnTo>
                <a:lnTo>
                  <a:pt x="2387923" y="1501443"/>
                </a:lnTo>
                <a:lnTo>
                  <a:pt x="2437514" y="1491243"/>
                </a:lnTo>
                <a:lnTo>
                  <a:pt x="2486320" y="1480354"/>
                </a:lnTo>
                <a:lnTo>
                  <a:pt x="2534298" y="1468786"/>
                </a:lnTo>
                <a:lnTo>
                  <a:pt x="2581405" y="1456545"/>
                </a:lnTo>
                <a:lnTo>
                  <a:pt x="2627597" y="1443642"/>
                </a:lnTo>
                <a:lnTo>
                  <a:pt x="2672832" y="1430082"/>
                </a:lnTo>
                <a:lnTo>
                  <a:pt x="2717065" y="1415876"/>
                </a:lnTo>
                <a:lnTo>
                  <a:pt x="2760255" y="1401030"/>
                </a:lnTo>
                <a:lnTo>
                  <a:pt x="2802357" y="1385553"/>
                </a:lnTo>
                <a:lnTo>
                  <a:pt x="2843328" y="1369454"/>
                </a:lnTo>
                <a:lnTo>
                  <a:pt x="2883126" y="1352739"/>
                </a:lnTo>
                <a:lnTo>
                  <a:pt x="2921707" y="1335418"/>
                </a:lnTo>
                <a:lnTo>
                  <a:pt x="2959027" y="1317499"/>
                </a:lnTo>
                <a:lnTo>
                  <a:pt x="2995045" y="1298990"/>
                </a:lnTo>
                <a:lnTo>
                  <a:pt x="3029715" y="1279898"/>
                </a:lnTo>
                <a:lnTo>
                  <a:pt x="3062996" y="1260232"/>
                </a:lnTo>
                <a:lnTo>
                  <a:pt x="3125216" y="1219212"/>
                </a:lnTo>
                <a:lnTo>
                  <a:pt x="3181357" y="1175993"/>
                </a:lnTo>
                <a:lnTo>
                  <a:pt x="3231076" y="1130641"/>
                </a:lnTo>
                <a:lnTo>
                  <a:pt x="3281249" y="1074114"/>
                </a:lnTo>
                <a:lnTo>
                  <a:pt x="3305142" y="1040742"/>
                </a:lnTo>
                <a:lnTo>
                  <a:pt x="3325129" y="1007128"/>
                </a:lnTo>
                <a:lnTo>
                  <a:pt x="3353498" y="939395"/>
                </a:lnTo>
                <a:lnTo>
                  <a:pt x="3366598" y="871367"/>
                </a:lnTo>
                <a:lnTo>
                  <a:pt x="3367496" y="837383"/>
                </a:lnTo>
                <a:lnTo>
                  <a:pt x="3364667" y="803494"/>
                </a:lnTo>
                <a:lnTo>
                  <a:pt x="3347944" y="736229"/>
                </a:lnTo>
                <a:lnTo>
                  <a:pt x="3316670" y="670023"/>
                </a:lnTo>
                <a:lnTo>
                  <a:pt x="3295651" y="637457"/>
                </a:lnTo>
                <a:lnTo>
                  <a:pt x="3271084" y="605326"/>
                </a:lnTo>
                <a:lnTo>
                  <a:pt x="3242999" y="573685"/>
                </a:lnTo>
                <a:lnTo>
                  <a:pt x="3211426" y="542591"/>
                </a:lnTo>
                <a:lnTo>
                  <a:pt x="3176394" y="512100"/>
                </a:lnTo>
                <a:lnTo>
                  <a:pt x="3137935" y="482269"/>
                </a:lnTo>
                <a:lnTo>
                  <a:pt x="3096076" y="453154"/>
                </a:lnTo>
                <a:lnTo>
                  <a:pt x="3050850" y="424811"/>
                </a:lnTo>
                <a:lnTo>
                  <a:pt x="3002285" y="397297"/>
                </a:lnTo>
                <a:lnTo>
                  <a:pt x="2950411" y="370669"/>
                </a:lnTo>
                <a:lnTo>
                  <a:pt x="2895259" y="344982"/>
                </a:lnTo>
                <a:lnTo>
                  <a:pt x="2836858" y="320294"/>
                </a:lnTo>
                <a:lnTo>
                  <a:pt x="2878655" y="173482"/>
                </a:lnTo>
                <a:lnTo>
                  <a:pt x="2293298" y="173482"/>
                </a:lnTo>
                <a:lnTo>
                  <a:pt x="2237832" y="164717"/>
                </a:lnTo>
                <a:lnTo>
                  <a:pt x="2182114" y="156838"/>
                </a:lnTo>
                <a:lnTo>
                  <a:pt x="2126187" y="149834"/>
                </a:lnTo>
                <a:lnTo>
                  <a:pt x="2070095" y="143698"/>
                </a:lnTo>
                <a:lnTo>
                  <a:pt x="2013881" y="138422"/>
                </a:lnTo>
                <a:lnTo>
                  <a:pt x="1957588" y="133997"/>
                </a:lnTo>
                <a:lnTo>
                  <a:pt x="1901259" y="130416"/>
                </a:lnTo>
                <a:lnTo>
                  <a:pt x="1844938" y="127670"/>
                </a:lnTo>
                <a:lnTo>
                  <a:pt x="1788667" y="125750"/>
                </a:lnTo>
                <a:lnTo>
                  <a:pt x="1732490" y="124650"/>
                </a:lnTo>
                <a:lnTo>
                  <a:pt x="1676450" y="124360"/>
                </a:lnTo>
                <a:close/>
              </a:path>
              <a:path w="3368040" h="1567814">
                <a:moveTo>
                  <a:pt x="2928044" y="0"/>
                </a:moveTo>
                <a:lnTo>
                  <a:pt x="2293298" y="173482"/>
                </a:lnTo>
                <a:lnTo>
                  <a:pt x="2878655" y="173482"/>
                </a:lnTo>
                <a:lnTo>
                  <a:pt x="292804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pPr lvl="1"/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10940" y="2249486"/>
            <a:ext cx="3758996" cy="1980702"/>
          </a:xfrm>
          <a:custGeom>
            <a:avLst/>
            <a:gdLst/>
            <a:ahLst/>
            <a:cxnLst/>
            <a:rect l="l" t="t" r="r" b="b"/>
            <a:pathLst>
              <a:path w="3368040" h="1567814">
                <a:moveTo>
                  <a:pt x="2928044" y="0"/>
                </a:moveTo>
                <a:lnTo>
                  <a:pt x="2293298" y="173482"/>
                </a:lnTo>
                <a:lnTo>
                  <a:pt x="2237832" y="164717"/>
                </a:lnTo>
                <a:lnTo>
                  <a:pt x="2182114" y="156838"/>
                </a:lnTo>
                <a:lnTo>
                  <a:pt x="2126187" y="149834"/>
                </a:lnTo>
                <a:lnTo>
                  <a:pt x="2070095" y="143698"/>
                </a:lnTo>
                <a:lnTo>
                  <a:pt x="2013881" y="138422"/>
                </a:lnTo>
                <a:lnTo>
                  <a:pt x="1957588" y="133997"/>
                </a:lnTo>
                <a:lnTo>
                  <a:pt x="1901259" y="130416"/>
                </a:lnTo>
                <a:lnTo>
                  <a:pt x="1844938" y="127670"/>
                </a:lnTo>
                <a:lnTo>
                  <a:pt x="1788667" y="125750"/>
                </a:lnTo>
                <a:lnTo>
                  <a:pt x="1732490" y="124650"/>
                </a:lnTo>
                <a:lnTo>
                  <a:pt x="1676450" y="124360"/>
                </a:lnTo>
                <a:lnTo>
                  <a:pt x="1620590" y="124873"/>
                </a:lnTo>
                <a:lnTo>
                  <a:pt x="1564953" y="126180"/>
                </a:lnTo>
                <a:lnTo>
                  <a:pt x="1509583" y="128273"/>
                </a:lnTo>
                <a:lnTo>
                  <a:pt x="1454523" y="131144"/>
                </a:lnTo>
                <a:lnTo>
                  <a:pt x="1399816" y="134785"/>
                </a:lnTo>
                <a:lnTo>
                  <a:pt x="1345505" y="139187"/>
                </a:lnTo>
                <a:lnTo>
                  <a:pt x="1291633" y="144343"/>
                </a:lnTo>
                <a:lnTo>
                  <a:pt x="1238244" y="150243"/>
                </a:lnTo>
                <a:lnTo>
                  <a:pt x="1185380" y="156881"/>
                </a:lnTo>
                <a:lnTo>
                  <a:pt x="1133085" y="164248"/>
                </a:lnTo>
                <a:lnTo>
                  <a:pt x="1081403" y="172336"/>
                </a:lnTo>
                <a:lnTo>
                  <a:pt x="1030376" y="181136"/>
                </a:lnTo>
                <a:lnTo>
                  <a:pt x="980047" y="190640"/>
                </a:lnTo>
                <a:lnTo>
                  <a:pt x="930460" y="200841"/>
                </a:lnTo>
                <a:lnTo>
                  <a:pt x="881658" y="211729"/>
                </a:lnTo>
                <a:lnTo>
                  <a:pt x="833684" y="223298"/>
                </a:lnTo>
                <a:lnTo>
                  <a:pt x="786581" y="235538"/>
                </a:lnTo>
                <a:lnTo>
                  <a:pt x="740393" y="248441"/>
                </a:lnTo>
                <a:lnTo>
                  <a:pt x="695162" y="262000"/>
                </a:lnTo>
                <a:lnTo>
                  <a:pt x="650932" y="276206"/>
                </a:lnTo>
                <a:lnTo>
                  <a:pt x="607746" y="291051"/>
                </a:lnTo>
                <a:lnTo>
                  <a:pt x="565648" y="306526"/>
                </a:lnTo>
                <a:lnTo>
                  <a:pt x="524679" y="322624"/>
                </a:lnTo>
                <a:lnTo>
                  <a:pt x="484885" y="339337"/>
                </a:lnTo>
                <a:lnTo>
                  <a:pt x="446307" y="356655"/>
                </a:lnTo>
                <a:lnTo>
                  <a:pt x="408989" y="374572"/>
                </a:lnTo>
                <a:lnTo>
                  <a:pt x="372975" y="393079"/>
                </a:lnTo>
                <a:lnTo>
                  <a:pt x="338306" y="412167"/>
                </a:lnTo>
                <a:lnTo>
                  <a:pt x="305028" y="431829"/>
                </a:lnTo>
                <a:lnTo>
                  <a:pt x="242812" y="472841"/>
                </a:lnTo>
                <a:lnTo>
                  <a:pt x="186673" y="516049"/>
                </a:lnTo>
                <a:lnTo>
                  <a:pt x="136955" y="561387"/>
                </a:lnTo>
                <a:lnTo>
                  <a:pt x="90231" y="613496"/>
                </a:lnTo>
                <a:lnTo>
                  <a:pt x="50401" y="671241"/>
                </a:lnTo>
                <a:lnTo>
                  <a:pt x="22264" y="729333"/>
                </a:lnTo>
                <a:lnTo>
                  <a:pt x="5552" y="787511"/>
                </a:lnTo>
                <a:lnTo>
                  <a:pt x="0" y="845518"/>
                </a:lnTo>
                <a:lnTo>
                  <a:pt x="1325" y="874376"/>
                </a:lnTo>
                <a:lnTo>
                  <a:pt x="12011" y="931638"/>
                </a:lnTo>
                <a:lnTo>
                  <a:pt x="33191" y="988081"/>
                </a:lnTo>
                <a:lnTo>
                  <a:pt x="64596" y="1043444"/>
                </a:lnTo>
                <a:lnTo>
                  <a:pt x="105962" y="1097468"/>
                </a:lnTo>
                <a:lnTo>
                  <a:pt x="157022" y="1149894"/>
                </a:lnTo>
                <a:lnTo>
                  <a:pt x="186103" y="1175426"/>
                </a:lnTo>
                <a:lnTo>
                  <a:pt x="217508" y="1200462"/>
                </a:lnTo>
                <a:lnTo>
                  <a:pt x="251204" y="1224969"/>
                </a:lnTo>
                <a:lnTo>
                  <a:pt x="287156" y="1248914"/>
                </a:lnTo>
                <a:lnTo>
                  <a:pt x="325331" y="1272265"/>
                </a:lnTo>
                <a:lnTo>
                  <a:pt x="365697" y="1294990"/>
                </a:lnTo>
                <a:lnTo>
                  <a:pt x="408220" y="1317056"/>
                </a:lnTo>
                <a:lnTo>
                  <a:pt x="452866" y="1338431"/>
                </a:lnTo>
                <a:lnTo>
                  <a:pt x="499602" y="1359082"/>
                </a:lnTo>
                <a:lnTo>
                  <a:pt x="548396" y="1378978"/>
                </a:lnTo>
                <a:lnTo>
                  <a:pt x="599213" y="1398084"/>
                </a:lnTo>
                <a:lnTo>
                  <a:pt x="652021" y="1416370"/>
                </a:lnTo>
                <a:lnTo>
                  <a:pt x="706785" y="1433803"/>
                </a:lnTo>
                <a:lnTo>
                  <a:pt x="763474" y="1450350"/>
                </a:lnTo>
                <a:lnTo>
                  <a:pt x="822053" y="1465979"/>
                </a:lnTo>
                <a:lnTo>
                  <a:pt x="882489" y="1480657"/>
                </a:lnTo>
                <a:lnTo>
                  <a:pt x="944748" y="1494353"/>
                </a:lnTo>
                <a:lnTo>
                  <a:pt x="1008799" y="1507033"/>
                </a:lnTo>
                <a:lnTo>
                  <a:pt x="1074606" y="1518666"/>
                </a:lnTo>
                <a:lnTo>
                  <a:pt x="1130073" y="1527422"/>
                </a:lnTo>
                <a:lnTo>
                  <a:pt x="1185791" y="1535294"/>
                </a:lnTo>
                <a:lnTo>
                  <a:pt x="1241719" y="1542292"/>
                </a:lnTo>
                <a:lnTo>
                  <a:pt x="1297812" y="1548422"/>
                </a:lnTo>
                <a:lnTo>
                  <a:pt x="1354027" y="1553693"/>
                </a:lnTo>
                <a:lnTo>
                  <a:pt x="1410322" y="1558113"/>
                </a:lnTo>
                <a:lnTo>
                  <a:pt x="1466653" y="1561690"/>
                </a:lnTo>
                <a:lnTo>
                  <a:pt x="1522977" y="1564432"/>
                </a:lnTo>
                <a:lnTo>
                  <a:pt x="1579250" y="1566348"/>
                </a:lnTo>
                <a:lnTo>
                  <a:pt x="1635430" y="1567446"/>
                </a:lnTo>
                <a:lnTo>
                  <a:pt x="1691473" y="1567733"/>
                </a:lnTo>
                <a:lnTo>
                  <a:pt x="1747335" y="1567218"/>
                </a:lnTo>
                <a:lnTo>
                  <a:pt x="1802975" y="1565909"/>
                </a:lnTo>
                <a:lnTo>
                  <a:pt x="1858348" y="1563815"/>
                </a:lnTo>
                <a:lnTo>
                  <a:pt x="1913412" y="1560943"/>
                </a:lnTo>
                <a:lnTo>
                  <a:pt x="1968123" y="1557301"/>
                </a:lnTo>
                <a:lnTo>
                  <a:pt x="2022438" y="1552898"/>
                </a:lnTo>
                <a:lnTo>
                  <a:pt x="2076313" y="1547742"/>
                </a:lnTo>
                <a:lnTo>
                  <a:pt x="2129706" y="1541841"/>
                </a:lnTo>
                <a:lnTo>
                  <a:pt x="2182574" y="1535202"/>
                </a:lnTo>
                <a:lnTo>
                  <a:pt x="2234872" y="1527835"/>
                </a:lnTo>
                <a:lnTo>
                  <a:pt x="2286559" y="1519748"/>
                </a:lnTo>
                <a:lnTo>
                  <a:pt x="2337590" y="1510948"/>
                </a:lnTo>
                <a:lnTo>
                  <a:pt x="2387923" y="1501443"/>
                </a:lnTo>
                <a:lnTo>
                  <a:pt x="2437514" y="1491243"/>
                </a:lnTo>
                <a:lnTo>
                  <a:pt x="2486320" y="1480354"/>
                </a:lnTo>
                <a:lnTo>
                  <a:pt x="2534298" y="1468786"/>
                </a:lnTo>
                <a:lnTo>
                  <a:pt x="2581405" y="1456545"/>
                </a:lnTo>
                <a:lnTo>
                  <a:pt x="2627597" y="1443642"/>
                </a:lnTo>
                <a:lnTo>
                  <a:pt x="2672832" y="1430082"/>
                </a:lnTo>
                <a:lnTo>
                  <a:pt x="2717065" y="1415876"/>
                </a:lnTo>
                <a:lnTo>
                  <a:pt x="2760255" y="1401030"/>
                </a:lnTo>
                <a:lnTo>
                  <a:pt x="2802357" y="1385553"/>
                </a:lnTo>
                <a:lnTo>
                  <a:pt x="2843328" y="1369454"/>
                </a:lnTo>
                <a:lnTo>
                  <a:pt x="2883126" y="1352739"/>
                </a:lnTo>
                <a:lnTo>
                  <a:pt x="2921707" y="1335418"/>
                </a:lnTo>
                <a:lnTo>
                  <a:pt x="2959027" y="1317499"/>
                </a:lnTo>
                <a:lnTo>
                  <a:pt x="2995045" y="1298990"/>
                </a:lnTo>
                <a:lnTo>
                  <a:pt x="3029715" y="1279898"/>
                </a:lnTo>
                <a:lnTo>
                  <a:pt x="3062996" y="1260232"/>
                </a:lnTo>
                <a:lnTo>
                  <a:pt x="3125216" y="1219212"/>
                </a:lnTo>
                <a:lnTo>
                  <a:pt x="3181357" y="1175993"/>
                </a:lnTo>
                <a:lnTo>
                  <a:pt x="3231076" y="1130641"/>
                </a:lnTo>
                <a:lnTo>
                  <a:pt x="3281249" y="1074114"/>
                </a:lnTo>
                <a:lnTo>
                  <a:pt x="3305142" y="1040742"/>
                </a:lnTo>
                <a:lnTo>
                  <a:pt x="3325129" y="1007128"/>
                </a:lnTo>
                <a:lnTo>
                  <a:pt x="3353498" y="939395"/>
                </a:lnTo>
                <a:lnTo>
                  <a:pt x="3366598" y="871367"/>
                </a:lnTo>
                <a:lnTo>
                  <a:pt x="3367496" y="837383"/>
                </a:lnTo>
                <a:lnTo>
                  <a:pt x="3364667" y="803494"/>
                </a:lnTo>
                <a:lnTo>
                  <a:pt x="3347944" y="736229"/>
                </a:lnTo>
                <a:lnTo>
                  <a:pt x="3316670" y="670023"/>
                </a:lnTo>
                <a:lnTo>
                  <a:pt x="3295651" y="637457"/>
                </a:lnTo>
                <a:lnTo>
                  <a:pt x="3271084" y="605326"/>
                </a:lnTo>
                <a:lnTo>
                  <a:pt x="3242999" y="573685"/>
                </a:lnTo>
                <a:lnTo>
                  <a:pt x="3211426" y="542591"/>
                </a:lnTo>
                <a:lnTo>
                  <a:pt x="3176394" y="512100"/>
                </a:lnTo>
                <a:lnTo>
                  <a:pt x="3137935" y="482269"/>
                </a:lnTo>
                <a:lnTo>
                  <a:pt x="3096076" y="453154"/>
                </a:lnTo>
                <a:lnTo>
                  <a:pt x="3050850" y="424811"/>
                </a:lnTo>
                <a:lnTo>
                  <a:pt x="3002285" y="397297"/>
                </a:lnTo>
                <a:lnTo>
                  <a:pt x="2950411" y="370669"/>
                </a:lnTo>
                <a:lnTo>
                  <a:pt x="2895259" y="344982"/>
                </a:lnTo>
                <a:lnTo>
                  <a:pt x="2836858" y="320294"/>
                </a:lnTo>
                <a:lnTo>
                  <a:pt x="2928044" y="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0" y="3581400"/>
            <a:ext cx="7421880" cy="21371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hr-HR" sz="2800" b="0" i="0" u="none" strike="noStrike" kern="1200" cap="none" spc="-5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lvl="2"/>
            <a:endParaRPr lang="hr-HR" sz="2800" spc="-5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r-HR" b="1" dirty="0" smtClean="0"/>
              <a:t>Učenici</a:t>
            </a:r>
            <a:r>
              <a:rPr lang="hr-HR" dirty="0"/>
              <a:t>: KORISNIČKO IME (</a:t>
            </a:r>
            <a:r>
              <a:rPr lang="hr-HR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ime.prezime@skole.hr</a:t>
            </a:r>
            <a:r>
              <a:rPr lang="hr-HR" dirty="0"/>
              <a:t>) i  </a:t>
            </a:r>
            <a:r>
              <a:rPr lang="hr-HR" dirty="0" smtClean="0"/>
              <a:t>LOZINKA (isto kao za eDnevnik)</a:t>
            </a:r>
            <a:endParaRPr lang="hr-HR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r-HR" b="1" dirty="0"/>
              <a:t>Roditelji/skrbnici: </a:t>
            </a:r>
            <a:r>
              <a:rPr lang="hr-HR" dirty="0"/>
              <a:t>pomoću vjerodajnica e-Građana</a:t>
            </a:r>
            <a:endParaRPr kumimoji="0" lang="hr-HR" sz="2800" b="0" i="0" u="none" strike="noStrike" kern="1200" cap="none" spc="-5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r-HR" sz="28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2961" y="3000280"/>
            <a:ext cx="3928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hr-HR" sz="2400" dirty="0">
                <a:solidFill>
                  <a:srgbClr val="FF0000"/>
                </a:solidFill>
                <a:hlinkClick r:id="rId4"/>
              </a:rPr>
              <a:t>https://srednje.e-upisi.hr/</a:t>
            </a:r>
            <a:endParaRPr lang="hr-H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21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POSTUPAK PRIJAVE</a:t>
            </a: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EBFCE3D-0142-457F-99F6-204F3893B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55" t="8394" r="973" b="14568"/>
          <a:stretch/>
        </p:blipFill>
        <p:spPr>
          <a:xfrm>
            <a:off x="228600" y="2092266"/>
            <a:ext cx="8713777" cy="3934498"/>
          </a:xfrm>
          <a:prstGeom prst="rect">
            <a:avLst/>
          </a:prstGeom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01B885E8-7B16-4A8E-8DA8-18F65F922476}"/>
              </a:ext>
            </a:extLst>
          </p:cNvPr>
          <p:cNvSpPr/>
          <p:nvPr/>
        </p:nvSpPr>
        <p:spPr>
          <a:xfrm>
            <a:off x="7848600" y="2084832"/>
            <a:ext cx="795867" cy="4749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469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KORISNE STRANICE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dirty="0"/>
              <a:t>UPITNICI </a:t>
            </a:r>
          </a:p>
          <a:p>
            <a:pPr marL="128016" lvl="1" indent="0" algn="ctr">
              <a:buNone/>
            </a:pPr>
            <a:r>
              <a:rPr lang="hr-HR" sz="3600" dirty="0">
                <a:hlinkClick r:id="rId2"/>
              </a:rPr>
              <a:t>https://www.putkarijere.hr/</a:t>
            </a:r>
            <a:r>
              <a:rPr lang="hr-HR" sz="3600" dirty="0"/>
              <a:t> </a:t>
            </a:r>
          </a:p>
          <a:p>
            <a:pPr marL="128016" lvl="1" indent="0" algn="ctr">
              <a:buNone/>
            </a:pPr>
            <a:endParaRPr lang="hr-HR" sz="3300" dirty="0"/>
          </a:p>
        </p:txBody>
      </p:sp>
    </p:spTree>
    <p:extLst>
      <p:ext uri="{BB962C8B-B14F-4D97-AF65-F5344CB8AC3E}">
        <p14:creationId xmlns:p14="http://schemas.microsoft.com/office/powerpoint/2010/main" val="30308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3CBC2187-99CF-4E40-A9F3-5E447AFCFA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05" t="21728" r="26528" b="18765"/>
          <a:stretch/>
        </p:blipFill>
        <p:spPr>
          <a:xfrm>
            <a:off x="558799" y="2089150"/>
            <a:ext cx="4267201" cy="306070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D812B34-9A7E-419F-A2D8-5DC74F03AD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22" t="9383" r="31389" b="13828"/>
          <a:stretch/>
        </p:blipFill>
        <p:spPr>
          <a:xfrm>
            <a:off x="5245099" y="1517650"/>
            <a:ext cx="3098801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3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247" y="515015"/>
            <a:ext cx="8351520" cy="979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9250">
              <a:lnSpc>
                <a:spcPct val="100000"/>
              </a:lnSpc>
              <a:spcBef>
                <a:spcPts val="100"/>
              </a:spcBef>
            </a:pPr>
            <a:r>
              <a:rPr sz="3600" b="0" spc="-15" dirty="0">
                <a:latin typeface="Calibri"/>
                <a:cs typeface="Calibri"/>
              </a:rPr>
              <a:t>Postupak </a:t>
            </a:r>
            <a:r>
              <a:rPr sz="3600" b="0" spc="-45" dirty="0">
                <a:latin typeface="Calibri"/>
                <a:cs typeface="Calibri"/>
              </a:rPr>
              <a:t>kod </a:t>
            </a:r>
            <a:r>
              <a:rPr sz="3600" b="0" spc="-5" dirty="0">
                <a:latin typeface="Calibri"/>
                <a:cs typeface="Calibri"/>
              </a:rPr>
              <a:t>prve </a:t>
            </a:r>
            <a:r>
              <a:rPr sz="3600" b="0" spc="-15" dirty="0">
                <a:latin typeface="Calibri"/>
                <a:cs typeface="Calibri"/>
              </a:rPr>
              <a:t>prijave</a:t>
            </a:r>
            <a:r>
              <a:rPr sz="3600" b="0" spc="-60" dirty="0">
                <a:latin typeface="Calibri"/>
                <a:cs typeface="Calibri"/>
              </a:rPr>
              <a:t> </a:t>
            </a:r>
            <a:r>
              <a:rPr sz="3600" b="0" dirty="0">
                <a:latin typeface="Calibri"/>
                <a:cs typeface="Calibri"/>
              </a:rPr>
              <a:t>u</a:t>
            </a:r>
            <a:endParaRPr sz="3600" dirty="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  <a:spcBef>
                <a:spcPts val="65"/>
              </a:spcBef>
              <a:tabLst>
                <a:tab pos="230504" algn="l"/>
              </a:tabLst>
            </a:pPr>
            <a:r>
              <a:rPr sz="2600" u="heavy" spc="-1720" dirty="0">
                <a:uFill>
                  <a:solidFill>
                    <a:srgbClr val="000000"/>
                  </a:solidFill>
                </a:uFill>
              </a:rPr>
              <a:t>N</a:t>
            </a:r>
            <a:r>
              <a:rPr lang="hr-HR" sz="2600" u="heavy" spc="-1720" dirty="0">
                <a:uFill>
                  <a:solidFill>
                    <a:srgbClr val="000000"/>
                  </a:solidFill>
                </a:uFill>
              </a:rPr>
              <a:t>     </a:t>
            </a:r>
            <a:r>
              <a:rPr lang="hr-HR" sz="2600" u="heavy" spc="-5" dirty="0">
                <a:uFill>
                  <a:solidFill>
                    <a:srgbClr val="000000"/>
                  </a:solidFill>
                </a:uFill>
              </a:rPr>
              <a:t>NA</a:t>
            </a:r>
            <a:r>
              <a:rPr sz="2600" u="heavy" spc="-5" dirty="0" err="1">
                <a:uFill>
                  <a:solidFill>
                    <a:srgbClr val="000000"/>
                  </a:solidFill>
                </a:uFill>
              </a:rPr>
              <a:t>cionalni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</a:rPr>
              <a:t> informacijski </a:t>
            </a:r>
            <a:r>
              <a:rPr sz="2600" u="heavy" spc="-15" dirty="0">
                <a:uFill>
                  <a:solidFill>
                    <a:srgbClr val="000000"/>
                  </a:solidFill>
                </a:uFill>
              </a:rPr>
              <a:t>sustav prijava </a:t>
            </a:r>
            <a:r>
              <a:rPr sz="2600" u="heavy" dirty="0">
                <a:uFill>
                  <a:solidFill>
                    <a:srgbClr val="000000"/>
                  </a:solidFill>
                </a:uFill>
              </a:rPr>
              <a:t>i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</a:rPr>
              <a:t>upisa </a:t>
            </a:r>
            <a:r>
              <a:rPr sz="2600" u="heavy" dirty="0">
                <a:uFill>
                  <a:solidFill>
                    <a:srgbClr val="000000"/>
                  </a:solidFill>
                </a:uFill>
              </a:rPr>
              <a:t>u </a:t>
            </a:r>
            <a:r>
              <a:rPr sz="2600" u="heavy" spc="-10" dirty="0" err="1">
                <a:uFill>
                  <a:solidFill>
                    <a:srgbClr val="000000"/>
                  </a:solidFill>
                </a:uFill>
              </a:rPr>
              <a:t>srednje</a:t>
            </a:r>
            <a:r>
              <a:rPr sz="2600" u="heavy" spc="-1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600" u="heavy" spc="-15" dirty="0" err="1">
                <a:uFill>
                  <a:solidFill>
                    <a:srgbClr val="000000"/>
                  </a:solidFill>
                </a:uFill>
              </a:rPr>
              <a:t>škole</a:t>
            </a:r>
            <a:endParaRPr sz="2600" dirty="0"/>
          </a:p>
        </p:txBody>
      </p:sp>
      <p:sp>
        <p:nvSpPr>
          <p:cNvPr id="3" name="object 3"/>
          <p:cNvSpPr/>
          <p:nvPr/>
        </p:nvSpPr>
        <p:spPr>
          <a:xfrm>
            <a:off x="363537" y="1805051"/>
            <a:ext cx="8504555" cy="4526280"/>
          </a:xfrm>
          <a:custGeom>
            <a:avLst/>
            <a:gdLst/>
            <a:ahLst/>
            <a:cxnLst/>
            <a:rect l="l" t="t" r="r" b="b"/>
            <a:pathLst>
              <a:path w="8504555" h="4526280">
                <a:moveTo>
                  <a:pt x="0" y="4525899"/>
                </a:moveTo>
                <a:lnTo>
                  <a:pt x="8504174" y="4525899"/>
                </a:lnTo>
                <a:lnTo>
                  <a:pt x="8504174" y="0"/>
                </a:lnTo>
                <a:lnTo>
                  <a:pt x="0" y="0"/>
                </a:lnTo>
                <a:lnTo>
                  <a:pt x="0" y="45258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2366" y="1715487"/>
            <a:ext cx="8238401" cy="3665747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65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3200" b="0" i="0" u="heavy" strike="noStrike" kern="1200" cap="none" spc="-2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>
                  <a:solidFill>
                    <a:srgbClr val="0000FF"/>
                  </a:solidFill>
                </a:uFill>
                <a:latin typeface="Calibri"/>
                <a:ea typeface="+mn-ea"/>
                <a:cs typeface="Calibri"/>
                <a:hlinkClick r:id="rId2"/>
              </a:rPr>
              <a:t>www.upisi.hr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3200" b="0" i="0" u="none" strike="noStrike" kern="1200" cap="none" spc="-3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korisničko</a:t>
            </a:r>
            <a:r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ime</a:t>
            </a:r>
            <a:r>
              <a:rPr lang="hr-HR" sz="3200" dirty="0">
                <a:solidFill>
                  <a:prstClr val="black"/>
                </a:solidFill>
                <a:latin typeface="Calibri"/>
                <a:cs typeface="Calibri"/>
              </a:rPr>
              <a:t> + </a:t>
            </a:r>
            <a:r>
              <a:rPr lang="hr-HR" sz="3200" spc="-2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kumimoji="0" sz="3200" b="0" i="0" u="none" strike="noStrike" kern="1200" cap="none" spc="-2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ozinka</a:t>
            </a:r>
            <a:endParaRPr kumimoji="0" lang="hr-HR" sz="3200" b="0" i="0" u="none" strike="noStrike" kern="1200" cap="none" spc="-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Tx/>
              <a:buSzTx/>
              <a:tabLst>
                <a:tab pos="354965" algn="l"/>
                <a:tab pos="355600" algn="l"/>
              </a:tabLst>
              <a:defRPr/>
            </a:pPr>
            <a:r>
              <a:rPr lang="hr-HR" sz="3200" b="1" spc="-2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                       1. PRIJAVA BEZ PINA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broj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mobitela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 </a:t>
            </a:r>
            <a:r>
              <a:rPr kumimoji="0" sz="3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koji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će SMS-om </a:t>
            </a:r>
            <a:r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stići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PIN</a:t>
            </a:r>
          </a:p>
          <a:p>
            <a:pPr marL="1504950" marR="0" lvl="0" indent="0" algn="l" defTabSz="914400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(PIN-dodatna </a:t>
            </a:r>
            <a:r>
              <a:rPr kumimoji="0" sz="2400" b="0" i="1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zaštita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 </a:t>
            </a:r>
            <a:r>
              <a:rPr kumimoji="0" sz="24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privatnost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1" u="none" strike="noStrike" kern="1200" cap="none" spc="-1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podataka</a:t>
            </a:r>
            <a:r>
              <a:rPr kumimoji="0" sz="24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</a:t>
            </a:r>
            <a:endParaRPr lang="hr-HR" sz="2400" i="1" spc="-1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504950" marR="0" lvl="0" indent="0" algn="l" defTabSz="914400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400" b="1" i="1" spc="-15" dirty="0">
                <a:solidFill>
                  <a:prstClr val="black"/>
                </a:solidFill>
                <a:latin typeface="Calibri"/>
                <a:cs typeface="Calibri"/>
              </a:rPr>
              <a:t>          </a:t>
            </a:r>
            <a:r>
              <a:rPr lang="hr-HR" sz="2400" b="1" spc="-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PONOVNO PRIJAVA S PINOM</a:t>
            </a:r>
            <a:endParaRPr lang="hr-HR" sz="2400" b="1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pPr marL="1504950" marR="0" lvl="0" indent="0" defTabSz="914400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Gubitak</a:t>
            </a:r>
            <a:r>
              <a:rPr kumimoji="0" lang="hr-HR" sz="20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(SMS </a:t>
            </a:r>
            <a:r>
              <a:rPr kumimoji="0" b="0" i="1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poruka </a:t>
            </a:r>
            <a:r>
              <a:rPr kumimoji="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“OPET” </a:t>
            </a:r>
            <a:r>
              <a:rPr kumimoji="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 broj 66129; </a:t>
            </a:r>
            <a:r>
              <a:rPr kumimoji="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cijena </a:t>
            </a:r>
            <a:r>
              <a:rPr kumimoji="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3,72 kn</a:t>
            </a:r>
            <a:r>
              <a:rPr kumimoji="0" b="0" i="1" u="none" strike="noStrike" kern="1200" cap="none" spc="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0" i="1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+PDV)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151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70C0"/>
                </a:solidFill>
              </a:rPr>
              <a:t>1. POČETAK PRIJAVA U SUSTAV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5" y="2286000"/>
            <a:ext cx="7290055" cy="4023360"/>
          </a:xfrm>
        </p:spPr>
        <p:txBody>
          <a:bodyPr/>
          <a:lstStyle/>
          <a:p>
            <a:r>
              <a:rPr lang="hr-HR" sz="3200" b="1" dirty="0" smtClean="0"/>
              <a:t>Ljetni upisni rok: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3200" dirty="0" smtClean="0"/>
              <a:t> kreće od 27.5.2024. </a:t>
            </a:r>
          </a:p>
          <a:p>
            <a:pPr marL="0" indent="0">
              <a:buNone/>
            </a:pPr>
            <a:r>
              <a:rPr lang="hr-HR" sz="3200" b="1" dirty="0" smtClean="0"/>
              <a:t>Jesenski upisni rok: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3200" dirty="0"/>
              <a:t> kreće od </a:t>
            </a:r>
            <a:r>
              <a:rPr lang="hr-HR" sz="3200" dirty="0" smtClean="0"/>
              <a:t>19.8.2024</a:t>
            </a:r>
            <a:r>
              <a:rPr lang="hr-HR" sz="3200" dirty="0"/>
              <a:t>. 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2822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381000"/>
            <a:ext cx="5982844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b="1" spc="-15" dirty="0">
                <a:solidFill>
                  <a:schemeClr val="tx1"/>
                </a:solidFill>
                <a:latin typeface="Calibri"/>
                <a:cs typeface="Calibri"/>
              </a:rPr>
              <a:t>Što </a:t>
            </a:r>
            <a:r>
              <a:rPr b="1" spc="-30" dirty="0">
                <a:solidFill>
                  <a:schemeClr val="tx1"/>
                </a:solidFill>
                <a:latin typeface="Calibri"/>
                <a:cs typeface="Calibri"/>
              </a:rPr>
              <a:t>nakon</a:t>
            </a:r>
            <a:r>
              <a:rPr b="1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b="1" spc="-20" dirty="0">
                <a:solidFill>
                  <a:schemeClr val="tx1"/>
                </a:solidFill>
                <a:latin typeface="Calibri"/>
                <a:cs typeface="Calibri"/>
              </a:rPr>
              <a:t>prijave?</a:t>
            </a:r>
          </a:p>
        </p:txBody>
      </p:sp>
      <p:sp>
        <p:nvSpPr>
          <p:cNvPr id="3" name="object 3"/>
          <p:cNvSpPr/>
          <p:nvPr/>
        </p:nvSpPr>
        <p:spPr>
          <a:xfrm>
            <a:off x="4091051" y="2587625"/>
            <a:ext cx="300355" cy="781050"/>
          </a:xfrm>
          <a:custGeom>
            <a:avLst/>
            <a:gdLst/>
            <a:ahLst/>
            <a:cxnLst/>
            <a:rect l="l" t="t" r="r" b="b"/>
            <a:pathLst>
              <a:path w="300354" h="781050">
                <a:moveTo>
                  <a:pt x="0" y="0"/>
                </a:moveTo>
                <a:lnTo>
                  <a:pt x="58368" y="1962"/>
                </a:lnTo>
                <a:lnTo>
                  <a:pt x="106044" y="7318"/>
                </a:lnTo>
                <a:lnTo>
                  <a:pt x="138195" y="15269"/>
                </a:lnTo>
                <a:lnTo>
                  <a:pt x="149987" y="25019"/>
                </a:lnTo>
                <a:lnTo>
                  <a:pt x="149987" y="365505"/>
                </a:lnTo>
                <a:lnTo>
                  <a:pt x="161778" y="375255"/>
                </a:lnTo>
                <a:lnTo>
                  <a:pt x="193929" y="383206"/>
                </a:lnTo>
                <a:lnTo>
                  <a:pt x="241605" y="388562"/>
                </a:lnTo>
                <a:lnTo>
                  <a:pt x="299974" y="390525"/>
                </a:lnTo>
                <a:lnTo>
                  <a:pt x="241605" y="392487"/>
                </a:lnTo>
                <a:lnTo>
                  <a:pt x="193929" y="397843"/>
                </a:lnTo>
                <a:lnTo>
                  <a:pt x="161778" y="405794"/>
                </a:lnTo>
                <a:lnTo>
                  <a:pt x="149987" y="415544"/>
                </a:lnTo>
                <a:lnTo>
                  <a:pt x="149987" y="756030"/>
                </a:lnTo>
                <a:lnTo>
                  <a:pt x="138195" y="765780"/>
                </a:lnTo>
                <a:lnTo>
                  <a:pt x="106044" y="773731"/>
                </a:lnTo>
                <a:lnTo>
                  <a:pt x="58368" y="779087"/>
                </a:lnTo>
                <a:lnTo>
                  <a:pt x="0" y="78105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2716" y="1115538"/>
            <a:ext cx="7960359" cy="4204356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Provjera</a:t>
            </a:r>
            <a:r>
              <a:rPr kumimoji="0" sz="32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2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podataka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lang="hr-HR" sz="3200" b="1" i="0" u="none" strike="noStrike" kern="1200" cap="none" spc="-5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tijekom lipnja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</a:t>
            </a:r>
          </a:p>
          <a:p>
            <a:pPr marL="1115695" marR="0" lvl="0" indent="-189230" algn="l" defTabSz="914400" rtl="0" eaLnBrk="1" fontAlgn="auto" latinLnBrk="0" hangingPunct="1">
              <a:lnSpc>
                <a:spcPts val="35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1142365" algn="l"/>
              </a:tabLst>
              <a:defRPr/>
            </a:pPr>
            <a:r>
              <a:rPr kumimoji="0" sz="3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osobni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200" b="0" i="0" u="none" strike="noStrike" kern="1200" cap="none" spc="-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podaci</a:t>
            </a:r>
            <a:endParaRPr kumimoji="0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040504" marR="0" lvl="0" indent="0" algn="l" defTabSz="914400" rtl="0" eaLnBrk="1" fontAlgn="auto" latinLnBrk="0" hangingPunct="1">
              <a:lnSpc>
                <a:spcPts val="14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obavijestiti</a:t>
            </a:r>
            <a:r>
              <a:rPr kumimoji="0" sz="2000" b="0" i="0" u="none" strike="noStrike" kern="1200" cap="none" spc="-25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15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razrednika</a:t>
            </a:r>
            <a:r>
              <a:rPr kumimoji="0" lang="hr-HR" sz="200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endParaRPr kumimoji="0" sz="2000" b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115695" marR="0" lvl="0" indent="-189230" algn="l" defTabSz="914400" rtl="0" eaLnBrk="1" fontAlgn="auto" latinLnBrk="0" hangingPunct="1">
              <a:lnSpc>
                <a:spcPts val="34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1142365" algn="l"/>
              </a:tabLst>
              <a:defRPr/>
            </a:pPr>
            <a:r>
              <a:rPr kumimoji="0" sz="3200" b="0" u="none" strike="noStrike" kern="1200" cap="none" spc="-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ocjene</a:t>
            </a:r>
            <a:endParaRPr kumimoji="0" sz="32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115695" marR="0" lvl="0" indent="-189230" algn="l" defTabSz="914400" rtl="0" eaLnBrk="1" fontAlgn="auto" latinLnBrk="0" hangingPunct="1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1142365" algn="l"/>
              </a:tabLst>
              <a:defRPr/>
            </a:pPr>
            <a:r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rezultati</a:t>
            </a:r>
            <a:r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natjecanja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115695" marR="937260" lvl="0" indent="-189230" algn="l" defTabSz="914400" rtl="0" eaLnBrk="1" fontAlgn="auto" latinLnBrk="0" hangingPunct="1">
              <a:lnSpc>
                <a:spcPts val="4610"/>
              </a:lnSpc>
              <a:spcBef>
                <a:spcPts val="28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1142365" algn="l"/>
              </a:tabLst>
              <a:defRPr/>
            </a:pPr>
            <a:r>
              <a:rPr kumimoji="0" sz="3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sve </a:t>
            </a:r>
            <a:r>
              <a:rPr kumimoji="0" sz="3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podatke </a:t>
            </a:r>
            <a:r>
              <a:rPr kumimoji="0" sz="3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koji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 </a:t>
            </a:r>
            <a:r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nalaze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 </a:t>
            </a:r>
            <a:r>
              <a:rPr kumimoji="0" sz="3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sustavu  </a:t>
            </a:r>
            <a:r>
              <a:rPr kumimoji="0" sz="3200" b="0" i="0" u="none" strike="noStrike" kern="1200" cap="none" spc="-2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konstantno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200" b="0" i="0" u="none" strike="noStrike" kern="1200" cap="none" spc="-1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pratiti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367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157F78-E777-452E-9C10-ED9DE7601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n-NO" sz="4800" dirty="0">
                <a:solidFill>
                  <a:schemeClr val="tx1"/>
                </a:solidFill>
              </a:rPr>
              <a:t>Poslovi za kandidate i roditelje/skrbnike</a:t>
            </a:r>
            <a:endParaRPr lang="hr-HR" sz="4800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B7190FD-1A22-4BF8-820B-58F10028C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286000"/>
            <a:ext cx="8382740" cy="2326487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 Provjera </a:t>
            </a:r>
            <a:r>
              <a:rPr lang="hr-HR" dirty="0"/>
              <a:t>podataka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 Prijava </a:t>
            </a:r>
            <a:r>
              <a:rPr lang="hr-HR" dirty="0"/>
              <a:t>programa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 Unos </a:t>
            </a:r>
            <a:r>
              <a:rPr lang="hr-HR" dirty="0"/>
              <a:t>dokumentacije za dodatne bodove i prava prednosti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 Praćenje </a:t>
            </a:r>
            <a:r>
              <a:rPr lang="hr-HR" dirty="0"/>
              <a:t>rasporeda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 Izlazak </a:t>
            </a:r>
            <a:r>
              <a:rPr lang="hr-HR" dirty="0"/>
              <a:t>na dodatne provjere (ako su takvi programi prijavljeni)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 Praćenje </a:t>
            </a:r>
            <a:r>
              <a:rPr lang="hr-HR" dirty="0"/>
              <a:t>ljestvica poretka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 Ispis </a:t>
            </a:r>
            <a:r>
              <a:rPr lang="hr-HR" dirty="0"/>
              <a:t>i prijenos upisnica na sustav </a:t>
            </a:r>
          </a:p>
          <a:p>
            <a:pPr lvl="1"/>
            <a:r>
              <a:rPr lang="hr-HR" sz="1400" dirty="0"/>
              <a:t>Upisnica je dokument kojim kandidat i roditelj/skrbnik potvrđuju svoj upis u školu i program u koje su ostvarili pravo upisa</a:t>
            </a:r>
          </a:p>
          <a:p>
            <a:pPr lvl="1"/>
            <a:r>
              <a:rPr lang="hr-HR" sz="1400" dirty="0"/>
              <a:t>Upisnica mora biti potpisana od strane kandidata i roditelja/skrbnika i prenesena u sustav</a:t>
            </a:r>
          </a:p>
        </p:txBody>
      </p:sp>
    </p:spTree>
    <p:extLst>
      <p:ext uri="{BB962C8B-B14F-4D97-AF65-F5344CB8AC3E}">
        <p14:creationId xmlns:p14="http://schemas.microsoft.com/office/powerpoint/2010/main" val="365888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1179FC-67FF-48BE-81CA-A7C53BA87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70C0"/>
                </a:solidFill>
              </a:rPr>
              <a:t>2. Početak </a:t>
            </a:r>
            <a:r>
              <a:rPr lang="hr-HR" dirty="0">
                <a:solidFill>
                  <a:srgbClr val="0070C0"/>
                </a:solidFill>
              </a:rPr>
              <a:t>prijava </a:t>
            </a:r>
            <a:r>
              <a:rPr lang="hr-HR" dirty="0" smtClean="0">
                <a:solidFill>
                  <a:srgbClr val="0070C0"/>
                </a:solidFill>
              </a:rPr>
              <a:t>obrazovnih programa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EFCAD1C-8F0E-4039-AFCC-67E7BB826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438400"/>
            <a:ext cx="8308019" cy="3581400"/>
          </a:xfrm>
        </p:spPr>
        <p:txBody>
          <a:bodyPr>
            <a:normAutofit/>
          </a:bodyPr>
          <a:lstStyle/>
          <a:p>
            <a:r>
              <a:rPr lang="hr-HR" sz="2800" b="1" dirty="0"/>
              <a:t>Redoviti 28.6. </a:t>
            </a:r>
            <a:r>
              <a:rPr lang="hr-HR" sz="2800" dirty="0"/>
              <a:t>do </a:t>
            </a:r>
            <a:r>
              <a:rPr lang="hr-HR" sz="2800" b="1" dirty="0" smtClean="0"/>
              <a:t>8.7</a:t>
            </a:r>
            <a:r>
              <a:rPr lang="hr-HR" sz="2800" b="1" dirty="0"/>
              <a:t>.  </a:t>
            </a:r>
            <a:r>
              <a:rPr lang="hr-HR" sz="2800" dirty="0"/>
              <a:t>/</a:t>
            </a:r>
            <a:r>
              <a:rPr lang="hr-HR" sz="2800" b="1" dirty="0"/>
              <a:t> TUR </a:t>
            </a:r>
            <a:r>
              <a:rPr lang="hr-HR" sz="2800" b="1" dirty="0" smtClean="0"/>
              <a:t>27.5</a:t>
            </a:r>
            <a:r>
              <a:rPr lang="hr-HR" sz="2800" b="1" dirty="0"/>
              <a:t>. </a:t>
            </a:r>
            <a:r>
              <a:rPr lang="hr-HR" sz="2800" dirty="0"/>
              <a:t>do </a:t>
            </a:r>
            <a:r>
              <a:rPr lang="hr-HR" sz="2800" b="1" dirty="0" smtClean="0"/>
              <a:t>26.6.</a:t>
            </a:r>
          </a:p>
          <a:p>
            <a:endParaRPr lang="hr-HR" sz="2800" b="1" dirty="0"/>
          </a:p>
          <a:p>
            <a:pPr marL="128016" lvl="1" indent="0">
              <a:buNone/>
            </a:pPr>
            <a:r>
              <a:rPr lang="hr-HR" sz="2400" b="1" dirty="0" smtClean="0"/>
              <a:t>Početak </a:t>
            </a:r>
            <a:r>
              <a:rPr lang="hr-HR" sz="2400" b="1" dirty="0"/>
              <a:t>prijenosa dokumentacije kojom se ostvaruju dodatna prava za upis na </a:t>
            </a:r>
            <a:r>
              <a:rPr lang="hr-HR" sz="2400" b="1" dirty="0" smtClean="0"/>
              <a:t>sustav:</a:t>
            </a:r>
            <a:endParaRPr lang="hr-HR" sz="2400" b="1" dirty="0"/>
          </a:p>
          <a:p>
            <a:pPr lvl="2"/>
            <a:r>
              <a:rPr lang="hr-HR" sz="1800" dirty="0"/>
              <a:t>Redoviti do </a:t>
            </a:r>
            <a:r>
              <a:rPr lang="hr-HR" sz="1800" dirty="0" smtClean="0"/>
              <a:t>4.7</a:t>
            </a:r>
            <a:r>
              <a:rPr lang="hr-HR" sz="1800" dirty="0"/>
              <a:t>. / TUR do 26.6.</a:t>
            </a:r>
          </a:p>
          <a:p>
            <a:pPr lvl="3"/>
            <a:r>
              <a:rPr lang="hr-HR" sz="1800" dirty="0"/>
              <a:t>Stručnog mišljenja HZZ-a za programe koji to zahtijevaju </a:t>
            </a:r>
          </a:p>
          <a:p>
            <a:pPr lvl="3"/>
            <a:r>
              <a:rPr lang="hr-HR" sz="1800" dirty="0"/>
              <a:t>Dokumenata kojima se ostvaruju dodatna prava za upis</a:t>
            </a:r>
          </a:p>
        </p:txBody>
      </p:sp>
    </p:spTree>
    <p:extLst>
      <p:ext uri="{BB962C8B-B14F-4D97-AF65-F5344CB8AC3E}">
        <p14:creationId xmlns:p14="http://schemas.microsoft.com/office/powerpoint/2010/main" val="88923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8DCD2F-512A-4C56-AFA5-6503B499F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70C0"/>
                </a:solidFill>
              </a:rPr>
              <a:t>Prijava obrazovnih programa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4D60922-F49A-4E19-85E5-B34361EA5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438400"/>
            <a:ext cx="8270412" cy="2838831"/>
          </a:xfrm>
        </p:spPr>
        <p:txBody>
          <a:bodyPr>
            <a:normAutofit lnSpcReduction="10000"/>
          </a:bodyPr>
          <a:lstStyle/>
          <a:p>
            <a:r>
              <a:rPr lang="hr-HR" dirty="0"/>
              <a:t>U kartici </a:t>
            </a:r>
            <a:r>
              <a:rPr lang="hr-HR" b="1" dirty="0"/>
              <a:t>"Moj odabir" </a:t>
            </a:r>
            <a:r>
              <a:rPr lang="hr-HR" dirty="0"/>
              <a:t>kandidati prijavljuju željene obrazovne programe</a:t>
            </a:r>
          </a:p>
          <a:p>
            <a:pPr lvl="1"/>
            <a:r>
              <a:rPr lang="hr-HR" dirty="0"/>
              <a:t>Moguća pretraga prema kriterijima</a:t>
            </a:r>
          </a:p>
          <a:p>
            <a:r>
              <a:rPr lang="hr-HR" dirty="0"/>
              <a:t>U jednom upisnom roku, kandidat može prijaviti </a:t>
            </a:r>
            <a:r>
              <a:rPr lang="hr-HR" b="1" dirty="0"/>
              <a:t>najviše 6 obrazovnih programa</a:t>
            </a:r>
          </a:p>
          <a:p>
            <a:pPr lvl="1"/>
            <a:r>
              <a:rPr lang="hr-HR" dirty="0"/>
              <a:t>Provjeriti ima li škola bodovni prag te koje predmete boduje za upis</a:t>
            </a:r>
          </a:p>
          <a:p>
            <a:pPr lvl="1"/>
            <a:r>
              <a:rPr lang="hr-HR" dirty="0"/>
              <a:t>Provjeriti zahtjeva li program dodatnu provjeru – raniji rok za prijavu!</a:t>
            </a:r>
          </a:p>
          <a:p>
            <a:pPr lvl="1"/>
            <a:r>
              <a:rPr lang="hr-HR" dirty="0"/>
              <a:t>prilikom odabira programa odabiru se i prvi i drugi strani jezik te izborni predmeti</a:t>
            </a:r>
          </a:p>
          <a:p>
            <a:r>
              <a:rPr lang="hr-HR" b="1" dirty="0"/>
              <a:t>LISTA PRIORITETA</a:t>
            </a:r>
          </a:p>
          <a:p>
            <a:pPr lvl="1"/>
            <a:r>
              <a:rPr lang="hr-HR" dirty="0"/>
              <a:t>na vrh liste postaviti program obrazovanja koji kandidat najviše želi upisati</a:t>
            </a:r>
          </a:p>
        </p:txBody>
      </p:sp>
    </p:spTree>
    <p:extLst>
      <p:ext uri="{BB962C8B-B14F-4D97-AF65-F5344CB8AC3E}">
        <p14:creationId xmlns:p14="http://schemas.microsoft.com/office/powerpoint/2010/main" val="270395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A7E7BD-7A16-42F4-87ED-5BEEB1665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838200"/>
            <a:ext cx="5797296" cy="1188720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3</a:t>
            </a:r>
            <a:r>
              <a:rPr lang="hr-HR" sz="2400" dirty="0" smtClean="0">
                <a:solidFill>
                  <a:srgbClr val="0070C0"/>
                </a:solidFill>
              </a:rPr>
              <a:t>. PRIJAVA </a:t>
            </a:r>
            <a:r>
              <a:rPr lang="hr-HR" sz="2400" dirty="0">
                <a:solidFill>
                  <a:srgbClr val="0070C0"/>
                </a:solidFill>
              </a:rPr>
              <a:t>PROGRAMA KOJI ZAHTJEVAJU </a:t>
            </a:r>
            <a:r>
              <a:rPr lang="hr-HR" sz="2400" dirty="0" smtClean="0">
                <a:solidFill>
                  <a:srgbClr val="0070C0"/>
                </a:solidFill>
              </a:rPr>
              <a:t>DODATNE </a:t>
            </a:r>
            <a:r>
              <a:rPr lang="hr-HR" sz="2400" dirty="0">
                <a:solidFill>
                  <a:srgbClr val="0070C0"/>
                </a:solidFill>
              </a:rPr>
              <a:t>PROVJERE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23C6083-9F11-4A21-B3B5-F70B1AEBF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1" y="2835784"/>
            <a:ext cx="8280400" cy="2326487"/>
          </a:xfrm>
        </p:spPr>
        <p:txBody>
          <a:bodyPr>
            <a:noAutofit/>
          </a:bodyPr>
          <a:lstStyle/>
          <a:p>
            <a:r>
              <a:rPr lang="hr-HR" sz="1800" b="1" dirty="0"/>
              <a:t>REDOVITI </a:t>
            </a:r>
            <a:r>
              <a:rPr lang="hr-HR" sz="1800" b="1" dirty="0" smtClean="0"/>
              <a:t>(od 28.6. do 1.7.)</a:t>
            </a:r>
            <a:endParaRPr lang="hr-HR" sz="1800" b="1" dirty="0"/>
          </a:p>
          <a:p>
            <a:r>
              <a:rPr lang="hr-HR" sz="1800" b="1" dirty="0"/>
              <a:t>2</a:t>
            </a:r>
            <a:r>
              <a:rPr lang="hr-HR" sz="1800" b="1" dirty="0" smtClean="0"/>
              <a:t>.7.-5.7</a:t>
            </a:r>
            <a:r>
              <a:rPr lang="hr-HR" sz="1800" b="1" dirty="0"/>
              <a:t>.</a:t>
            </a:r>
            <a:r>
              <a:rPr lang="hr-HR" sz="1800" dirty="0">
                <a:sym typeface="Wingdings" panose="05000000000000000000" pitchFamily="2" charset="2"/>
              </a:rPr>
              <a:t> </a:t>
            </a:r>
            <a:r>
              <a:rPr lang="hr-HR" sz="1800" dirty="0"/>
              <a:t>provođenje dodatnih provjera i početak unosa rezultata od strane škola </a:t>
            </a:r>
          </a:p>
          <a:p>
            <a:r>
              <a:rPr lang="hr-HR" sz="1800" b="1" dirty="0"/>
              <a:t>TUR </a:t>
            </a:r>
            <a:r>
              <a:rPr lang="hr-HR" sz="1800" b="1" dirty="0" smtClean="0"/>
              <a:t>(od 24.6. do 26.6.)</a:t>
            </a:r>
            <a:endParaRPr lang="hr-HR" sz="1800" b="1" dirty="0"/>
          </a:p>
          <a:p>
            <a:r>
              <a:rPr lang="hr-HR" sz="1800" dirty="0" smtClean="0">
                <a:sym typeface="Wingdings" panose="05000000000000000000" pitchFamily="2" charset="2"/>
              </a:rPr>
              <a:t> </a:t>
            </a:r>
            <a:r>
              <a:rPr lang="hr-HR" sz="1800" dirty="0"/>
              <a:t>provođenje dodatnih provjera i početak unosa rezultata od strane škola </a:t>
            </a:r>
          </a:p>
          <a:p>
            <a:r>
              <a:rPr lang="hr-HR" sz="1800" dirty="0"/>
              <a:t>Informacije o dodatnim provjerama te datume i mjesto održavanja kandidati mogu pratiti na stranici </a:t>
            </a:r>
            <a:r>
              <a:rPr lang="hr-HR" sz="1800" u="sng" dirty="0">
                <a:hlinkClick r:id="rId2"/>
              </a:rPr>
              <a:t>htt</a:t>
            </a:r>
            <a:r>
              <a:rPr lang="hr-HR" sz="1800" dirty="0">
                <a:hlinkClick r:id="rId2"/>
              </a:rPr>
              <a:t>ps://srednje.e-upisi.hr </a:t>
            </a:r>
            <a:r>
              <a:rPr lang="hr-HR" sz="1800" dirty="0"/>
              <a:t>pod "Moj raspored" i na mrežnim stranicama srednjih škola</a:t>
            </a:r>
          </a:p>
        </p:txBody>
      </p:sp>
    </p:spTree>
    <p:extLst>
      <p:ext uri="{BB962C8B-B14F-4D97-AF65-F5344CB8AC3E}">
        <p14:creationId xmlns:p14="http://schemas.microsoft.com/office/powerpoint/2010/main" val="351671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lnSpc>
                <a:spcPct val="80000"/>
              </a:lnSpc>
              <a:spcBef>
                <a:spcPct val="0"/>
              </a:spcBef>
            </a:pPr>
            <a:r>
              <a:rPr lang="hr-HR" sz="2400" b="1" dirty="0">
                <a:solidFill>
                  <a:srgbClr val="0070C0"/>
                </a:solidFill>
              </a:rPr>
              <a:t>4</a:t>
            </a:r>
            <a:r>
              <a:rPr lang="hr-HR" sz="2400" b="1" dirty="0" smtClean="0">
                <a:solidFill>
                  <a:srgbClr val="0070C0"/>
                </a:solidFill>
              </a:rPr>
              <a:t>. POČETAK PRIJENOSA DOKUMENTACIJE KOJOM SE OSTVARUJU DODATNA PRAVA ZA UPIS NA SUSTAV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7753351" cy="4023360"/>
          </a:xfrm>
        </p:spPr>
        <p:txBody>
          <a:bodyPr/>
          <a:lstStyle/>
          <a:p>
            <a:pPr marL="310896" lvl="2" indent="0">
              <a:buNone/>
            </a:pPr>
            <a:r>
              <a:rPr lang="hr-HR" sz="3200" dirty="0"/>
              <a:t>Redoviti do </a:t>
            </a:r>
            <a:r>
              <a:rPr lang="hr-HR" sz="3200" b="1" dirty="0"/>
              <a:t>4.7. </a:t>
            </a:r>
            <a:r>
              <a:rPr lang="hr-HR" sz="3200" dirty="0"/>
              <a:t>/ TUR do </a:t>
            </a:r>
            <a:r>
              <a:rPr lang="hr-HR" sz="3200" b="1" dirty="0"/>
              <a:t>26.6.</a:t>
            </a:r>
          </a:p>
          <a:p>
            <a:pPr lvl="3"/>
            <a:r>
              <a:rPr lang="hr-HR" sz="3200" dirty="0" smtClean="0"/>
              <a:t> Stručnog </a:t>
            </a:r>
            <a:r>
              <a:rPr lang="hr-HR" sz="3200" dirty="0"/>
              <a:t>mišljenja HZZ-a za programe koji to zahtijevaju </a:t>
            </a:r>
          </a:p>
          <a:p>
            <a:pPr lvl="3"/>
            <a:r>
              <a:rPr lang="hr-HR" sz="3200" dirty="0" smtClean="0"/>
              <a:t> Dokumenata </a:t>
            </a:r>
            <a:r>
              <a:rPr lang="hr-HR" sz="3200" dirty="0"/>
              <a:t>kojima se ostvaruju dodatna prava za </a:t>
            </a:r>
            <a:r>
              <a:rPr lang="hr-HR" sz="3200" dirty="0" smtClean="0"/>
              <a:t>upis (dostavljaju se elektroničkim putem)</a:t>
            </a:r>
            <a:endParaRPr lang="hr-HR" sz="3200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8385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70C0"/>
                </a:solidFill>
              </a:rPr>
              <a:t>5. PROVOĐENJE DODATNIH ISPITA I PROVJERA  I UNOS REZULTATA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38400"/>
            <a:ext cx="8223504" cy="4023360"/>
          </a:xfrm>
        </p:spPr>
        <p:txBody>
          <a:bodyPr>
            <a:normAutofit/>
          </a:bodyPr>
          <a:lstStyle/>
          <a:p>
            <a:pPr marL="128016" lvl="1" indent="0">
              <a:buNone/>
            </a:pPr>
            <a:r>
              <a:rPr lang="hr-HR" sz="3200" dirty="0" smtClean="0"/>
              <a:t>Redoviti: </a:t>
            </a:r>
            <a:r>
              <a:rPr lang="hr-HR" sz="3200" b="1" dirty="0" smtClean="0"/>
              <a:t>od 2.7. do 5.7./ </a:t>
            </a:r>
            <a:r>
              <a:rPr lang="hr-HR" sz="3200" dirty="0" smtClean="0"/>
              <a:t>TUR: </a:t>
            </a:r>
            <a:r>
              <a:rPr lang="hr-HR" sz="3200" b="1" dirty="0" smtClean="0"/>
              <a:t>od 24.6. do 26.6.</a:t>
            </a:r>
            <a:endParaRPr lang="hr-HR" sz="3200" b="1" dirty="0"/>
          </a:p>
        </p:txBody>
      </p:sp>
    </p:spTree>
    <p:extLst>
      <p:ext uri="{BB962C8B-B14F-4D97-AF65-F5344CB8AC3E}">
        <p14:creationId xmlns:p14="http://schemas.microsoft.com/office/powerpoint/2010/main" val="376148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290054" cy="1499616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tx1"/>
                </a:solidFill>
              </a:rPr>
              <a:t>Što učenici mogu sami/uz roditelje?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6400"/>
            <a:ext cx="6491920" cy="4898995"/>
          </a:xfrm>
        </p:spPr>
      </p:pic>
    </p:spTree>
    <p:extLst>
      <p:ext uri="{BB962C8B-B14F-4D97-AF65-F5344CB8AC3E}">
        <p14:creationId xmlns:p14="http://schemas.microsoft.com/office/powerpoint/2010/main" val="102768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43A338-06A3-4A8A-97AB-38BEA4358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70C0"/>
                </a:solidFill>
              </a:rPr>
              <a:t>6. KRAJ </a:t>
            </a:r>
            <a:r>
              <a:rPr lang="hr-HR" dirty="0">
                <a:solidFill>
                  <a:srgbClr val="0070C0"/>
                </a:solidFill>
              </a:rPr>
              <a:t>PRIJAVA PROGRAMA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9A04257-CC4B-4FC8-AD63-3AC2B46BA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7290054" cy="4023360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REDOVITI: do 8.7</a:t>
            </a:r>
            <a:r>
              <a:rPr lang="hr-HR" sz="3200" b="1" dirty="0"/>
              <a:t>. / </a:t>
            </a:r>
            <a:r>
              <a:rPr lang="hr-HR" sz="3200" b="1" dirty="0" smtClean="0"/>
              <a:t>TUR: do 26.6</a:t>
            </a:r>
            <a:r>
              <a:rPr lang="hr-HR" sz="3200" dirty="0"/>
              <a:t>.</a:t>
            </a:r>
          </a:p>
          <a:p>
            <a:pPr lvl="1"/>
            <a:r>
              <a:rPr lang="hr-HR" sz="2400" dirty="0"/>
              <a:t>do navedenih datuma </a:t>
            </a:r>
            <a:r>
              <a:rPr lang="hr-HR" sz="2400" dirty="0">
                <a:sym typeface="Wingdings" panose="05000000000000000000" pitchFamily="2" charset="2"/>
              </a:rPr>
              <a:t> </a:t>
            </a:r>
            <a:r>
              <a:rPr lang="hr-HR" sz="2400" dirty="0"/>
              <a:t>mogućnost prijavljivanja novih programa, brisanja programa i mijenjanje prioriteta</a:t>
            </a:r>
          </a:p>
        </p:txBody>
      </p:sp>
    </p:spTree>
    <p:extLst>
      <p:ext uri="{BB962C8B-B14F-4D97-AF65-F5344CB8AC3E}">
        <p14:creationId xmlns:p14="http://schemas.microsoft.com/office/powerpoint/2010/main" val="294516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49F582-F92D-4B2E-9EC1-EE7B9314C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70C0"/>
                </a:solidFill>
              </a:rPr>
              <a:t>7</a:t>
            </a:r>
            <a:r>
              <a:rPr lang="hr-HR" dirty="0" smtClean="0">
                <a:solidFill>
                  <a:srgbClr val="0070C0"/>
                </a:solidFill>
              </a:rPr>
              <a:t>. LJESTVICE </a:t>
            </a:r>
            <a:r>
              <a:rPr lang="hr-HR" dirty="0">
                <a:solidFill>
                  <a:srgbClr val="0070C0"/>
                </a:solidFill>
              </a:rPr>
              <a:t>PORETKA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BB90D86-D0FE-4B5A-9C38-73C40727B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039781"/>
            <a:ext cx="8458200" cy="403860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hr-HR" sz="1900" b="1" dirty="0" smtClean="0"/>
              <a:t>Objava konačnih ljestvica poretka: </a:t>
            </a:r>
            <a:r>
              <a:rPr lang="hr-HR" sz="1900" dirty="0" smtClean="0"/>
              <a:t>10.7.2024. (redovni) i 26.6.2024. (tur)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900" dirty="0" smtClean="0"/>
              <a:t> Pravo </a:t>
            </a:r>
            <a:r>
              <a:rPr lang="hr-HR" sz="1900" dirty="0"/>
              <a:t>upisa u onaj program pored kojeg u stupcu </a:t>
            </a:r>
            <a:r>
              <a:rPr lang="hr-HR" sz="1900" b="1" dirty="0"/>
              <a:t>"Pravo upisa" </a:t>
            </a:r>
            <a:r>
              <a:rPr lang="hr-HR" sz="1900" dirty="0"/>
              <a:t>stoji </a:t>
            </a:r>
            <a:r>
              <a:rPr lang="hr-HR" sz="1900" b="1" dirty="0"/>
              <a:t>zelena kvačica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900" dirty="0" smtClean="0"/>
              <a:t> Konačne </a:t>
            </a:r>
            <a:r>
              <a:rPr lang="hr-HR" sz="1900" dirty="0"/>
              <a:t>ljestvice poretka više se ne mijenjaju</a:t>
            </a:r>
          </a:p>
          <a:p>
            <a:pPr marL="128016" lvl="1" indent="0">
              <a:buNone/>
            </a:pPr>
            <a:endParaRPr lang="hr-HR" sz="1900" dirty="0" smtClean="0"/>
          </a:p>
          <a:p>
            <a:pPr lvl="1"/>
            <a:endParaRPr lang="hr-HR" sz="1900" dirty="0"/>
          </a:p>
          <a:p>
            <a:pPr lvl="1"/>
            <a:r>
              <a:rPr lang="hr-HR" sz="1900" dirty="0" smtClean="0"/>
              <a:t>svakog </a:t>
            </a:r>
            <a:r>
              <a:rPr lang="hr-HR" sz="1900" dirty="0"/>
              <a:t>punog sata, za svakog kandidata nalazi se program obrazovanja koji mu je trenutačno najviši na listi prioriteta, a na kojemu se po bodovima nalazi u okviru upisne kvote</a:t>
            </a:r>
          </a:p>
          <a:p>
            <a:pPr lvl="1"/>
            <a:r>
              <a:rPr lang="hr-HR" sz="1900" dirty="0"/>
              <a:t>ako se takav program obrazovanja pronađe, kandidat se briše sa svih ostalih ljestvica poretka koje su mu niže na listi prioriteta,</a:t>
            </a:r>
          </a:p>
          <a:p>
            <a:pPr lvl="1"/>
            <a:r>
              <a:rPr lang="hr-HR" sz="1900" dirty="0"/>
              <a:t>ako kandidat ne ostvaruje pravo upisa na svoj 1. prioritet, a na ostale ostvaruje, nije potrebno brisati s liste željeni 1. prioritet jer se ljestvice konstantno osvježavaju, odnosno pokušavaju naći najbolji odabir prema prioritetima kandidata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327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2055CA-BBC9-4982-8422-DD85BBF2F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>
                <a:solidFill>
                  <a:schemeClr val="tx1"/>
                </a:solidFill>
              </a:rPr>
              <a:t>UPISNICA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55D0926-3CFC-4276-87E5-E023E7CA9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209800"/>
            <a:ext cx="8534400" cy="3336416"/>
          </a:xfrm>
        </p:spPr>
        <p:txBody>
          <a:bodyPr>
            <a:normAutofit/>
          </a:bodyPr>
          <a:lstStyle/>
          <a:p>
            <a:r>
              <a:rPr lang="hr-HR" sz="2600" dirty="0"/>
              <a:t>Nakon objave konačnih ljestvica poretka u kartici "Moji rezultati" će biti omogućeno </a:t>
            </a:r>
            <a:r>
              <a:rPr lang="hr-HR" sz="2600" u="sng" dirty="0"/>
              <a:t>preuzimanje </a:t>
            </a:r>
            <a:r>
              <a:rPr lang="hr-HR" sz="2600" u="sng" dirty="0" smtClean="0"/>
              <a:t>upisnice.</a:t>
            </a:r>
          </a:p>
          <a:p>
            <a:endParaRPr lang="hr-HR" sz="2600" dirty="0"/>
          </a:p>
          <a:p>
            <a:pPr lvl="1"/>
            <a:r>
              <a:rPr lang="hr-HR" sz="1900" dirty="0"/>
              <a:t>potpisati kandidat i roditelj/skrbnik te ju učitati u sustav</a:t>
            </a:r>
          </a:p>
          <a:p>
            <a:pPr lvl="1"/>
            <a:r>
              <a:rPr lang="hr-HR" sz="1900" dirty="0"/>
              <a:t>pratiti status učitane upisnice</a:t>
            </a:r>
          </a:p>
          <a:p>
            <a:pPr lvl="1"/>
            <a:r>
              <a:rPr lang="hr-HR" sz="1900" dirty="0"/>
              <a:t>Upisnicu je moguće i dostaviti školi u koju je kandidat ostvario pravo upisa (osobno ili </a:t>
            </a:r>
            <a:r>
              <a:rPr lang="hr-HR" sz="1900" dirty="0" err="1"/>
              <a:t>elektorničkom</a:t>
            </a:r>
            <a:r>
              <a:rPr lang="hr-HR" sz="1900" dirty="0"/>
              <a:t> poštom) kako bi ju oni učitali u sustav (isključivo kandidati koji nemaju mogućnost sami prenijeti upisnicu na sustav zbog otežanog pristupa računalu, internetu i sl.)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9903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07062E-A8B5-4A0A-BF55-B23A0199A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Dostava dokumenata koji su uvjet za upis u određeni program obrazovanja srednje škole: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2653239-C629-4AE4-9F74-BCAAFE88B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35784"/>
            <a:ext cx="8305800" cy="3336416"/>
          </a:xfrm>
        </p:spPr>
        <p:txBody>
          <a:bodyPr>
            <a:normAutofit/>
          </a:bodyPr>
          <a:lstStyle/>
          <a:p>
            <a:r>
              <a:rPr lang="hr-HR" dirty="0"/>
              <a:t>1) </a:t>
            </a:r>
            <a:r>
              <a:rPr lang="hr-HR" b="1" dirty="0"/>
              <a:t>Upisnica (obvezno za sve učenike)</a:t>
            </a:r>
          </a:p>
          <a:p>
            <a:pPr lvl="1"/>
            <a:r>
              <a:rPr lang="hr-HR" dirty="0"/>
              <a:t>dostavlja se elektronski putem srednje.e-upisi.hr ili dolaskom u školu na propisani datum </a:t>
            </a:r>
          </a:p>
          <a:p>
            <a:r>
              <a:rPr lang="hr-HR" dirty="0"/>
              <a:t>2) </a:t>
            </a:r>
            <a:r>
              <a:rPr lang="hr-HR" b="1" dirty="0"/>
              <a:t>Potvrda liječnika školske medicine</a:t>
            </a:r>
          </a:p>
          <a:p>
            <a:pPr lvl="1"/>
            <a:r>
              <a:rPr lang="hr-HR" dirty="0"/>
              <a:t> dostavlja se putem elektronske pošte na mail adresu srednje škole ili dolaskom u školu na propisani datum i</a:t>
            </a:r>
          </a:p>
          <a:p>
            <a:r>
              <a:rPr lang="hr-HR" dirty="0"/>
              <a:t>3) </a:t>
            </a:r>
            <a:r>
              <a:rPr lang="hr-HR" b="1" dirty="0"/>
              <a:t>Potvrda obiteljskog liječnika ili liječnička svjedodžba medicine rada</a:t>
            </a:r>
          </a:p>
          <a:p>
            <a:pPr lvl="1"/>
            <a:r>
              <a:rPr lang="hr-HR" dirty="0"/>
              <a:t>dostavlja se putem elektronske pošte na mail adresu srednje škole ili dolaskom u školu na propisani datum. </a:t>
            </a:r>
          </a:p>
          <a:p>
            <a:r>
              <a:rPr lang="hr-HR" dirty="0"/>
              <a:t>Točan datum zaprimanja dokumenata dolaskom u školu objavljuje se na mrežnim stranicama i oglasnim pločama </a:t>
            </a:r>
            <a:r>
              <a:rPr lang="hr-HR" dirty="0" smtClean="0"/>
              <a:t>škola.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8584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9F3F53-08EF-4B30-8495-C91A1C80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14400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DOSTAVA DOKUMENATA KOJI SU UVJET ZA UPIS U SŠ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5BBE458-8ECE-4DB9-92FF-DB8C657A9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63403"/>
            <a:ext cx="8103870" cy="3263504"/>
          </a:xfrm>
        </p:spPr>
        <p:txBody>
          <a:bodyPr/>
          <a:lstStyle/>
          <a:p>
            <a:r>
              <a:rPr lang="hr-HR" sz="2400" b="1" dirty="0" smtClean="0"/>
              <a:t>10.7.2024.– 12.7.2024. </a:t>
            </a:r>
            <a:endParaRPr lang="hr-HR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 smtClean="0"/>
              <a:t> kandidati </a:t>
            </a:r>
            <a:r>
              <a:rPr lang="hr-HR" sz="2400" dirty="0"/>
              <a:t>koji srednjoj školi ne dostave upisnicu te, ako je to potrebno, potvrdu liječnika školske medicine ili svjedodžbu medicine rada, odnosno potvrdu obiteljskoga liječnika, gube pravo na upis i upućuju se na sljedeći upisni rok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4409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2C19D3-1507-4EC5-AC10-9B8E2209D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JESENSKI UPISNI ROK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1854351-BF85-44E1-A520-3BADF5524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438400"/>
            <a:ext cx="7461503" cy="29718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sz="2800" b="1" dirty="0" smtClean="0"/>
              <a:t> 15.7.2024. </a:t>
            </a:r>
            <a:r>
              <a:rPr lang="hr-HR" sz="2800" dirty="0"/>
              <a:t>- Objava okvirnog broja slobodnih mjesta za jesenski upisni rok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b="1" dirty="0" smtClean="0"/>
              <a:t> 9.8.2024. </a:t>
            </a:r>
            <a:r>
              <a:rPr lang="hr-HR" sz="2800" dirty="0"/>
              <a:t>- </a:t>
            </a:r>
            <a:r>
              <a:rPr lang="pl-PL" sz="2800" dirty="0"/>
              <a:t>Službena objava slobodnih mjesta za jesenski upisni rok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72835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F239EC-5AF8-4AC2-991D-6462E7B2E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200"/>
            <a:ext cx="7391400" cy="89154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tx1"/>
                </a:solidFill>
                <a:ea typeface="+mj-lt"/>
                <a:cs typeface="+mj-lt"/>
              </a:rPr>
              <a:t>Ako</a:t>
            </a:r>
            <a:r>
              <a:rPr lang="en-US" dirty="0">
                <a:solidFill>
                  <a:schemeClr val="tx1"/>
                </a:solidFill>
                <a:ea typeface="+mj-lt"/>
                <a:cs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+mj-lt"/>
                <a:cs typeface="+mj-lt"/>
              </a:rPr>
              <a:t>vam</a:t>
            </a:r>
            <a:r>
              <a:rPr lang="en-US" dirty="0">
                <a:solidFill>
                  <a:schemeClr val="tx1"/>
                </a:solidFill>
                <a:ea typeface="+mj-lt"/>
                <a:cs typeface="+mj-lt"/>
              </a:rPr>
              <a:t> je </a:t>
            </a:r>
            <a:r>
              <a:rPr lang="en-US" dirty="0" err="1">
                <a:solidFill>
                  <a:schemeClr val="tx1"/>
                </a:solidFill>
                <a:ea typeface="+mj-lt"/>
                <a:cs typeface="+mj-lt"/>
              </a:rPr>
              <a:t>potrebna</a:t>
            </a:r>
            <a:r>
              <a:rPr lang="en-US" dirty="0">
                <a:solidFill>
                  <a:schemeClr val="tx1"/>
                </a:solidFill>
                <a:ea typeface="+mj-lt"/>
                <a:cs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+mj-lt"/>
                <a:cs typeface="+mj-lt"/>
              </a:rPr>
              <a:t>pomoć</a:t>
            </a:r>
            <a:r>
              <a:rPr lang="hr-HR" dirty="0" smtClean="0">
                <a:solidFill>
                  <a:schemeClr val="tx1"/>
                </a:solidFill>
                <a:ea typeface="+mj-lt"/>
                <a:cs typeface="+mj-lt"/>
              </a:rPr>
              <a:t> oko upisa</a:t>
            </a:r>
            <a:r>
              <a:rPr lang="en-US" dirty="0" smtClean="0">
                <a:solidFill>
                  <a:schemeClr val="tx1"/>
                </a:solidFill>
                <a:ea typeface="+mj-lt"/>
                <a:cs typeface="+mj-lt"/>
              </a:rPr>
              <a:t>...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604C91D-CAFF-46A7-8D5B-34D015B1E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209800"/>
            <a:ext cx="8610600" cy="298970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 smtClean="0">
                <a:ea typeface="+mn-lt"/>
                <a:cs typeface="+mn-lt"/>
              </a:rPr>
              <a:t> sve </a:t>
            </a:r>
            <a:r>
              <a:rPr lang="hr-HR" dirty="0">
                <a:ea typeface="+mn-lt"/>
                <a:cs typeface="+mn-lt"/>
              </a:rPr>
              <a:t>potrebne informacije za upis dostupne su i na </a:t>
            </a:r>
            <a:r>
              <a:rPr lang="hr-HR" b="1" dirty="0">
                <a:ea typeface="+mn-lt"/>
                <a:cs typeface="+mn-lt"/>
              </a:rPr>
              <a:t>Internet stranici škole </a:t>
            </a:r>
            <a:r>
              <a:rPr lang="hr-HR" dirty="0">
                <a:ea typeface="+mn-lt"/>
                <a:cs typeface="+mn-lt"/>
              </a:rPr>
              <a:t>(prezentacija, hodogrami aktivnosti, kalendar aktivnosti)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>
                <a:ea typeface="+mn-lt"/>
                <a:cs typeface="+mn-lt"/>
              </a:rPr>
              <a:t> sve </a:t>
            </a:r>
            <a:r>
              <a:rPr lang="hr-HR" dirty="0">
                <a:ea typeface="+mn-lt"/>
                <a:cs typeface="+mn-lt"/>
              </a:rPr>
              <a:t>tekuće obavijesti vezane uz upise u srednje škole možete pratiti na </a:t>
            </a:r>
            <a:r>
              <a:rPr lang="hr-HR" b="1" dirty="0">
                <a:ea typeface="+mn-lt"/>
                <a:cs typeface="+mn-lt"/>
              </a:rPr>
              <a:t>Internet stranici </a:t>
            </a:r>
            <a:r>
              <a:rPr lang="hr-HR" dirty="0">
                <a:ea typeface="+mn-lt"/>
                <a:cs typeface="+mn-lt"/>
              </a:rPr>
              <a:t>(„Upisi u srednje </a:t>
            </a:r>
            <a:r>
              <a:rPr lang="hr-HR" dirty="0" smtClean="0">
                <a:ea typeface="+mn-lt"/>
                <a:cs typeface="+mn-lt"/>
              </a:rPr>
              <a:t>škole” </a:t>
            </a:r>
            <a:r>
              <a:rPr lang="hr-HR" dirty="0" smtClean="0">
                <a:ea typeface="+mn-lt"/>
                <a:cs typeface="+mn-lt"/>
                <a:hlinkClick r:id="rId2"/>
              </a:rPr>
              <a:t>https</a:t>
            </a:r>
            <a:r>
              <a:rPr lang="hr-HR" dirty="0">
                <a:ea typeface="+mn-lt"/>
                <a:cs typeface="+mn-lt"/>
                <a:hlinkClick r:id="rId2"/>
              </a:rPr>
              <a:t>://srednje.e-upisi.hr/#/</a:t>
            </a:r>
            <a:r>
              <a:rPr lang="hr-HR" dirty="0">
                <a:ea typeface="+mn-lt"/>
                <a:cs typeface="+mn-lt"/>
              </a:rPr>
              <a:t> 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b="1" dirty="0" smtClean="0">
                <a:ea typeface="+mn-lt"/>
                <a:cs typeface="+mn-lt"/>
              </a:rPr>
              <a:t> obratite </a:t>
            </a:r>
            <a:r>
              <a:rPr lang="hr-HR" b="1" dirty="0">
                <a:ea typeface="+mn-lt"/>
                <a:cs typeface="+mn-lt"/>
              </a:rPr>
              <a:t>se </a:t>
            </a:r>
            <a:r>
              <a:rPr lang="en-US" b="1" dirty="0" err="1">
                <a:ea typeface="+mn-lt"/>
                <a:cs typeface="+mn-lt"/>
              </a:rPr>
              <a:t>članovi</a:t>
            </a:r>
            <a:r>
              <a:rPr lang="hr-HR" b="1" dirty="0">
                <a:ea typeface="+mn-lt"/>
                <a:cs typeface="+mn-lt"/>
              </a:rPr>
              <a:t>ma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upisnog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povjerenstva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dirty="0" smtClean="0">
                <a:ea typeface="+mn-lt"/>
                <a:cs typeface="+mn-lt"/>
              </a:rPr>
              <a:t>(</a:t>
            </a:r>
            <a:r>
              <a:rPr lang="en-US" dirty="0" err="1" smtClean="0">
                <a:ea typeface="+mn-lt"/>
                <a:cs typeface="+mn-lt"/>
              </a:rPr>
              <a:t>razrednici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stručna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služba</a:t>
            </a:r>
            <a:r>
              <a:rPr lang="en-US" dirty="0">
                <a:ea typeface="+mn-lt"/>
                <a:cs typeface="+mn-lt"/>
              </a:rPr>
              <a:t>) </a:t>
            </a:r>
            <a:r>
              <a:rPr lang="hr-HR" dirty="0">
                <a:ea typeface="+mn-lt"/>
                <a:cs typeface="+mn-lt"/>
              </a:rPr>
              <a:t>koji </a:t>
            </a:r>
            <a:r>
              <a:rPr lang="en-US" dirty="0" err="1">
                <a:ea typeface="+mn-lt"/>
                <a:cs typeface="+mn-lt"/>
              </a:rPr>
              <a:t>će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hr-HR" dirty="0">
                <a:ea typeface="+mn-lt"/>
                <a:cs typeface="+mn-lt"/>
              </a:rPr>
              <a:t>Vam </a:t>
            </a:r>
            <a:r>
              <a:rPr lang="en-US" dirty="0" err="1">
                <a:ea typeface="+mn-lt"/>
                <a:cs typeface="+mn-lt"/>
              </a:rPr>
              <a:t>biti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raspolaganju</a:t>
            </a:r>
            <a:r>
              <a:rPr lang="hr-HR" dirty="0" smtClean="0">
                <a:ea typeface="+mn-lt"/>
                <a:cs typeface="+mn-lt"/>
              </a:rPr>
              <a:t> u uredovno vrijeme </a:t>
            </a:r>
            <a:endParaRPr lang="en-US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4597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1392" y="602344"/>
            <a:ext cx="7290054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sz="4800" spc="-245" dirty="0">
                <a:solidFill>
                  <a:srgbClr val="0070C0"/>
                </a:solidFill>
              </a:rPr>
              <a:t>V</a:t>
            </a:r>
            <a:r>
              <a:rPr sz="4800" dirty="0">
                <a:solidFill>
                  <a:srgbClr val="0070C0"/>
                </a:solidFill>
              </a:rPr>
              <a:t>ažno!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1600200"/>
            <a:ext cx="8227060" cy="415306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cs typeface="Calibri"/>
              </a:rPr>
              <a:t>redovito pratiti</a:t>
            </a:r>
            <a:r>
              <a:rPr sz="2400" spc="-25" dirty="0">
                <a:solidFill>
                  <a:srgbClr val="0000FF"/>
                </a:solidFill>
                <a:cs typeface="Calibri"/>
              </a:rPr>
              <a:t> </a:t>
            </a:r>
            <a:r>
              <a:rPr sz="24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Calibri"/>
                <a:hlinkClick r:id="rId2"/>
              </a:rPr>
              <a:t>www.upisi.hr</a:t>
            </a:r>
            <a:endParaRPr lang="hr-HR" sz="2400" u="heavy" spc="-15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sz="2400" dirty="0"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cs typeface="Calibri"/>
              </a:rPr>
              <a:t>redovito pratiti </a:t>
            </a:r>
            <a:r>
              <a:rPr sz="2400" spc="-10" dirty="0">
                <a:cs typeface="Calibri"/>
              </a:rPr>
              <a:t>web </a:t>
            </a:r>
            <a:r>
              <a:rPr sz="2400" spc="-10" dirty="0" err="1">
                <a:cs typeface="Calibri"/>
              </a:rPr>
              <a:t>stranice</a:t>
            </a:r>
            <a:r>
              <a:rPr sz="2400" spc="-65" dirty="0">
                <a:cs typeface="Calibri"/>
              </a:rPr>
              <a:t> </a:t>
            </a:r>
            <a:r>
              <a:rPr sz="2400" spc="-20" dirty="0" err="1">
                <a:cs typeface="Calibri"/>
              </a:rPr>
              <a:t>škola</a:t>
            </a:r>
            <a:endParaRPr lang="hr-HR" sz="2400" spc="-20" dirty="0"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sz="2400" dirty="0"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cs typeface="Calibri"/>
              </a:rPr>
              <a:t>provjeriti </a:t>
            </a:r>
            <a:r>
              <a:rPr sz="2400" spc="-15" dirty="0">
                <a:cs typeface="Calibri"/>
              </a:rPr>
              <a:t>podatke </a:t>
            </a:r>
            <a:r>
              <a:rPr sz="2400" dirty="0">
                <a:cs typeface="Calibri"/>
              </a:rPr>
              <a:t>i </a:t>
            </a:r>
            <a:r>
              <a:rPr sz="2400" dirty="0" err="1">
                <a:cs typeface="Calibri"/>
              </a:rPr>
              <a:t>odmah</a:t>
            </a:r>
            <a:r>
              <a:rPr sz="2400" spc="-70" dirty="0">
                <a:cs typeface="Calibri"/>
              </a:rPr>
              <a:t> </a:t>
            </a:r>
            <a:r>
              <a:rPr sz="2400" spc="-20" dirty="0" err="1">
                <a:cs typeface="Calibri"/>
              </a:rPr>
              <a:t>reagirati</a:t>
            </a:r>
            <a:r>
              <a:rPr lang="hr-HR" sz="2400" spc="-20" dirty="0">
                <a:cs typeface="Calibri"/>
              </a:rPr>
              <a:t>- razrednici će u razumnom roku ispraviti netočno povučene podatke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sz="2400" dirty="0"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cs typeface="Calibri"/>
              </a:rPr>
              <a:t>važnost </a:t>
            </a:r>
            <a:r>
              <a:rPr sz="2400" spc="-5" dirty="0">
                <a:cs typeface="Calibri"/>
              </a:rPr>
              <a:t>redoslijeda</a:t>
            </a:r>
            <a:r>
              <a:rPr sz="2400" spc="-70" dirty="0">
                <a:cs typeface="Calibri"/>
              </a:rPr>
              <a:t> </a:t>
            </a:r>
            <a:r>
              <a:rPr sz="2400" spc="-20" dirty="0">
                <a:cs typeface="Calibri"/>
              </a:rPr>
              <a:t>škola</a:t>
            </a:r>
            <a:endParaRPr sz="2400" dirty="0">
              <a:cs typeface="Calibri"/>
            </a:endParaRPr>
          </a:p>
          <a:p>
            <a:pPr marL="549275">
              <a:lnSpc>
                <a:spcPct val="100000"/>
              </a:lnSpc>
              <a:spcBef>
                <a:spcPts val="690"/>
              </a:spcBef>
            </a:pPr>
            <a:r>
              <a:rPr sz="2000" i="1" spc="-5" dirty="0">
                <a:cs typeface="Calibri"/>
              </a:rPr>
              <a:t>– izravno </a:t>
            </a:r>
            <a:r>
              <a:rPr sz="2000" i="1" spc="-10" dirty="0">
                <a:cs typeface="Calibri"/>
              </a:rPr>
              <a:t>utječe </a:t>
            </a:r>
            <a:r>
              <a:rPr sz="2000" i="1" spc="-5" dirty="0" err="1">
                <a:cs typeface="Calibri"/>
              </a:rPr>
              <a:t>na</a:t>
            </a:r>
            <a:r>
              <a:rPr sz="2000" i="1" spc="30" dirty="0">
                <a:cs typeface="Calibri"/>
              </a:rPr>
              <a:t> </a:t>
            </a:r>
            <a:r>
              <a:rPr sz="2000" i="1" spc="-10" dirty="0" err="1">
                <a:cs typeface="Calibri"/>
              </a:rPr>
              <a:t>upis</a:t>
            </a:r>
            <a:endParaRPr sz="2000" dirty="0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3158378" cy="744617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rgbClr val="0070C0"/>
                </a:solidFill>
              </a:rPr>
              <a:t>VAŽNO!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idx="1"/>
          </p:nvPr>
        </p:nvSpPr>
        <p:spPr>
          <a:xfrm>
            <a:off x="457200" y="1905000"/>
            <a:ext cx="8112759" cy="590931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dirty="0"/>
              <a:t>RANG LISTA se mijenja do zadnjeg dana zaključavanja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dirty="0"/>
              <a:t>paziti na prioritete (koristiti osobno računalo- pogotovo zadnja 2 dana!)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dirty="0" smtClean="0"/>
              <a:t>kontinuirano </a:t>
            </a:r>
            <a:r>
              <a:rPr lang="hr-HR" dirty="0"/>
              <a:t>praćenje bodovnog stanja  (ogledne ljestvice poretka i konačna ljestvica  poretka)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dirty="0" smtClean="0"/>
              <a:t>Konačna </a:t>
            </a:r>
            <a:r>
              <a:rPr lang="hr-HR" dirty="0"/>
              <a:t>lista poretka znači da je </a:t>
            </a:r>
            <a:r>
              <a:rPr lang="hr-HR" dirty="0" smtClean="0"/>
              <a:t>učenik </a:t>
            </a:r>
            <a:r>
              <a:rPr lang="hr-HR" dirty="0"/>
              <a:t>primljen, ali NE I UPISAN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2603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1947546" cy="1354217"/>
          </a:xfrm>
        </p:spPr>
        <p:txBody>
          <a:bodyPr/>
          <a:lstStyle/>
          <a:p>
            <a:r>
              <a:rPr lang="hr-HR" dirty="0">
                <a:solidFill>
                  <a:srgbClr val="0070C0"/>
                </a:solidFill>
              </a:rPr>
              <a:t>VAŽNO!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idx="1"/>
          </p:nvPr>
        </p:nvSpPr>
        <p:spPr>
          <a:xfrm>
            <a:off x="457200" y="2001891"/>
            <a:ext cx="8305800" cy="489262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400" dirty="0"/>
              <a:t>provjeriti imate li sve svjedodžbe 5.-7.razreda jer neke škole traže svjedodžbe na uvid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400" dirty="0"/>
              <a:t>na vrijeme poslati zamolbu u tajništvo ako nemate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400" dirty="0"/>
              <a:t>učenici koji ne dostave navedenu dokumentaciju u propisanom roku gube pravo upisa u ljetnom upisnom roku te se u jesenskom roku mogu kandidirati za upis u preostala slobodna upisna mjesta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400" dirty="0"/>
              <a:t>učenik svoj upis potvrđuje vlastoručnim potpisom i potpisom roditelja/skrbnika na upisnici koju je dužan dostaviti u srednju školu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0777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 descr="hz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6510"/>
            <a:ext cx="9144000" cy="5784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zervirano mjesto sadržaja 4" descr="Slika na kojoj se prikazuje papir, papirnati proizvod&#10;&#10;Opis je automatski generiran">
            <a:extLst>
              <a:ext uri="{FF2B5EF4-FFF2-40B4-BE49-F238E27FC236}">
                <a16:creationId xmlns:a16="http://schemas.microsoft.com/office/drawing/2014/main" id="{5A9A3B39-77CB-E506-B7D3-3B7B860F33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4" r="7631" b="15873"/>
          <a:stretch/>
        </p:blipFill>
        <p:spPr>
          <a:xfrm>
            <a:off x="-457200" y="609600"/>
            <a:ext cx="10058400" cy="565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4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8096" y="762000"/>
            <a:ext cx="7215155" cy="503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1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994904" cy="1499616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STRANICA NA KOJOJ ĆETE PRATITI SVE VAŽNE OBAVIJESTI 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1838298"/>
            <a:ext cx="6838950" cy="4775227"/>
          </a:xfrm>
        </p:spPr>
      </p:pic>
    </p:spTree>
    <p:extLst>
      <p:ext uri="{BB962C8B-B14F-4D97-AF65-F5344CB8AC3E}">
        <p14:creationId xmlns:p14="http://schemas.microsoft.com/office/powerpoint/2010/main" val="394730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6000" dirty="0"/>
              <a:t>SŠ u Hrvatskoj</a:t>
            </a:r>
          </a:p>
        </p:txBody>
      </p:sp>
    </p:spTree>
    <p:extLst>
      <p:ext uri="{BB962C8B-B14F-4D97-AF65-F5344CB8AC3E}">
        <p14:creationId xmlns:p14="http://schemas.microsoft.com/office/powerpoint/2010/main" val="56655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76" y="340945"/>
            <a:ext cx="6593824" cy="6440855"/>
          </a:xfrm>
        </p:spPr>
      </p:pic>
    </p:spTree>
    <p:extLst>
      <p:ext uri="{BB962C8B-B14F-4D97-AF65-F5344CB8AC3E}">
        <p14:creationId xmlns:p14="http://schemas.microsoft.com/office/powerpoint/2010/main" val="276802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AABE1A-D4C4-4DFC-A231-8344A1F9B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534" y="685800"/>
            <a:ext cx="7290054" cy="1499616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Pravilnik </a:t>
            </a:r>
            <a:r>
              <a:rPr lang="hr-HR" dirty="0">
                <a:solidFill>
                  <a:schemeClr val="tx1"/>
                </a:solidFill>
              </a:rPr>
              <a:t>o elementima i kriterijima za izbor kandidata za upis u I. razred srednje škole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2806C94-E036-41DC-A6F8-0D95F9B33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78" y="2835784"/>
            <a:ext cx="8202967" cy="2326487"/>
          </a:xfrm>
        </p:spPr>
        <p:txBody>
          <a:bodyPr>
            <a:noAutofit/>
          </a:bodyPr>
          <a:lstStyle/>
          <a:p>
            <a:r>
              <a:rPr lang="hr-HR" sz="2800" b="1" dirty="0"/>
              <a:t>ELEMENTI VREDNOVANJA:</a:t>
            </a:r>
          </a:p>
          <a:p>
            <a:pPr marL="585216" lvl="1" indent="-457200">
              <a:buFont typeface="+mj-lt"/>
              <a:buAutoNum type="alphaUcPeriod"/>
            </a:pPr>
            <a:r>
              <a:rPr lang="hr-HR" sz="2400" dirty="0"/>
              <a:t>Zajednički</a:t>
            </a:r>
          </a:p>
          <a:p>
            <a:pPr marL="585216" lvl="1" indent="-457200">
              <a:buFont typeface="+mj-lt"/>
              <a:buAutoNum type="alphaUcPeriod"/>
            </a:pPr>
            <a:r>
              <a:rPr lang="hr-HR" sz="2400" dirty="0"/>
              <a:t>Dodatni</a:t>
            </a:r>
          </a:p>
          <a:p>
            <a:pPr marL="585216" lvl="1" indent="-457200">
              <a:buFont typeface="+mj-lt"/>
              <a:buAutoNum type="alphaUcPeriod"/>
            </a:pPr>
            <a:r>
              <a:rPr lang="hr-HR" sz="2400" dirty="0"/>
              <a:t>Poseban</a:t>
            </a:r>
          </a:p>
          <a:p>
            <a:pPr marL="585216" lvl="1" indent="-457200">
              <a:buFont typeface="+mj-lt"/>
              <a:buAutoNum type="alphaUcPeriod"/>
            </a:pPr>
            <a:r>
              <a:rPr lang="hr-HR" sz="2400" dirty="0"/>
              <a:t>Vrednovanje kandidata pripadnika romske nacionalne manjine i kandidata bez roditeljske skrbi</a:t>
            </a:r>
          </a:p>
        </p:txBody>
      </p:sp>
    </p:spTree>
    <p:extLst>
      <p:ext uri="{BB962C8B-B14F-4D97-AF65-F5344CB8AC3E}">
        <p14:creationId xmlns:p14="http://schemas.microsoft.com/office/powerpoint/2010/main" val="227145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1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Paket">
  <a:themeElements>
    <a:clrScheme name="Paket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1237</TotalTime>
  <Words>1853</Words>
  <Application>Microsoft Office PowerPoint</Application>
  <PresentationFormat>On-screen Show (4:3)</PresentationFormat>
  <Paragraphs>283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51</vt:i4>
      </vt:variant>
    </vt:vector>
  </HeadingPairs>
  <TitlesOfParts>
    <vt:vector size="62" baseType="lpstr">
      <vt:lpstr>Arial</vt:lpstr>
      <vt:lpstr>Calibri</vt:lpstr>
      <vt:lpstr>Gill Sans MT</vt:lpstr>
      <vt:lpstr>Times New Roman</vt:lpstr>
      <vt:lpstr>Tw Cen MT</vt:lpstr>
      <vt:lpstr>Tw Cen MT Condensed</vt:lpstr>
      <vt:lpstr>Wingdings</vt:lpstr>
      <vt:lpstr>Wingdings 3</vt:lpstr>
      <vt:lpstr>Integral</vt:lpstr>
      <vt:lpstr>1_Integral</vt:lpstr>
      <vt:lpstr>Paket</vt:lpstr>
      <vt:lpstr> UPISI   U SREDNJU ŠKOLU 2024./2025.   </vt:lpstr>
      <vt:lpstr>2 glavna dokumenta:</vt:lpstr>
      <vt:lpstr>KORISNE STRANICE</vt:lpstr>
      <vt:lpstr>Što učenici mogu sami/uz roditelje?</vt:lpstr>
      <vt:lpstr>PowerPoint Presentation</vt:lpstr>
      <vt:lpstr>STRANICA NA KOJOJ ĆETE PRATITI SVE VAŽNE OBAVIJESTI </vt:lpstr>
      <vt:lpstr>SŠ u Hrvatskoj</vt:lpstr>
      <vt:lpstr>PowerPoint Presentation</vt:lpstr>
      <vt:lpstr>Pravilnik o elementima i kriterijima za izbor kandidata za upis u I. razred srednje škole </vt:lpstr>
      <vt:lpstr>a) Zajednički element vrednovanja (za trogodišnje programe)</vt:lpstr>
      <vt:lpstr>a) Zajednički element vrednovanja za gimnazije i strukovne (4 godine) </vt:lpstr>
      <vt:lpstr>KALKULATOR BODOVA (SREDNJA.HR)</vt:lpstr>
      <vt:lpstr>TREND UPISA UČENIKA U STRUKOVNE ŠKOLE</vt:lpstr>
      <vt:lpstr>Pregled najpopularnijih srednjih škola u Hrvatskoj</vt:lpstr>
      <vt:lpstr>PowerPoint Presentation</vt:lpstr>
      <vt:lpstr>PowerPoint Presentation</vt:lpstr>
      <vt:lpstr>PowerPoint Presentation</vt:lpstr>
      <vt:lpstr>b. DODATNI ELEMENT VREDNOVANJA</vt:lpstr>
      <vt:lpstr>B) Dodatni elementi vrednovanja</vt:lpstr>
      <vt:lpstr>PowerPoint Presentation</vt:lpstr>
      <vt:lpstr>SŠ koje zahtijevaju dodatne provjere znanja </vt:lpstr>
      <vt:lpstr>2) Vrednovanje rezultata kandidata postignutih na natjecanjima iz znanja </vt:lpstr>
      <vt:lpstr>3) Rezultati postignuti na natjecanjima školskih sportskih društava </vt:lpstr>
      <vt:lpstr>C) Posebni elementi vrednovanja</vt:lpstr>
      <vt:lpstr>VREDNOVANJE USPJEHA KANDIDATA S TEŠKOĆAMA U RAZVOJU</vt:lpstr>
      <vt:lpstr>Zdravstvena sposobnost kandidata</vt:lpstr>
      <vt:lpstr>JEDINSTVENI POPIS ZDRAVSTVENIH KONTRAINDIKACIJA SREDNJOŠKOLSKIH OBRAZOVNIH PROGRAMA U SVRHU UPISA U I. RAZRED SREDNJE ŠKOLE </vt:lpstr>
      <vt:lpstr>Prijave i upisi u srednje škole  obavljaju se elektronskim putem  </vt:lpstr>
      <vt:lpstr>POSTUPAK PRIJAVE</vt:lpstr>
      <vt:lpstr>PowerPoint Presentation</vt:lpstr>
      <vt:lpstr>Postupak kod prve prijave u N     NAcionalni informacijski sustav prijava i upisa u srednje škole</vt:lpstr>
      <vt:lpstr>1. POČETAK PRIJAVA U SUSTAV</vt:lpstr>
      <vt:lpstr>Što nakon prijave?</vt:lpstr>
      <vt:lpstr>Poslovi za kandidate i roditelje/skrbnike</vt:lpstr>
      <vt:lpstr>2. Početak prijava obrazovnih programa</vt:lpstr>
      <vt:lpstr>Prijava obrazovnih programa</vt:lpstr>
      <vt:lpstr>3. PRIJAVA PROGRAMA KOJI ZAHTJEVAJU DODATNE PROVJERE</vt:lpstr>
      <vt:lpstr>4. POČETAK PRIJENOSA DOKUMENTACIJE KOJOM SE OSTVARUJU DODATNA PRAVA ZA UPIS NA SUSTAV</vt:lpstr>
      <vt:lpstr>5. PROVOĐENJE DODATNIH ISPITA I PROVJERA  I UNOS REZULTATA</vt:lpstr>
      <vt:lpstr>6. KRAJ PRIJAVA PROGRAMA</vt:lpstr>
      <vt:lpstr>7. LJESTVICE PORETKA</vt:lpstr>
      <vt:lpstr>UPISNICA</vt:lpstr>
      <vt:lpstr>Dostava dokumenata koji su uvjet za upis u određeni program obrazovanja srednje škole:</vt:lpstr>
      <vt:lpstr>DOSTAVA DOKUMENATA KOJI SU UVJET ZA UPIS U SŠ</vt:lpstr>
      <vt:lpstr>JESENSKI UPISNI ROK</vt:lpstr>
      <vt:lpstr>Ako vam je potrebna pomoć oko upisa...</vt:lpstr>
      <vt:lpstr>Važno!</vt:lpstr>
      <vt:lpstr>VAŽNO!</vt:lpstr>
      <vt:lpstr>VAŽNO!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Pedagog</dc:creator>
  <cp:lastModifiedBy>OŠ</cp:lastModifiedBy>
  <cp:revision>163</cp:revision>
  <dcterms:created xsi:type="dcterms:W3CDTF">2017-10-30T16:26:47Z</dcterms:created>
  <dcterms:modified xsi:type="dcterms:W3CDTF">2024-05-13T09:39:36Z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2016-05-31T00:00:00Z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2017-10-30T00:00:00Z</vt:filetime>
  </property>
</Properties>
</file>