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57" r:id="rId4"/>
    <p:sldId id="264" r:id="rId5"/>
    <p:sldId id="260" r:id="rId6"/>
    <p:sldId id="263" r:id="rId7"/>
    <p:sldId id="276" r:id="rId8"/>
    <p:sldId id="277" r:id="rId9"/>
    <p:sldId id="278" r:id="rId10"/>
    <p:sldId id="279" r:id="rId11"/>
    <p:sldId id="261" r:id="rId12"/>
    <p:sldId id="265" r:id="rId13"/>
    <p:sldId id="266" r:id="rId14"/>
    <p:sldId id="272" r:id="rId15"/>
    <p:sldId id="275" r:id="rId16"/>
    <p:sldId id="271" r:id="rId17"/>
    <p:sldId id="294" r:id="rId18"/>
    <p:sldId id="285" r:id="rId19"/>
    <p:sldId id="283" r:id="rId20"/>
    <p:sldId id="286" r:id="rId21"/>
    <p:sldId id="287" r:id="rId22"/>
    <p:sldId id="288" r:id="rId23"/>
    <p:sldId id="289" r:id="rId24"/>
    <p:sldId id="290" r:id="rId25"/>
    <p:sldId id="292" r:id="rId26"/>
    <p:sldId id="291" r:id="rId27"/>
    <p:sldId id="293" r:id="rId28"/>
    <p:sldId id="295" r:id="rId29"/>
    <p:sldId id="280" r:id="rId30"/>
    <p:sldId id="281" r:id="rId31"/>
    <p:sldId id="282" r:id="rId32"/>
    <p:sldId id="270" r:id="rId33"/>
    <p:sldId id="296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97761-B51A-447D-8F6E-7AFB9F085435}" type="datetimeFigureOut">
              <a:rPr lang="hr-HR" smtClean="0"/>
              <a:pPr/>
              <a:t>8.3.2016.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07AB1-253E-4428-B836-97B4269B782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7AB1-253E-4428-B836-97B4269B7820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na\Desktop\ZAZIV%20DUHA\sanela\Srce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na\Desktop\ZAZIV%20DUHA\sanela\Moje%20tijelo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na\Desktop\ZAZIV%20DUHA\sanela\puhanje%20balona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60648"/>
            <a:ext cx="478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OŠ JOSIPA KOZARCA SLATINA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27784" y="2132856"/>
            <a:ext cx="6228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ČOVJEK – TO SAM JA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661248"/>
            <a:ext cx="478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Sanela </a:t>
            </a:r>
            <a:r>
              <a:rPr lang="hr-HR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Tot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6021288"/>
            <a:ext cx="478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veljača, 2016.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hr-HR" altLang="ko-KR" dirty="0" smtClean="0"/>
              <a:t>     </a:t>
            </a:r>
            <a:r>
              <a:rPr lang="hr-HR" altLang="ko-KR" sz="2800" dirty="0" smtClean="0"/>
              <a:t>SUSTAV ORGANA ZA KRVOTOK - SRCE</a:t>
            </a:r>
            <a:endParaRPr lang="ko-KR" alt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0648"/>
          </a:xfrm>
        </p:spPr>
        <p:txBody>
          <a:bodyPr/>
          <a:lstStyle/>
          <a:p>
            <a:pPr algn="ctr"/>
            <a:r>
              <a:rPr lang="hr-HR" dirty="0" smtClean="0"/>
              <a:t>Stezanjem i opuštanjem srca krv dolazi do svakog dijela tijela, </a:t>
            </a:r>
          </a:p>
          <a:p>
            <a:pPr algn="ctr"/>
            <a:r>
              <a:rPr lang="hr-HR" dirty="0" smtClean="0"/>
              <a:t>donoseći hranjive tvari i kisik.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20160205_150632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285714"/>
            <a:ext cx="4680520" cy="4105777"/>
          </a:xfrm>
        </p:spPr>
      </p:pic>
      <p:pic>
        <p:nvPicPr>
          <p:cNvPr id="2051" name="Picture 3" descr="C:\Users\noname\Desktop\fotke mob\ČOVJEK\3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296445"/>
            <a:ext cx="3024336" cy="4093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 txBox="1">
            <a:spLocks/>
          </p:cNvSpPr>
          <p:nvPr/>
        </p:nvSpPr>
        <p:spPr>
          <a:xfrm>
            <a:off x="2051720" y="1052736"/>
            <a:ext cx="5400600" cy="4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algun Gothic" pitchFamily="34" charset="-127"/>
                <a:ea typeface="Malgun Gothic" pitchFamily="34" charset="-127"/>
              </a:rPr>
              <a:t>Mjerimo broj otkucaja srca u minuti. </a:t>
            </a:r>
            <a:endParaRPr kumimoji="0" lang="en-US" altLang="ko-KR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3074" name="Picture 2" descr="C:\Users\noname\Desktop\fotke mob\ČOVJEK\3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132856"/>
            <a:ext cx="4201459" cy="3501752"/>
          </a:xfrm>
          <a:prstGeom prst="rect">
            <a:avLst/>
          </a:prstGeom>
          <a:noFill/>
        </p:spPr>
      </p:pic>
      <p:pic>
        <p:nvPicPr>
          <p:cNvPr id="3075" name="Picture 3" descr="C:\Users\noname\Desktop\fotke mob\ČOVJEK\3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4176464" cy="350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620688"/>
            <a:ext cx="6563072" cy="460648"/>
          </a:xfrm>
        </p:spPr>
        <p:txBody>
          <a:bodyPr/>
          <a:lstStyle/>
          <a:p>
            <a:pPr algn="ctr"/>
            <a:r>
              <a:rPr lang="hr-HR" altLang="ko-KR" dirty="0" smtClean="0"/>
              <a:t>Lara, Leona i Lorena B. naučile su nas recitirati kreativno osmišljenu pjesmicu </a:t>
            </a:r>
            <a:r>
              <a:rPr lang="hr-HR" altLang="ko-KR" b="1" dirty="0" smtClean="0"/>
              <a:t>Srce</a:t>
            </a:r>
            <a:r>
              <a:rPr lang="hr-HR" altLang="ko-KR" dirty="0" smtClean="0"/>
              <a:t>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rce.wmv">
            <a:hlinkClick r:id="" action="ppaction://media"/>
          </p:cNvPr>
          <p:cNvPicPr>
            <a:picLocks noGrp="1" noRot="1" noChangeAspect="1"/>
          </p:cNvPicPr>
          <p:nvPr>
            <p:ph idx="10"/>
            <a:videoFile r:link="rId1"/>
          </p:nvPr>
        </p:nvPicPr>
        <p:blipFill>
          <a:blip r:embed="rId3" cstate="email"/>
          <a:srcRect l="12098" r="13297"/>
          <a:stretch>
            <a:fillRect/>
          </a:stretch>
        </p:blipFill>
        <p:spPr>
          <a:xfrm>
            <a:off x="1547664" y="2132856"/>
            <a:ext cx="4850692" cy="365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256490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Sr</a:t>
            </a:r>
            <a:r>
              <a:rPr lang="hr-HR" b="1" dirty="0" smtClean="0"/>
              <a:t>c</a:t>
            </a:r>
            <a:r>
              <a:rPr lang="hr-HR" dirty="0" smtClean="0"/>
              <a:t>e</a:t>
            </a:r>
          </a:p>
          <a:p>
            <a:endParaRPr lang="hr-HR" dirty="0" smtClean="0"/>
          </a:p>
          <a:p>
            <a:pPr algn="ctr"/>
            <a:r>
              <a:rPr lang="hr-HR" dirty="0" smtClean="0"/>
              <a:t>Ja sam mišić velik </a:t>
            </a:r>
          </a:p>
          <a:p>
            <a:pPr algn="ctr"/>
            <a:r>
              <a:rPr lang="hr-HR" dirty="0" smtClean="0"/>
              <a:t>poput šake.</a:t>
            </a:r>
          </a:p>
          <a:p>
            <a:pPr algn="ctr"/>
            <a:r>
              <a:rPr lang="hr-HR" dirty="0" smtClean="0"/>
              <a:t>Ubrzo radim kad </a:t>
            </a:r>
          </a:p>
          <a:p>
            <a:pPr algn="ctr"/>
            <a:r>
              <a:rPr lang="hr-HR" dirty="0" smtClean="0"/>
              <a:t>ispitujem đake. </a:t>
            </a:r>
          </a:p>
          <a:p>
            <a:pPr algn="ctr"/>
            <a:r>
              <a:rPr lang="hr-HR" dirty="0" smtClean="0"/>
              <a:t>Krive me za ljubav i </a:t>
            </a:r>
          </a:p>
          <a:p>
            <a:pPr algn="ctr"/>
            <a:r>
              <a:rPr lang="hr-HR" dirty="0" smtClean="0"/>
              <a:t>ljubavne probleme, </a:t>
            </a:r>
          </a:p>
          <a:p>
            <a:pPr algn="ctr"/>
            <a:r>
              <a:rPr lang="hr-HR" dirty="0" smtClean="0"/>
              <a:t>a ja se samo pitam</a:t>
            </a:r>
            <a:r>
              <a:rPr lang="hr-HR" smtClean="0"/>
              <a:t>: ,,,Zašto </a:t>
            </a:r>
            <a:r>
              <a:rPr lang="hr-HR" dirty="0" smtClean="0"/>
              <a:t>baš mene?</a:t>
            </a:r>
            <a:r>
              <a:rPr lang="hr-HR" dirty="0" smtClean="0">
                <a:latin typeface="Calibri"/>
              </a:rPr>
              <a:t>ˮ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hr-HR" altLang="ko-KR" sz="2800" dirty="0" smtClean="0"/>
              <a:t>ŽIVČANI SUSTAV - MOZAK</a:t>
            </a:r>
            <a:endParaRPr lang="ko-KR" alt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820687"/>
          </a:xfrm>
        </p:spPr>
        <p:txBody>
          <a:bodyPr/>
          <a:lstStyle/>
          <a:p>
            <a:pPr algn="ctr"/>
            <a:r>
              <a:rPr lang="hr-HR" dirty="0" smtClean="0"/>
              <a:t>Matea i Tea poučile su nas da je živčani sustav građen od mozga, </a:t>
            </a:r>
          </a:p>
          <a:p>
            <a:pPr algn="ctr"/>
            <a:r>
              <a:rPr lang="hr-HR" dirty="0" err="1" smtClean="0"/>
              <a:t>kralježnične</a:t>
            </a:r>
            <a:r>
              <a:rPr lang="hr-HR" dirty="0" smtClean="0"/>
              <a:t> moždine i živaca koji dopiru u sve dijelove tijela. </a:t>
            </a:r>
            <a:endParaRPr lang="hr-HR" dirty="0"/>
          </a:p>
        </p:txBody>
      </p:sp>
      <p:pic>
        <p:nvPicPr>
          <p:cNvPr id="11" name="Picture 2" descr="C:\Users\noname\Desktop\fotke mob\ČOVJEK\6 (2).jpg"/>
          <p:cNvPicPr>
            <a:picLocks noChangeAspect="1" noChangeArrowheads="1"/>
          </p:cNvPicPr>
          <p:nvPr/>
        </p:nvPicPr>
        <p:blipFill>
          <a:blip r:embed="rId2" cstate="email"/>
          <a:srcRect b="-492"/>
          <a:stretch>
            <a:fillRect/>
          </a:stretch>
        </p:blipFill>
        <p:spPr bwMode="auto">
          <a:xfrm>
            <a:off x="323528" y="2636912"/>
            <a:ext cx="4032448" cy="3528392"/>
          </a:xfrm>
          <a:prstGeom prst="rect">
            <a:avLst/>
          </a:prstGeom>
          <a:noFill/>
        </p:spPr>
      </p:pic>
      <p:pic>
        <p:nvPicPr>
          <p:cNvPr id="13" name="Picture 2" descr="C:\Users\noname\Desktop\fotke mob\ČOVJEK\6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708920"/>
            <a:ext cx="3957688" cy="3441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idx="1"/>
          </p:nvPr>
        </p:nvSpPr>
        <p:spPr>
          <a:xfrm>
            <a:off x="755576" y="1556792"/>
            <a:ext cx="7848872" cy="460648"/>
          </a:xfrm>
        </p:spPr>
        <p:txBody>
          <a:bodyPr/>
          <a:lstStyle/>
          <a:p>
            <a:pPr algn="ctr"/>
            <a:r>
              <a:rPr lang="hr-HR" altLang="ko-KR" dirty="0" smtClean="0"/>
              <a:t>Dora nas je poučila da mozak na osnovu informacija iz tijela i okoline upravlja svim drugim organima u našem tijelu. 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4" descr="C:\Users\noname\Desktop\fotke mob\ČOVJEK\6 (3)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52936"/>
            <a:ext cx="4575193" cy="3716090"/>
          </a:xfrm>
          <a:prstGeom prst="rect">
            <a:avLst/>
          </a:prstGeom>
          <a:noFill/>
        </p:spPr>
      </p:pic>
      <p:pic>
        <p:nvPicPr>
          <p:cNvPr id="12" name="Picture 2" descr="C:\Users\noname\Desktop\fotke mob\ČOVJEK\6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852936"/>
            <a:ext cx="3241140" cy="372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dirty="0" smtClean="0"/>
              <a:t>ČOVJEK – TO SAM JA</a:t>
            </a:r>
            <a:endParaRPr lang="ko-KR" altLang="en-US" sz="2800" dirty="0"/>
          </a:p>
        </p:txBody>
      </p:sp>
      <p:pic>
        <p:nvPicPr>
          <p:cNvPr id="7" name="Content Placeholder 6" descr="7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tretch>
            <a:fillRect/>
          </a:stretch>
        </p:blipFill>
        <p:spPr>
          <a:xfrm>
            <a:off x="1619672" y="1700808"/>
            <a:ext cx="6408712" cy="4806532"/>
          </a:xfr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1340768"/>
            <a:ext cx="82444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Testirali smo vid i pamćenje.</a:t>
            </a:r>
          </a:p>
          <a:p>
            <a:pPr algn="ctr"/>
            <a:endParaRPr lang="hr-HR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hr-H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Otkrili smo svoje dominantne strane.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Lijevo ili desno?</a:t>
            </a:r>
            <a:endParaRPr lang="ko-KR" altLang="en-US" sz="2800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51520" y="1844824"/>
            <a:ext cx="4104456" cy="4176464"/>
          </a:xfrm>
        </p:spPr>
        <p:txBody>
          <a:bodyPr/>
          <a:lstStyle/>
          <a:p>
            <a:pPr algn="ctr"/>
            <a:r>
              <a:rPr lang="hr-HR" sz="1800" dirty="0" smtClean="0"/>
              <a:t>Svi znaju jesu li dešnjaci ili ljevaci, ali znamo li koja nam je noga, </a:t>
            </a:r>
          </a:p>
          <a:p>
            <a:pPr algn="ctr"/>
            <a:r>
              <a:rPr lang="hr-HR" sz="1800" dirty="0" smtClean="0"/>
              <a:t>uho ili oko dominantno?</a:t>
            </a:r>
          </a:p>
          <a:p>
            <a:pPr algn="ctr"/>
            <a:r>
              <a:rPr lang="hr-HR" sz="1800" dirty="0" smtClean="0"/>
              <a:t> </a:t>
            </a:r>
          </a:p>
          <a:p>
            <a:pPr algn="ctr"/>
            <a:r>
              <a:rPr lang="hr-HR" sz="1800" b="1" dirty="0" smtClean="0"/>
              <a:t>KOJE TI JE OKO DOMINANTNO?</a:t>
            </a:r>
          </a:p>
          <a:p>
            <a:pPr algn="ctr"/>
            <a:endParaRPr lang="hr-HR" sz="1800" b="1" dirty="0" smtClean="0"/>
          </a:p>
          <a:p>
            <a:pPr algn="ctr"/>
            <a:r>
              <a:rPr lang="hr-HR" sz="1800" dirty="0" smtClean="0"/>
              <a:t>Podigni prst i gledaj u daljinu,</a:t>
            </a:r>
          </a:p>
          <a:p>
            <a:pPr algn="ctr"/>
            <a:r>
              <a:rPr lang="hr-HR" sz="1800" dirty="0" smtClean="0"/>
              <a:t>ali tako da ti je on u vidnom polju.</a:t>
            </a:r>
          </a:p>
          <a:p>
            <a:pPr algn="ctr"/>
            <a:r>
              <a:rPr lang="hr-HR" sz="1800" dirty="0" smtClean="0"/>
              <a:t>Zaklopi jedno pa drugo oko.</a:t>
            </a:r>
          </a:p>
          <a:p>
            <a:pPr algn="ctr"/>
            <a:r>
              <a:rPr lang="hr-HR" sz="1800" dirty="0" smtClean="0"/>
              <a:t>Prst će se pomaknuti kada ga </a:t>
            </a:r>
          </a:p>
          <a:p>
            <a:pPr algn="ctr"/>
            <a:r>
              <a:rPr lang="hr-HR" sz="1800" dirty="0" smtClean="0"/>
              <a:t>budeš gledao/</a:t>
            </a:r>
            <a:r>
              <a:rPr lang="hr-HR" sz="1800" dirty="0" err="1" smtClean="0"/>
              <a:t>la</a:t>
            </a:r>
            <a:r>
              <a:rPr lang="hr-HR" sz="1800" dirty="0" smtClean="0"/>
              <a:t> slabijim okom,</a:t>
            </a:r>
          </a:p>
          <a:p>
            <a:pPr algn="ctr"/>
            <a:r>
              <a:rPr lang="hr-HR" sz="1800" dirty="0" smtClean="0"/>
              <a:t>a neće se pomaknuti kada ga budeš</a:t>
            </a:r>
          </a:p>
          <a:p>
            <a:pPr algn="ctr"/>
            <a:r>
              <a:rPr lang="hr-HR" sz="1800" dirty="0" smtClean="0"/>
              <a:t>promatrao/</a:t>
            </a:r>
            <a:r>
              <a:rPr lang="hr-HR" sz="1800" dirty="0" err="1" smtClean="0"/>
              <a:t>la</a:t>
            </a:r>
            <a:r>
              <a:rPr lang="hr-HR" sz="1800" dirty="0" smtClean="0"/>
              <a:t> dominantnim okom. </a:t>
            </a:r>
          </a:p>
        </p:txBody>
      </p:sp>
      <p:pic>
        <p:nvPicPr>
          <p:cNvPr id="7" name="Picture 2" descr="C:\Users\noname\Desktop\fotke mob\ČOVJEK\dominantnost, pamćenje\2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149080"/>
            <a:ext cx="4267200" cy="2400300"/>
          </a:xfrm>
          <a:prstGeom prst="rect">
            <a:avLst/>
          </a:prstGeom>
          <a:noFill/>
        </p:spPr>
      </p:pic>
      <p:pic>
        <p:nvPicPr>
          <p:cNvPr id="8" name="Picture 3" descr="C:\Users\noname\Desktop\fotke mob\ČOVJEK\dominantnost, pamćenje\2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56792"/>
            <a:ext cx="42672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179512" y="2276872"/>
            <a:ext cx="3816424" cy="2880320"/>
          </a:xfrm>
        </p:spPr>
        <p:txBody>
          <a:bodyPr/>
          <a:lstStyle/>
          <a:p>
            <a:pPr algn="ctr"/>
            <a:r>
              <a:rPr lang="hr-HR" sz="1800" dirty="0" smtClean="0"/>
              <a:t> </a:t>
            </a:r>
          </a:p>
          <a:p>
            <a:pPr algn="ctr"/>
            <a:r>
              <a:rPr lang="hr-HR" sz="1800" dirty="0" smtClean="0"/>
              <a:t>Sklopi dlanove. Uvijek će ti isti </a:t>
            </a:r>
          </a:p>
          <a:p>
            <a:pPr algn="ctr"/>
            <a:r>
              <a:rPr lang="hr-HR" sz="1800" dirty="0" smtClean="0"/>
              <a:t>palac biti gornji. Mozak je </a:t>
            </a:r>
          </a:p>
          <a:p>
            <a:pPr algn="ctr"/>
            <a:r>
              <a:rPr lang="hr-HR" sz="1800" dirty="0" smtClean="0"/>
              <a:t>podijeljen na dvije polutke. Lijeva polutka tvog mozga upravlja </a:t>
            </a:r>
          </a:p>
          <a:p>
            <a:pPr algn="ctr"/>
            <a:r>
              <a:rPr lang="hr-HR" sz="1800" dirty="0" smtClean="0"/>
              <a:t>desnom stranom tvog tijela, </a:t>
            </a:r>
          </a:p>
          <a:p>
            <a:pPr algn="ctr"/>
            <a:r>
              <a:rPr lang="hr-HR" sz="1800" dirty="0" smtClean="0"/>
              <a:t>i obrnuto.</a:t>
            </a:r>
            <a:endParaRPr lang="hr-HR" sz="1800" dirty="0"/>
          </a:p>
        </p:txBody>
      </p:sp>
      <p:pic>
        <p:nvPicPr>
          <p:cNvPr id="13314" name="Picture 2" descr="C:\Users\noname\Desktop\fotke mob\ČOVJEK\dominantnost, pamćenje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340768"/>
            <a:ext cx="4267200" cy="2400300"/>
          </a:xfrm>
          <a:prstGeom prst="rect">
            <a:avLst/>
          </a:prstGeom>
          <a:noFill/>
        </p:spPr>
      </p:pic>
      <p:pic>
        <p:nvPicPr>
          <p:cNvPr id="13315" name="Picture 3" descr="C:\Users\noname\Desktop\fotke mob\ČOVJEK\dominantnost, pamćenje\1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933056"/>
            <a:ext cx="42672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Test vida</a:t>
            </a:r>
            <a:endParaRPr lang="ko-KR" altLang="en-US" sz="2800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539552" y="1916832"/>
            <a:ext cx="4464496" cy="3456384"/>
          </a:xfrm>
        </p:spPr>
        <p:txBody>
          <a:bodyPr/>
          <a:lstStyle/>
          <a:p>
            <a:pPr algn="ctr"/>
            <a:r>
              <a:rPr lang="hr-HR" sz="1800" dirty="0" smtClean="0"/>
              <a:t>Jedna je strana vidnog polja </a:t>
            </a:r>
          </a:p>
          <a:p>
            <a:pPr algn="ctr"/>
            <a:r>
              <a:rPr lang="hr-HR" sz="1800" dirty="0" smtClean="0"/>
              <a:t>dominantna većini ljudi. </a:t>
            </a:r>
          </a:p>
          <a:p>
            <a:pPr algn="ctr"/>
            <a:r>
              <a:rPr lang="hr-HR" sz="1800" dirty="0" smtClean="0"/>
              <a:t>Pogledaj ravno u nos djevojčice na </a:t>
            </a:r>
          </a:p>
          <a:p>
            <a:pPr algn="ctr"/>
            <a:r>
              <a:rPr lang="hr-HR" sz="1800" dirty="0" smtClean="0"/>
              <a:t>ovim fotografijama.</a:t>
            </a:r>
          </a:p>
          <a:p>
            <a:pPr algn="ctr"/>
            <a:r>
              <a:rPr lang="hr-HR" sz="1800" dirty="0" smtClean="0"/>
              <a:t>Izgleda li ona </a:t>
            </a:r>
            <a:r>
              <a:rPr lang="hr-HR" sz="1800" b="1" dirty="0" smtClean="0"/>
              <a:t>sretnija</a:t>
            </a:r>
            <a:r>
              <a:rPr lang="hr-HR" sz="1800" dirty="0" smtClean="0"/>
              <a:t> na kojoj od njih?</a:t>
            </a:r>
          </a:p>
          <a:p>
            <a:pPr algn="ctr"/>
            <a:r>
              <a:rPr lang="hr-HR" sz="1800" dirty="0" smtClean="0"/>
              <a:t>Većina ljudi smatra da je odgovor gornja fotografija zato što se djevojčica smiješi na lijevoj strani, a lijeva je strana vidnog polja obično dominantna. </a:t>
            </a:r>
            <a:endParaRPr lang="hr-HR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233375"/>
            <a:ext cx="2664296" cy="5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107966"/>
          </a:xfrm>
        </p:spPr>
        <p:txBody>
          <a:bodyPr/>
          <a:lstStyle/>
          <a:p>
            <a:r>
              <a:rPr lang="hr-HR" altLang="ko-KR" sz="2800" dirty="0" smtClean="0"/>
              <a:t>   SUSTAV ORGANA ZA KRETANJE - KOSTUR</a:t>
            </a:r>
            <a:endParaRPr lang="ko-KR" alt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kosti u tijelu čine kostur.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20160205_142324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tretch>
            <a:fillRect/>
          </a:stretch>
        </p:blipFill>
        <p:spPr>
          <a:xfrm>
            <a:off x="251520" y="2492896"/>
            <a:ext cx="5016624" cy="3762468"/>
          </a:xfrm>
        </p:spPr>
      </p:pic>
      <p:pic>
        <p:nvPicPr>
          <p:cNvPr id="1027" name="Picture 3" descr="C:\Users\noname\Desktop\fotke mob\ČOVJEK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492896"/>
            <a:ext cx="2880320" cy="3840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Testiraj svoje pamćenje!</a:t>
            </a:r>
            <a:endParaRPr lang="ko-KR" alt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329830"/>
            <a:ext cx="7200800" cy="5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1196752"/>
            <a:ext cx="6563072" cy="460648"/>
          </a:xfrm>
        </p:spPr>
        <p:txBody>
          <a:bodyPr/>
          <a:lstStyle/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</a:rPr>
              <a:t>Ako imaš više od osam bodova, bravo! Riječi je teže zapamtiti, nego lica, ali je lakše nego brojke. </a:t>
            </a:r>
          </a:p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Možda si primijetio/</a:t>
            </a:r>
            <a:r>
              <a:rPr lang="hr-HR" altLang="ko-KR" sz="1800" dirty="0" err="1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la</a:t>
            </a:r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 da ti je na ovom testu pomoglo vizualno pamćenje.</a:t>
            </a:r>
            <a:endParaRPr lang="en-US" altLang="ko-KR" sz="1800" dirty="0"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7410" name="Picture 2" descr="C:\Users\noname\Desktop\fotke mob\ČOVJEK\dominantnost, pamćenje\4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420888"/>
            <a:ext cx="6048673" cy="1809202"/>
          </a:xfrm>
          <a:prstGeom prst="rect">
            <a:avLst/>
          </a:prstGeom>
          <a:noFill/>
        </p:spPr>
      </p:pic>
      <p:pic>
        <p:nvPicPr>
          <p:cNvPr id="17411" name="Picture 3" descr="C:\Users\noname\Desktop\fotke mob\ČOVJEK\dominantnost, pamćenje\4 (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4509120"/>
            <a:ext cx="6029468" cy="1739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Kakvo ti je vizualno pamćenje?</a:t>
            </a:r>
            <a:endParaRPr lang="ko-KR" alt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96752"/>
            <a:ext cx="7056784" cy="54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764704"/>
            <a:ext cx="6563072" cy="1152128"/>
          </a:xfrm>
        </p:spPr>
        <p:txBody>
          <a:bodyPr/>
          <a:lstStyle/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</a:rPr>
              <a:t>Ako si zapamtio/</a:t>
            </a:r>
            <a:r>
              <a:rPr lang="hr-HR" altLang="ko-KR" sz="1800" dirty="0" err="1" smtClean="0">
                <a:latin typeface="Malgun Gothic" pitchFamily="34" charset="-127"/>
                <a:ea typeface="Malgun Gothic" pitchFamily="34" charset="-127"/>
              </a:rPr>
              <a:t>la</a:t>
            </a:r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</a:rPr>
              <a:t> više od polovine predmeta, bravo!</a:t>
            </a:r>
          </a:p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Ovaj je test teži od testa s riječima zato što ne možeš upotrijebiti maštu kako bi stvorio/</a:t>
            </a:r>
            <a:r>
              <a:rPr lang="hr-HR" altLang="ko-KR" sz="1800" dirty="0" err="1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la</a:t>
            </a:r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 lako pamtljive slike.</a:t>
            </a:r>
          </a:p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Predmeti na pladnju su nezanimljivi i zato nije vjerojatno da će se dugo zadržati u tvojem kratkoročnom pamćenju.</a:t>
            </a:r>
            <a:endParaRPr lang="en-US" altLang="ko-KR" sz="1800" dirty="0"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9458" name="Picture 2" descr="C:\Users\noname\Desktop\fotke mob\ČOVJEK\dominantnost, pamćenje\5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5" y="2780928"/>
            <a:ext cx="5109437" cy="1728192"/>
          </a:xfrm>
          <a:prstGeom prst="rect">
            <a:avLst/>
          </a:prstGeom>
          <a:noFill/>
        </p:spPr>
      </p:pic>
      <p:pic>
        <p:nvPicPr>
          <p:cNvPr id="19459" name="Picture 3" descr="C:\Users\noname\Desktop\fotke mob\ČOVJEK\dominantnost, pamćenje\5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20034"/>
            <a:ext cx="3528392" cy="2537966"/>
          </a:xfrm>
          <a:prstGeom prst="rect">
            <a:avLst/>
          </a:prstGeom>
          <a:noFill/>
        </p:spPr>
      </p:pic>
      <p:pic>
        <p:nvPicPr>
          <p:cNvPr id="19460" name="Picture 4" descr="C:\Users\noname\Desktop\fotke mob\ČOVJEK\dominantnost, pamćenje\5 (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4797152"/>
            <a:ext cx="518457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oname\Desktop\fotke mob\ČOVJEK\dominantnost, pamćenje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60648"/>
            <a:ext cx="5974027" cy="3360390"/>
          </a:xfrm>
          <a:prstGeom prst="rect">
            <a:avLst/>
          </a:prstGeom>
          <a:noFill/>
        </p:spPr>
      </p:pic>
      <p:pic>
        <p:nvPicPr>
          <p:cNvPr id="21507" name="Picture 3" descr="C:\Users\noname\Desktop\fotke mob\ČOVJEK\dominantnost, pamćenje\5 i 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789040"/>
            <a:ext cx="5976664" cy="289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Borba s brojkama</a:t>
            </a:r>
            <a:endParaRPr lang="ko-KR" alt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5" y="1628800"/>
            <a:ext cx="72238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764704"/>
            <a:ext cx="6563072" cy="1152128"/>
          </a:xfrm>
        </p:spPr>
        <p:txBody>
          <a:bodyPr/>
          <a:lstStyle/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</a:rPr>
              <a:t>Većina ljudi može zadržati samo sedam brojaka odjednom u kratkoročnom pamćenju</a:t>
            </a:r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.</a:t>
            </a:r>
          </a:p>
          <a:p>
            <a:pPr algn="ctr"/>
            <a:r>
              <a:rPr lang="hr-HR" altLang="ko-KR" sz="1800" dirty="0" smtClean="0">
                <a:latin typeface="Malgun Gothic" pitchFamily="34" charset="-127"/>
                <a:ea typeface="Malgun Gothic" pitchFamily="34" charset="-127"/>
                <a:cs typeface="Arial" pitchFamily="34" charset="0"/>
              </a:rPr>
              <a:t>Ako ti je rezultat bolji od toga, bravo.</a:t>
            </a:r>
            <a:endParaRPr lang="en-US" altLang="ko-KR" sz="1800" dirty="0"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22530" name="Picture 2" descr="C:\Users\noname\Desktop\fotke mob\ČOVJEK\dominantnost, pamćenje\6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492896"/>
            <a:ext cx="6855162" cy="144016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4581128"/>
            <a:ext cx="67687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9592" y="1700808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Rješavali smo zadatke riječima o ljudskom tijelu.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ko-KR" sz="2800" dirty="0" smtClean="0"/>
              <a:t>Matematika: Ljudsko tijelo</a:t>
            </a:r>
            <a:endParaRPr lang="ko-KR" altLang="en-US" sz="2800" dirty="0"/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4895528" y="1988840"/>
            <a:ext cx="4248472" cy="820687"/>
          </a:xfrm>
        </p:spPr>
        <p:txBody>
          <a:bodyPr/>
          <a:lstStyle/>
          <a:p>
            <a:pPr algn="ctr"/>
            <a:r>
              <a:rPr lang="hr-HR" dirty="0" smtClean="0"/>
              <a:t>Mišići za smijanje i mrštenje</a:t>
            </a:r>
            <a:endParaRPr lang="hr-HR" dirty="0"/>
          </a:p>
        </p:txBody>
      </p:sp>
      <p:pic>
        <p:nvPicPr>
          <p:cNvPr id="10246" name="Picture 6" descr="C:\Users\noname\Desktop\fotke mob\ČOVJEK\IMG_20160205_172308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996952"/>
            <a:ext cx="4139952" cy="2592288"/>
          </a:xfrm>
          <a:prstGeom prst="rect">
            <a:avLst/>
          </a:prstGeom>
          <a:noFill/>
        </p:spPr>
      </p:pic>
      <p:pic>
        <p:nvPicPr>
          <p:cNvPr id="10247" name="Picture 7" descr="C:\Users\noname\Desktop\fotke mob\ČOVJEK\8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76872"/>
            <a:ext cx="4441461" cy="333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name\Desktop\fotke mob\ČOVJEK\8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4032448" cy="3024336"/>
          </a:xfrm>
          <a:prstGeom prst="rect">
            <a:avLst/>
          </a:prstGeom>
          <a:noFill/>
        </p:spPr>
      </p:pic>
      <p:pic>
        <p:nvPicPr>
          <p:cNvPr id="6" name="Content Placeholder 7" descr="8 (5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3573016"/>
            <a:ext cx="4032448" cy="3024336"/>
          </a:xfrm>
          <a:prstGeom prst="rect">
            <a:avLst/>
          </a:prstGeom>
        </p:spPr>
      </p:pic>
      <p:pic>
        <p:nvPicPr>
          <p:cNvPr id="11268" name="Picture 4" descr="C:\Users\noname\Desktop\fotke mob\ČOVJEK\IMG_20160205_1728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836712"/>
            <a:ext cx="3672408" cy="2471813"/>
          </a:xfrm>
          <a:prstGeom prst="rect">
            <a:avLst/>
          </a:prstGeom>
          <a:noFill/>
        </p:spPr>
      </p:pic>
      <p:pic>
        <p:nvPicPr>
          <p:cNvPr id="11269" name="Picture 5" descr="C:\Users\noname\Desktop\fotke mob\ČOVJEK\IMG_20160205_1731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74618" y="3933056"/>
            <a:ext cx="3610334" cy="2637656"/>
          </a:xfrm>
          <a:prstGeom prst="rect">
            <a:avLst/>
          </a:prstGeom>
          <a:noFill/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5652120" y="332656"/>
            <a:ext cx="2376264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noProof="0" dirty="0" smtClean="0">
                <a:latin typeface="Malgun Gothic" pitchFamily="34" charset="-127"/>
                <a:ea typeface="Malgun Gothic" pitchFamily="34" charset="-127"/>
              </a:rPr>
              <a:t>Kosti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5724128" y="3501008"/>
            <a:ext cx="2376264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noProof="0" dirty="0" smtClean="0">
                <a:latin typeface="Malgun Gothic" pitchFamily="34" charset="-127"/>
                <a:ea typeface="Malgun Gothic" pitchFamily="34" charset="-127"/>
              </a:rPr>
              <a:t>Krv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IMG_20160205_1433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836712"/>
            <a:ext cx="3816424" cy="2754942"/>
          </a:xfrm>
          <a:prstGeom prst="rect">
            <a:avLst/>
          </a:prstGeom>
        </p:spPr>
      </p:pic>
      <p:pic>
        <p:nvPicPr>
          <p:cNvPr id="3" name="Picture 2" descr="IMG_20160205_1434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836712"/>
            <a:ext cx="3778688" cy="2834016"/>
          </a:xfrm>
          <a:prstGeom prst="rect">
            <a:avLst/>
          </a:prstGeom>
        </p:spPr>
      </p:pic>
      <p:pic>
        <p:nvPicPr>
          <p:cNvPr id="4" name="Picture 3" descr="IMG_20160205_1435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3789040"/>
            <a:ext cx="3778688" cy="2834016"/>
          </a:xfrm>
          <a:prstGeom prst="rect">
            <a:avLst/>
          </a:prstGeom>
        </p:spPr>
      </p:pic>
      <p:pic>
        <p:nvPicPr>
          <p:cNvPr id="5" name="Picture 4" descr="IMG_20160205_1435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3789040"/>
            <a:ext cx="3778688" cy="2834016"/>
          </a:xfrm>
          <a:prstGeom prst="rect">
            <a:avLst/>
          </a:prstGeom>
        </p:spPr>
      </p:pic>
      <p:sp>
        <p:nvSpPr>
          <p:cNvPr id="7" name="Content Placeholder 11"/>
          <p:cNvSpPr txBox="1">
            <a:spLocks/>
          </p:cNvSpPr>
          <p:nvPr/>
        </p:nvSpPr>
        <p:spPr>
          <a:xfrm>
            <a:off x="755576" y="260648"/>
            <a:ext cx="7344816" cy="4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itchFamily="34" charset="-127"/>
                <a:ea typeface="Malgun Gothic" pitchFamily="34" charset="-127"/>
              </a:rPr>
              <a:t>Vježbe razgibavanja pripremili su David, Mario i Filip. </a:t>
            </a:r>
            <a:endParaRPr kumimoji="0" lang="en-US" altLang="ko-KR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oname\Desktop\fotke mob\ČOVJEK\8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6"/>
            <a:ext cx="3996928" cy="2997696"/>
          </a:xfrm>
          <a:prstGeom prst="rect">
            <a:avLst/>
          </a:prstGeom>
          <a:noFill/>
        </p:spPr>
      </p:pic>
      <p:pic>
        <p:nvPicPr>
          <p:cNvPr id="12291" name="Picture 3" descr="C:\Users\noname\Desktop\fotke mob\ČOVJEK\8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501008"/>
            <a:ext cx="4032448" cy="3024336"/>
          </a:xfrm>
          <a:prstGeom prst="rect">
            <a:avLst/>
          </a:prstGeom>
          <a:noFill/>
        </p:spPr>
      </p:pic>
      <p:pic>
        <p:nvPicPr>
          <p:cNvPr id="12292" name="Picture 4" descr="C:\Users\noname\Desktop\fotke mob\ČOVJEK\8 (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692696"/>
            <a:ext cx="3456384" cy="2461725"/>
          </a:xfrm>
          <a:prstGeom prst="rect">
            <a:avLst/>
          </a:prstGeom>
          <a:noFill/>
        </p:spPr>
      </p:pic>
      <p:pic>
        <p:nvPicPr>
          <p:cNvPr id="12293" name="Picture 5" descr="C:\Users\noname\Desktop\fotke mob\ČOVJEK\IMG_20160205_173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861048"/>
            <a:ext cx="3356559" cy="2615952"/>
          </a:xfrm>
          <a:prstGeom prst="rect">
            <a:avLst/>
          </a:prstGeom>
          <a:noFill/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5724128" y="3501008"/>
            <a:ext cx="2376264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noProof="0" dirty="0" smtClean="0">
                <a:latin typeface="Malgun Gothic" pitchFamily="34" charset="-127"/>
                <a:ea typeface="Malgun Gothic" pitchFamily="34" charset="-127"/>
              </a:rPr>
              <a:t>Srce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5724128" y="260648"/>
            <a:ext cx="2376264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noProof="0" dirty="0" smtClean="0">
                <a:latin typeface="Malgun Gothic" pitchFamily="34" charset="-127"/>
                <a:ea typeface="Malgun Gothic" pitchFamily="34" charset="-127"/>
              </a:rPr>
              <a:t>Glava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8460432" cy="1069514"/>
          </a:xfrm>
        </p:spPr>
        <p:txBody>
          <a:bodyPr/>
          <a:lstStyle/>
          <a:p>
            <a:pPr algn="ctr"/>
            <a:r>
              <a:rPr lang="hr-HR" altLang="ko-KR" sz="2800" dirty="0" smtClean="0"/>
              <a:t>TIJELO NAM GOVORI. SLUŠAJMO GA!</a:t>
            </a:r>
            <a:endParaRPr lang="ko-KR" altLang="en-US" sz="2800" dirty="0"/>
          </a:p>
        </p:txBody>
      </p:sp>
      <p:pic>
        <p:nvPicPr>
          <p:cNvPr id="1026" name="Picture 2" descr="C:\Users\noname\Desktop\fotke mob\ČOVJEK\9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94286"/>
            <a:ext cx="3960439" cy="2682195"/>
          </a:xfrm>
          <a:prstGeom prst="rect">
            <a:avLst/>
          </a:prstGeom>
          <a:noFill/>
        </p:spPr>
      </p:pic>
      <p:pic>
        <p:nvPicPr>
          <p:cNvPr id="1027" name="Picture 3" descr="C:\Users\noname\Desktop\fotke mob\ČOVJEK\9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077072"/>
            <a:ext cx="3960440" cy="2605820"/>
          </a:xfrm>
          <a:prstGeom prst="rect">
            <a:avLst/>
          </a:prstGeom>
          <a:noFill/>
        </p:spPr>
      </p:pic>
      <p:pic>
        <p:nvPicPr>
          <p:cNvPr id="1028" name="Picture 4" descr="C:\Users\noname\Desktop\fotke mob\ČOVJEK\9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268760"/>
            <a:ext cx="3744416" cy="2691848"/>
          </a:xfrm>
          <a:prstGeom prst="rect">
            <a:avLst/>
          </a:prstGeom>
          <a:noFill/>
        </p:spPr>
      </p:pic>
      <p:pic>
        <p:nvPicPr>
          <p:cNvPr id="1029" name="Picture 5" descr="C:\Users\noname\Desktop\fotke mob\ČOVJEK\9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3" y="4077072"/>
            <a:ext cx="3780421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9592" y="1700808"/>
            <a:ext cx="8244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HVALA NA POZORNOSTI!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hr-HR" altLang="ko-KR" dirty="0" smtClean="0"/>
              <a:t>    </a:t>
            </a:r>
            <a:r>
              <a:rPr lang="hr-HR" altLang="ko-KR" sz="2800" dirty="0" smtClean="0"/>
              <a:t>SUSTAV ORGANA ZA KRETANJE - MIŠIĆI</a:t>
            </a:r>
            <a:endParaRPr lang="ko-KR" alt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Mišići su vezani za kosti. Stezanjem i opuštanjem mišića pokreću se kosti.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20160205_144403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tretch>
            <a:fillRect/>
          </a:stretch>
        </p:blipFill>
        <p:spPr>
          <a:xfrm>
            <a:off x="2195736" y="2564904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620688"/>
            <a:ext cx="6563072" cy="460648"/>
          </a:xfrm>
        </p:spPr>
        <p:txBody>
          <a:bodyPr/>
          <a:lstStyle/>
          <a:p>
            <a:pPr algn="ctr"/>
            <a:r>
              <a:rPr lang="hr-HR" altLang="ko-KR" dirty="0" smtClean="0"/>
              <a:t>Leon i Mihael naučili su nas recitirati pjesmicu koju su sami osmislili.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Moje tijelo.wmv">
            <a:hlinkClick r:id="" action="ppaction://media"/>
          </p:cNvPr>
          <p:cNvPicPr>
            <a:picLocks noGrp="1" noRot="1" noChangeAspect="1"/>
          </p:cNvPicPr>
          <p:nvPr>
            <p:ph idx="10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7663" y="1844824"/>
            <a:ext cx="4582329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1916832"/>
            <a:ext cx="3059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Moje tijelo</a:t>
            </a:r>
          </a:p>
          <a:p>
            <a:endParaRPr lang="hr-HR" dirty="0" smtClean="0"/>
          </a:p>
          <a:p>
            <a:pPr algn="ctr"/>
            <a:r>
              <a:rPr lang="hr-HR" dirty="0" smtClean="0"/>
              <a:t>Imam oči, imam uši,</a:t>
            </a:r>
          </a:p>
          <a:p>
            <a:pPr algn="ctr"/>
            <a:r>
              <a:rPr lang="hr-HR" dirty="0" smtClean="0"/>
              <a:t>srce koje snažno kuca. </a:t>
            </a:r>
          </a:p>
          <a:p>
            <a:pPr algn="ctr"/>
            <a:r>
              <a:rPr lang="hr-HR" dirty="0" smtClean="0"/>
              <a:t>Imam ruke, imam prste,</a:t>
            </a:r>
          </a:p>
          <a:p>
            <a:pPr algn="ctr"/>
            <a:r>
              <a:rPr lang="hr-HR" dirty="0" smtClean="0"/>
              <a:t>kosti koje su mi čvrste.</a:t>
            </a:r>
          </a:p>
          <a:p>
            <a:pPr algn="ctr"/>
            <a:r>
              <a:rPr lang="hr-HR" dirty="0" smtClean="0"/>
              <a:t>Imam noge i mišiće,</a:t>
            </a:r>
          </a:p>
          <a:p>
            <a:pPr algn="ctr"/>
            <a:r>
              <a:rPr lang="hr-HR" dirty="0" smtClean="0"/>
              <a:t>ja sam jedno dobro biće.</a:t>
            </a:r>
          </a:p>
          <a:p>
            <a:pPr algn="ctr"/>
            <a:r>
              <a:rPr lang="hr-HR" dirty="0" smtClean="0"/>
              <a:t>To je pjesma o mom tijelu,</a:t>
            </a:r>
          </a:p>
          <a:p>
            <a:pPr algn="ctr"/>
            <a:r>
              <a:rPr lang="hr-HR" dirty="0" smtClean="0"/>
              <a:t>napisao je nisam cijelu.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hr-HR" altLang="ko-KR" dirty="0" smtClean="0"/>
              <a:t>    </a:t>
            </a:r>
            <a:r>
              <a:rPr lang="hr-HR" altLang="ko-KR" sz="2800" dirty="0" smtClean="0"/>
              <a:t>SUSTAV ORGANA ZA DISANJE - PLUĆA</a:t>
            </a:r>
            <a:endParaRPr lang="ko-KR" alt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Nos, dušnik i pluća omogućuju disanje – izmjenu plinova.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4 (2)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tretch>
            <a:fillRect/>
          </a:stretch>
        </p:blipFill>
        <p:spPr>
          <a:xfrm>
            <a:off x="467543" y="2564904"/>
            <a:ext cx="4992621" cy="3744466"/>
          </a:xfrm>
        </p:spPr>
      </p:pic>
      <p:pic>
        <p:nvPicPr>
          <p:cNvPr id="5123" name="Picture 3" descr="C:\Users\noname\Desktop\fotke mob\ČOVJEK\4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580405"/>
            <a:ext cx="2736304" cy="3737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620688"/>
            <a:ext cx="6563072" cy="460648"/>
          </a:xfrm>
        </p:spPr>
        <p:txBody>
          <a:bodyPr/>
          <a:lstStyle/>
          <a:p>
            <a:pPr algn="ctr"/>
            <a:r>
              <a:rPr lang="hr-HR" altLang="ko-KR" dirty="0" smtClean="0"/>
              <a:t>Marta, Vanda i Zvonimir organizirali su natjecanje u napuhavanju balona u jednom dahu.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uhanje balona.wmv">
            <a:hlinkClick r:id="" action="ppaction://media"/>
          </p:cNvPr>
          <p:cNvPicPr>
            <a:picLocks noGrp="1" noRot="1" noChangeAspect="1"/>
          </p:cNvPicPr>
          <p:nvPr>
            <p:ph idx="10"/>
            <a:videoFile r:link="rId1"/>
          </p:nvPr>
        </p:nvPicPr>
        <p:blipFill>
          <a:blip r:embed="rId3" cstate="email"/>
          <a:srcRect l="9555" r="9756"/>
          <a:stretch>
            <a:fillRect/>
          </a:stretch>
        </p:blipFill>
        <p:spPr>
          <a:xfrm>
            <a:off x="2411760" y="1844824"/>
            <a:ext cx="58923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hr-HR" altLang="ko-KR" sz="2800" dirty="0" smtClean="0"/>
              <a:t>SUSTAV ORGANA ZA PROBAVU</a:t>
            </a:r>
            <a:endParaRPr lang="ko-KR" alt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altLang="ko-KR" dirty="0" smtClean="0">
                <a:latin typeface="Arial" pitchFamily="34" charset="0"/>
                <a:cs typeface="Arial" pitchFamily="34" charset="0"/>
              </a:rPr>
              <a:t>Usta, jednjak, želudac te tanko i debelo crijevo o</a:t>
            </a: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mogućuju da se hrana koju unosimo u organizam preradi.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5 (2).jpg"/>
          <p:cNvPicPr>
            <a:picLocks noGrp="1" noChangeAspect="1"/>
          </p:cNvPicPr>
          <p:nvPr>
            <p:ph idx="10"/>
          </p:nvPr>
        </p:nvPicPr>
        <p:blipFill>
          <a:blip r:embed="rId2" cstate="email"/>
          <a:stretch>
            <a:fillRect/>
          </a:stretch>
        </p:blipFill>
        <p:spPr>
          <a:xfrm>
            <a:off x="323528" y="2582906"/>
            <a:ext cx="4872608" cy="3654456"/>
          </a:xfrm>
        </p:spPr>
      </p:pic>
      <p:pic>
        <p:nvPicPr>
          <p:cNvPr id="6146" name="Picture 2" descr="C:\Users\noname\Desktop\fotke mob\ČOVJEK\5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575537"/>
            <a:ext cx="2736304" cy="3670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620688"/>
            <a:ext cx="6563072" cy="460648"/>
          </a:xfrm>
        </p:spPr>
        <p:txBody>
          <a:bodyPr/>
          <a:lstStyle/>
          <a:p>
            <a:pPr algn="ctr"/>
            <a:r>
              <a:rPr lang="hr-HR" altLang="ko-KR" dirty="0" smtClean="0"/>
              <a:t>Lorena F., </a:t>
            </a:r>
            <a:r>
              <a:rPr lang="hr-HR" altLang="ko-KR" dirty="0" err="1" smtClean="0"/>
              <a:t>Mia</a:t>
            </a:r>
            <a:r>
              <a:rPr lang="hr-HR" altLang="ko-KR" dirty="0" smtClean="0"/>
              <a:t> i Valentino izračunali su ukupnu težinu i visinu učenika našeg razrednog odjela. 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noname\Desktop\IMG_20160302_104516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772816"/>
            <a:ext cx="1833329" cy="4148138"/>
          </a:xfrm>
          <a:prstGeom prst="rect">
            <a:avLst/>
          </a:prstGeom>
          <a:noFill/>
        </p:spPr>
      </p:pic>
      <p:pic>
        <p:nvPicPr>
          <p:cNvPr id="1030" name="Picture 6" descr="C:\Users\noname\Desktop\IMG_20160302_104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941168"/>
            <a:ext cx="5148064" cy="1011227"/>
          </a:xfrm>
          <a:prstGeom prst="rect">
            <a:avLst/>
          </a:prstGeom>
          <a:noFill/>
        </p:spPr>
      </p:pic>
      <p:pic>
        <p:nvPicPr>
          <p:cNvPr id="1031" name="Picture 7" descr="C:\Users\noname\Desktop\IMG_20160302_104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772816"/>
            <a:ext cx="1890845" cy="288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661</Words>
  <Application>Microsoft Office PowerPoint</Application>
  <PresentationFormat>On-screen Show (4:3)</PresentationFormat>
  <Paragraphs>95</Paragraphs>
  <Slides>32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Custom Design</vt:lpstr>
      <vt:lpstr>Slide 1</vt:lpstr>
      <vt:lpstr>   SUSTAV ORGANA ZA KRETANJE - KOSTUR</vt:lpstr>
      <vt:lpstr>Slide 3</vt:lpstr>
      <vt:lpstr>     SUSTAV ORGANA ZA KRETANJE - MIŠIĆI</vt:lpstr>
      <vt:lpstr>Slide 5</vt:lpstr>
      <vt:lpstr>     SUSTAV ORGANA ZA DISANJE - PLUĆA</vt:lpstr>
      <vt:lpstr>Slide 7</vt:lpstr>
      <vt:lpstr> SUSTAV ORGANA ZA PROBAVU</vt:lpstr>
      <vt:lpstr>Slide 9</vt:lpstr>
      <vt:lpstr>      SUSTAV ORGANA ZA KRVOTOK - SRCE</vt:lpstr>
      <vt:lpstr>Slide 11</vt:lpstr>
      <vt:lpstr>Slide 12</vt:lpstr>
      <vt:lpstr> ŽIVČANI SUSTAV - MOZAK</vt:lpstr>
      <vt:lpstr>Slide 14</vt:lpstr>
      <vt:lpstr>ČOVJEK – TO SAM JA</vt:lpstr>
      <vt:lpstr>Slide 16</vt:lpstr>
      <vt:lpstr>Lijevo ili desno?</vt:lpstr>
      <vt:lpstr>Slide 18</vt:lpstr>
      <vt:lpstr>Test vida</vt:lpstr>
      <vt:lpstr>Testiraj svoje pamćenje!</vt:lpstr>
      <vt:lpstr>Slide 21</vt:lpstr>
      <vt:lpstr>Kakvo ti je vizualno pamćenje?</vt:lpstr>
      <vt:lpstr>Slide 23</vt:lpstr>
      <vt:lpstr>Slide 24</vt:lpstr>
      <vt:lpstr>Borba s brojkama</vt:lpstr>
      <vt:lpstr>Slide 26</vt:lpstr>
      <vt:lpstr>Slide 27</vt:lpstr>
      <vt:lpstr>Matematika: Ljudsko tijelo</vt:lpstr>
      <vt:lpstr>Slide 29</vt:lpstr>
      <vt:lpstr>Slide 30</vt:lpstr>
      <vt:lpstr>TIJELO NAM GOVORI. SLUŠAJMO GA!</vt:lpstr>
      <vt:lpstr>Slide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Ana</cp:lastModifiedBy>
  <cp:revision>96</cp:revision>
  <dcterms:created xsi:type="dcterms:W3CDTF">2014-04-01T16:35:38Z</dcterms:created>
  <dcterms:modified xsi:type="dcterms:W3CDTF">2016-03-08T16:06:51Z</dcterms:modified>
</cp:coreProperties>
</file>