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apps.org/watch?v=pem7x5nnk2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D7B0F1-0B7C-4A08-97AD-8543AF0D3E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5400" dirty="0">
                <a:solidFill>
                  <a:srgbClr val="00B050"/>
                </a:solidFill>
              </a:rPr>
              <a:t>Zakon</a:t>
            </a:r>
            <a:br>
              <a:rPr lang="hr-HR" sz="5400" dirty="0">
                <a:solidFill>
                  <a:srgbClr val="00B050"/>
                </a:solidFill>
              </a:rPr>
            </a:br>
            <a:r>
              <a:rPr lang="hr-HR" sz="5400" dirty="0">
                <a:solidFill>
                  <a:srgbClr val="00B050"/>
                </a:solidFill>
              </a:rPr>
              <a:t> o očuvanju </a:t>
            </a:r>
            <a:br>
              <a:rPr lang="hr-HR" sz="5400" dirty="0">
                <a:solidFill>
                  <a:srgbClr val="00B050"/>
                </a:solidFill>
              </a:rPr>
            </a:br>
            <a:r>
              <a:rPr lang="hr-HR" sz="5400" dirty="0">
                <a:solidFill>
                  <a:srgbClr val="00B050"/>
                </a:solidFill>
              </a:rPr>
              <a:t>mase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8C823B-5B33-43FE-BDCB-4614BBF1A4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400" cap="none" dirty="0">
                <a:solidFill>
                  <a:srgbClr val="00B050"/>
                </a:solidFill>
              </a:rPr>
              <a:t>ponavljanje</a:t>
            </a:r>
          </a:p>
        </p:txBody>
      </p:sp>
    </p:spTree>
    <p:extLst>
      <p:ext uri="{BB962C8B-B14F-4D97-AF65-F5344CB8AC3E}">
        <p14:creationId xmlns:p14="http://schemas.microsoft.com/office/powerpoint/2010/main" val="1546515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43EE27-CD97-44CE-BA3B-923ABFF51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0" i="0" dirty="0">
                <a:solidFill>
                  <a:srgbClr val="303F50"/>
                </a:solidFill>
                <a:effectLst/>
                <a:latin typeface="CorbelRegular"/>
              </a:rPr>
              <a:t> </a:t>
            </a:r>
            <a:endParaRPr lang="hr-HR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B48B9505-9060-4265-85A9-87339C707D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43425" y="2286000"/>
            <a:ext cx="3594100" cy="3594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7EB1DBA3-C5F3-4D41-9DEE-26DE06D599AE}"/>
              </a:ext>
            </a:extLst>
          </p:cNvPr>
          <p:cNvSpPr txBox="1"/>
          <p:nvPr/>
        </p:nvSpPr>
        <p:spPr>
          <a:xfrm>
            <a:off x="762000" y="516235"/>
            <a:ext cx="1117002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b="1" i="0" dirty="0">
                <a:solidFill>
                  <a:srgbClr val="FFC000"/>
                </a:solidFill>
                <a:effectLst/>
                <a:latin typeface="CorbelRegular"/>
              </a:rPr>
              <a:t>    ZAKON O OČUVANJU MASE:</a:t>
            </a:r>
            <a:br>
              <a:rPr lang="hr-HR" sz="2400" b="1" i="0" dirty="0">
                <a:solidFill>
                  <a:srgbClr val="FFC000"/>
                </a:solidFill>
                <a:effectLst/>
                <a:latin typeface="CorbelRegular"/>
              </a:rPr>
            </a:br>
            <a:r>
              <a:rPr lang="hr-HR" sz="2000" b="1" i="0" dirty="0">
                <a:solidFill>
                  <a:srgbClr val="FFC000"/>
                </a:solidFill>
                <a:effectLst/>
                <a:latin typeface="CorbelRegular"/>
              </a:rPr>
              <a:t>„Ukupna masa tvari prije kemijske reakcije jednaka je ukupnoj masi tvari poslije reakcije” </a:t>
            </a:r>
            <a:endParaRPr lang="hr-HR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4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4CC9E1-2B3D-4B5F-B073-88D16164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i="0" cap="none" dirty="0">
                <a:solidFill>
                  <a:srgbClr val="FFC000"/>
                </a:solidFill>
                <a:effectLst/>
                <a:latin typeface="Comic Sans MS" panose="030F0702030302020204" pitchFamily="66" charset="0"/>
              </a:rPr>
              <a:t>Do sada smo naučili da tijekom kemijske reakcije dolazi do promjene u građi i svojstvima tvari.</a:t>
            </a:r>
            <a:endParaRPr lang="hr-HR" sz="2800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zervirano mjesto sadržaja 6">
            <a:extLst>
              <a:ext uri="{FF2B5EF4-FFF2-40B4-BE49-F238E27FC236}">
                <a16:creationId xmlns:a16="http://schemas.microsoft.com/office/drawing/2014/main" id="{A1C14D8E-7544-447C-BDD7-7B287B540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buNone/>
            </a:pPr>
            <a:r>
              <a:rPr lang="hr-HR" sz="2000" i="1" u="sng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PONOVIMO:</a:t>
            </a:r>
          </a:p>
          <a:p>
            <a:pPr>
              <a:lnSpc>
                <a:spcPct val="107000"/>
              </a:lnSpc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Koje vrste kemijskih reakcija poznaješ?</a:t>
            </a:r>
            <a:endParaRPr lang="hr-HR" dirty="0">
              <a:solidFill>
                <a:srgbClr val="FFC00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Nabroji vrste analize!</a:t>
            </a:r>
          </a:p>
          <a:p>
            <a:pPr>
              <a:lnSpc>
                <a:spcPct val="107000"/>
              </a:lnSpc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Što su </a:t>
            </a:r>
            <a:r>
              <a:rPr lang="hr-HR" sz="2000" dirty="0" err="1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reaktanti</a:t>
            </a: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Što su produkti?</a:t>
            </a:r>
          </a:p>
          <a:p>
            <a:pPr>
              <a:lnSpc>
                <a:spcPct val="107000"/>
              </a:lnSpc>
            </a:pPr>
            <a:r>
              <a:rPr lang="hr-HR" dirty="0">
                <a:solidFill>
                  <a:srgbClr val="FFC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Gdje se u kemijskoj reakciji nalaze </a:t>
            </a:r>
            <a:r>
              <a:rPr lang="hr-HR" dirty="0" err="1">
                <a:solidFill>
                  <a:srgbClr val="FFC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reaktanti</a:t>
            </a:r>
            <a:r>
              <a:rPr lang="hr-HR" dirty="0">
                <a:solidFill>
                  <a:srgbClr val="FFC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a gdje produkti?</a:t>
            </a:r>
          </a:p>
          <a:p>
            <a:pPr>
              <a:lnSpc>
                <a:spcPct val="107000"/>
              </a:lnSpc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Zaokruži slovo A(analiza) ili S(sinteza):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a)	voda → kisik + vodik                    S – A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b)	klor + vodik → klorovodik           S – A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hr-HR" sz="2000" dirty="0">
                <a:solidFill>
                  <a:srgbClr val="FFC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c)	kalcij + kisik → kalcijev oksid      S – A</a:t>
            </a:r>
          </a:p>
          <a:p>
            <a:pPr>
              <a:lnSpc>
                <a:spcPct val="107000"/>
              </a:lnSpc>
            </a:pPr>
            <a:endParaRPr lang="hr-HR" sz="2000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147EAD0-BD01-4AF5-BE3D-40F3C758B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776" y="848723"/>
            <a:ext cx="2107224" cy="205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02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EC3732-6CCE-4894-9914-F053A3FF5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Promotri sličicu koja predstavlja jednu kemijsku reakciju prikazanu </a:t>
            </a:r>
            <a:r>
              <a:rPr lang="hr-HR" sz="3200" cap="none" dirty="0" err="1">
                <a:solidFill>
                  <a:srgbClr val="FFC000"/>
                </a:solidFill>
                <a:latin typeface="Comic Sans MS" panose="030F0702030302020204" pitchFamily="66" charset="0"/>
              </a:rPr>
              <a:t>kalotnim</a:t>
            </a:r>
            <a:r>
              <a:rPr lang="hr-HR" sz="3200" cap="none" dirty="0">
                <a:solidFill>
                  <a:srgbClr val="FFC000"/>
                </a:solidFill>
                <a:latin typeface="Comic Sans MS" panose="030F0702030302020204" pitchFamily="66" charset="0"/>
              </a:rPr>
              <a:t> modelima:</a:t>
            </a:r>
            <a:br>
              <a:rPr lang="hr-HR" sz="2400" cap="none" dirty="0">
                <a:solidFill>
                  <a:srgbClr val="FFC000"/>
                </a:solidFill>
                <a:latin typeface="Comic Sans MS" panose="030F0702030302020204" pitchFamily="66" charset="0"/>
              </a:rPr>
            </a:br>
            <a:endParaRPr lang="hr-HR" sz="2400" cap="none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00F394-C6A0-4D1B-A77E-A2F2262A2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113" y="3437966"/>
            <a:ext cx="10178322" cy="35935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rgbClr val="00B050"/>
                </a:solidFill>
              </a:rPr>
              <a:t>Prepoznaj vrstu reakcije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rgbClr val="00B050"/>
                </a:solidFill>
              </a:rPr>
              <a:t>Odredi </a:t>
            </a:r>
            <a:r>
              <a:rPr lang="hr-HR" sz="2800" dirty="0" err="1">
                <a:solidFill>
                  <a:srgbClr val="00B050"/>
                </a:solidFill>
              </a:rPr>
              <a:t>reaktante</a:t>
            </a:r>
            <a:r>
              <a:rPr lang="hr-HR" sz="2800" dirty="0">
                <a:solidFill>
                  <a:srgbClr val="00B050"/>
                </a:solidFill>
              </a:rPr>
              <a:t> i produkte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800" dirty="0">
                <a:solidFill>
                  <a:srgbClr val="00B050"/>
                </a:solidFill>
              </a:rPr>
              <a:t>Napiši kvalitativno i kvantitativno značenje ove reakcije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BF669E4-B447-4091-8E4F-F9A3774E0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485" y="2119560"/>
            <a:ext cx="5761219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8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4BFA97-B3D0-4B51-9F5D-DD90E947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C000"/>
                </a:solidFill>
                <a:latin typeface="Comic Sans MS" panose="030F0702030302020204" pitchFamily="66" charset="0"/>
              </a:rPr>
              <a:t>Primjeri zadataka: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B3497C-5941-4237-B533-8DC589DDC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066" y="3264409"/>
            <a:ext cx="10178322" cy="35935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1.primjer: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U reakciji 20 grama magnezija sa kisikom nastaje 70 grama magnezijeva oksida. Odredi masu  kisika koji sudjeluje u reakciji.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Kemijska reakcija(riječima): _______________________________________________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Zakon očuvanja mase         : _______________________________________________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                            Račun:</a:t>
            </a:r>
          </a:p>
          <a:p>
            <a:endParaRPr lang="hr-H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hr-HR" dirty="0">
              <a:latin typeface="Comic Sans MS" panose="030F0702030302020204" pitchFamily="66" charset="0"/>
            </a:endParaRPr>
          </a:p>
          <a:p>
            <a:endParaRPr lang="hr-H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                                                                                                        Rezultat:________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BF44074-E085-4751-AD4E-F553712391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9085" b="26535"/>
          <a:stretch/>
        </p:blipFill>
        <p:spPr>
          <a:xfrm>
            <a:off x="7956905" y="463026"/>
            <a:ext cx="3802470" cy="304531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569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4BFA97-B3D0-4B51-9F5D-DD90E947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C000"/>
                </a:solidFill>
                <a:latin typeface="Comic Sans MS" panose="030F0702030302020204" pitchFamily="66" charset="0"/>
              </a:rPr>
              <a:t>Primjeri zadataka: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B3497C-5941-4237-B533-8DC589DDC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066" y="3264409"/>
            <a:ext cx="10178322" cy="35935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2. primjer: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Reakcijom 13,5 g vodika s dušikom nastalo je 21 g amonijaka. Kolika je masa dušika?  </a:t>
            </a:r>
          </a:p>
          <a:p>
            <a:pPr marL="0" indent="0">
              <a:buNone/>
            </a:pPr>
            <a:endParaRPr lang="hr-H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Kemijska reakcija(riječima): _________________________________________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Zakon očuvanja mase         : _______________________________________________</a:t>
            </a: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                            Račun:</a:t>
            </a:r>
          </a:p>
          <a:p>
            <a:endParaRPr lang="hr-H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hr-HR" dirty="0">
              <a:latin typeface="Comic Sans MS" panose="030F0702030302020204" pitchFamily="66" charset="0"/>
            </a:endParaRPr>
          </a:p>
          <a:p>
            <a:endParaRPr lang="hr-H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hr-HR" dirty="0">
                <a:latin typeface="Comic Sans MS" panose="030F0702030302020204" pitchFamily="66" charset="0"/>
              </a:rPr>
              <a:t>                                                                                                          Rezultat:________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A909C19A-EAAF-4EFD-80E9-995543595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7004" y="1128451"/>
            <a:ext cx="3554007" cy="19991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1005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7E7E97-C3D8-4B01-9B1F-F9D322155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>
                <a:solidFill>
                  <a:srgbClr val="FFC000"/>
                </a:solidFill>
                <a:latin typeface="Comic Sans MS" panose="030F0702030302020204" pitchFamily="66" charset="0"/>
              </a:rPr>
              <a:t>Otvori slijedeću poveznicu i odigraj digitalnu igru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82DAB7-EBD9-47CA-94A5-C2C0A2CE2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>
              <a:hlinkClick r:id="rId2"/>
            </a:endParaRPr>
          </a:p>
          <a:p>
            <a:pPr marL="0" indent="0">
              <a:buNone/>
            </a:pPr>
            <a:endParaRPr lang="hr-HR" dirty="0">
              <a:hlinkClick r:id="rId2"/>
            </a:endParaRPr>
          </a:p>
          <a:p>
            <a:pPr marL="0" indent="0">
              <a:buNone/>
            </a:pPr>
            <a:endParaRPr lang="hr-HR" dirty="0">
              <a:hlinkClick r:id="rId2"/>
            </a:endParaRPr>
          </a:p>
          <a:p>
            <a:pPr marL="0" indent="0">
              <a:buNone/>
            </a:pPr>
            <a:r>
              <a:rPr lang="hr-HR" sz="3200" dirty="0">
                <a:hlinkClick r:id="rId2"/>
              </a:rPr>
              <a:t>                            https://learningapps.org/watch?v=pem7x5nnk24</a:t>
            </a:r>
            <a:endParaRPr lang="hr-HR" sz="32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9777110"/>
      </p:ext>
    </p:extLst>
  </p:cSld>
  <p:clrMapOvr>
    <a:masterClrMapping/>
  </p:clrMapOvr>
</p:sld>
</file>

<file path=ppt/theme/theme1.xml><?xml version="1.0" encoding="utf-8"?>
<a:theme xmlns:a="http://schemas.openxmlformats.org/drawingml/2006/main" name="Značka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TM10001106[[fn=Značka]]</Template>
  <TotalTime>117</TotalTime>
  <Words>258</Words>
  <Application>Microsoft Office PowerPoint</Application>
  <PresentationFormat>Široki zaslon</PresentationFormat>
  <Paragraphs>47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5" baseType="lpstr">
      <vt:lpstr>Arial</vt:lpstr>
      <vt:lpstr>Calibri</vt:lpstr>
      <vt:lpstr>Comic Sans MS</vt:lpstr>
      <vt:lpstr>CorbelRegular</vt:lpstr>
      <vt:lpstr>Gill Sans MT</vt:lpstr>
      <vt:lpstr>Impact</vt:lpstr>
      <vt:lpstr>Wingdings</vt:lpstr>
      <vt:lpstr>Značka</vt:lpstr>
      <vt:lpstr>Zakon  o očuvanju  mase</vt:lpstr>
      <vt:lpstr> </vt:lpstr>
      <vt:lpstr>Do sada smo naučili da tijekom kemijske reakcije dolazi do promjene u građi i svojstvima tvari.</vt:lpstr>
      <vt:lpstr>Promotri sličicu koja predstavlja jednu kemijsku reakciju prikazanu kalotnim modelima: </vt:lpstr>
      <vt:lpstr>Primjeri zadataka:</vt:lpstr>
      <vt:lpstr>Primjeri zadataka:</vt:lpstr>
      <vt:lpstr>Otvori slijedeću poveznicu i odigraj digitalnu igru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Zakon  o očuvanju  mase</dc:title>
  <dc:creator>Darija Vištica</dc:creator>
  <cp:lastModifiedBy>Jelena Cvrković</cp:lastModifiedBy>
  <cp:revision>8</cp:revision>
  <dcterms:created xsi:type="dcterms:W3CDTF">2024-03-11T08:19:58Z</dcterms:created>
  <dcterms:modified xsi:type="dcterms:W3CDTF">2024-03-11T11:53:11Z</dcterms:modified>
</cp:coreProperties>
</file>