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72" r:id="rId5"/>
    <p:sldId id="263" r:id="rId6"/>
    <p:sldId id="269" r:id="rId7"/>
    <p:sldId id="265" r:id="rId8"/>
    <p:sldId id="266" r:id="rId9"/>
    <p:sldId id="270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30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737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440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6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707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944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53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23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71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55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53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F5746-6A21-4ABA-8910-E6544C9C8C3C}" type="datetimeFigureOut">
              <a:rPr lang="hr-HR" smtClean="0"/>
              <a:t>19.3.2020.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5471-9C41-4200-9FED-B169410362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5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5SS9EnD_-_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TIoTpeM6o2A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PAmDULCVrU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rJkB5XtfXM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7-Qa92Rzb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7568" y="2989707"/>
            <a:ext cx="3649249" cy="2387600"/>
          </a:xfrm>
        </p:spPr>
        <p:txBody>
          <a:bodyPr>
            <a:normAutofit/>
          </a:bodyPr>
          <a:lstStyle/>
          <a:p>
            <a:r>
              <a:rPr lang="hr-HR" sz="7200" b="1" dirty="0" smtClean="0">
                <a:latin typeface="Comic Sans MS" panose="030F0702030302020204" pitchFamily="66" charset="0"/>
              </a:rPr>
              <a:t>JAZZ</a:t>
            </a:r>
            <a:endParaRPr lang="hr-HR" sz="7200" b="1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20" y="739036"/>
            <a:ext cx="4137764" cy="310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7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29937" y="506297"/>
            <a:ext cx="9144000" cy="4495360"/>
          </a:xfrm>
        </p:spPr>
        <p:txBody>
          <a:bodyPr>
            <a:normAutofit/>
          </a:bodyPr>
          <a:lstStyle/>
          <a:p>
            <a:pPr algn="just"/>
            <a:r>
              <a:rPr lang="hr-HR" smtClean="0"/>
              <a:t>Pojavio se početkom 20. stoljeća </a:t>
            </a:r>
          </a:p>
          <a:p>
            <a:pPr algn="just"/>
            <a:r>
              <a:rPr lang="hr-HR" smtClean="0"/>
              <a:t>u SAD-u, u New Orleansu…</a:t>
            </a:r>
          </a:p>
          <a:p>
            <a:pPr algn="just"/>
            <a:endParaRPr lang="hr-HR" smtClean="0"/>
          </a:p>
          <a:p>
            <a:pPr algn="just"/>
            <a:endParaRPr lang="hr-HR" smtClean="0"/>
          </a:p>
          <a:p>
            <a:pPr algn="just"/>
            <a:endParaRPr lang="hr-HR"/>
          </a:p>
          <a:p>
            <a:pPr algn="just"/>
            <a:endParaRPr lang="hr-HR" smtClean="0"/>
          </a:p>
          <a:p>
            <a:pPr algn="just"/>
            <a:endParaRPr lang="hr-HR"/>
          </a:p>
          <a:p>
            <a:pPr algn="just"/>
            <a:r>
              <a:rPr lang="hr-HR" smtClean="0"/>
              <a:t>… među afroameričkim stanovnicima.</a:t>
            </a:r>
          </a:p>
          <a:p>
            <a:pPr algn="just"/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37" y="319009"/>
            <a:ext cx="6110689" cy="320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720">
            <a:off x="6725010" y="3137394"/>
            <a:ext cx="4350603" cy="31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2223" y="396128"/>
            <a:ext cx="9144000" cy="4495360"/>
          </a:xfrm>
        </p:spPr>
        <p:txBody>
          <a:bodyPr>
            <a:normAutofit/>
          </a:bodyPr>
          <a:lstStyle/>
          <a:p>
            <a:pPr algn="just"/>
            <a:endParaRPr lang="hr-HR" smtClean="0"/>
          </a:p>
          <a:p>
            <a:pPr algn="just"/>
            <a:r>
              <a:rPr lang="hr-HR" smtClean="0"/>
              <a:t>Prvi stil u jazzu naziva se </a:t>
            </a:r>
            <a:r>
              <a:rPr lang="hr-HR" b="1" smtClean="0"/>
              <a:t>New Orleans stil</a:t>
            </a:r>
            <a:r>
              <a:rPr lang="hr-HR" smtClean="0"/>
              <a:t>. Ponekad ga nazivaju i </a:t>
            </a:r>
            <a:r>
              <a:rPr lang="hr-HR" b="1" smtClean="0"/>
              <a:t>dixilend</a:t>
            </a:r>
            <a:r>
              <a:rPr lang="hr-HR" smtClean="0"/>
              <a:t>.</a:t>
            </a:r>
          </a:p>
          <a:p>
            <a:pPr algn="just"/>
            <a:endParaRPr lang="hr-HR"/>
          </a:p>
          <a:p>
            <a:pPr algn="just"/>
            <a:r>
              <a:rPr lang="hr-HR" smtClean="0"/>
              <a:t>Poslušaj kako zvuči: </a:t>
            </a:r>
          </a:p>
          <a:p>
            <a:pPr algn="just"/>
            <a:endParaRPr lang="hr-HR">
              <a:hlinkClick r:id="rId2"/>
            </a:endParaRPr>
          </a:p>
          <a:p>
            <a:pPr algn="just"/>
            <a:r>
              <a:rPr lang="hr-HR" smtClean="0">
                <a:hlinkClick r:id="rId2"/>
              </a:rPr>
              <a:t>https://www.youtube.com/watch?v=5SS9EnD_-_Y</a:t>
            </a:r>
            <a:endParaRPr lang="hr-HR" smtClean="0"/>
          </a:p>
          <a:p>
            <a:pPr algn="just"/>
            <a:endParaRPr lang="hr-HR" smtClean="0"/>
          </a:p>
          <a:p>
            <a:pPr algn="just"/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422" y="1949269"/>
            <a:ext cx="3415230" cy="455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6713" y="1200360"/>
            <a:ext cx="9144000" cy="4495360"/>
          </a:xfrm>
        </p:spPr>
        <p:txBody>
          <a:bodyPr>
            <a:normAutofit/>
          </a:bodyPr>
          <a:lstStyle/>
          <a:p>
            <a:pPr algn="just"/>
            <a:r>
              <a:rPr lang="hr-HR" smtClean="0"/>
              <a:t>U jazzu je vrlo važna </a:t>
            </a:r>
            <a:r>
              <a:rPr lang="hr-HR" b="1" smtClean="0"/>
              <a:t>improvizacija</a:t>
            </a:r>
            <a:r>
              <a:rPr lang="hr-HR" smtClean="0"/>
              <a:t>. </a:t>
            </a:r>
          </a:p>
          <a:p>
            <a:pPr algn="just"/>
            <a:endParaRPr lang="hr-HR"/>
          </a:p>
          <a:p>
            <a:pPr algn="just"/>
            <a:r>
              <a:rPr lang="hr-HR" smtClean="0"/>
              <a:t>To je način sviranja po osjećaju, bez čvrsto dogovorenih melodija i oblika. Glazbenici sviraju kako im „padne na pamet” i kako se trenutno osjećaju.</a:t>
            </a:r>
          </a:p>
          <a:p>
            <a:pPr algn="just"/>
            <a:endParaRPr lang="hr-HR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0" y="3127642"/>
            <a:ext cx="4956471" cy="29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426" y="702783"/>
            <a:ext cx="9592020" cy="5455645"/>
          </a:xfrm>
        </p:spPr>
        <p:txBody>
          <a:bodyPr>
            <a:normAutofit/>
          </a:bodyPr>
          <a:lstStyle/>
          <a:p>
            <a:pPr algn="just"/>
            <a:r>
              <a:rPr lang="hr-HR" smtClean="0"/>
              <a:t>Prije Drugog svijetskog rata pojavili su se veliki orkestri koji su svirali </a:t>
            </a:r>
            <a:r>
              <a:rPr lang="hr-HR" b="1" smtClean="0"/>
              <a:t>swing</a:t>
            </a:r>
            <a:r>
              <a:rPr lang="hr-HR" smtClean="0"/>
              <a:t>.</a:t>
            </a:r>
            <a:endParaRPr lang="hr-HR" dirty="0" smtClean="0"/>
          </a:p>
          <a:p>
            <a:pPr algn="just"/>
            <a:r>
              <a:rPr lang="hr-HR" smtClean="0"/>
              <a:t>Poslušaj skladbu Sing Sing Sing koja se i dan danas može čuti na radiju i televiziji. </a:t>
            </a:r>
            <a:endParaRPr lang="hr-HR" dirty="0" smtClean="0"/>
          </a:p>
          <a:p>
            <a:pPr algn="just"/>
            <a:endParaRPr lang="hr-HR" dirty="0"/>
          </a:p>
          <a:p>
            <a:pPr algn="just"/>
            <a:r>
              <a:rPr lang="hr-HR" i="1" dirty="0" err="1" smtClean="0"/>
              <a:t>Sing</a:t>
            </a:r>
            <a:r>
              <a:rPr lang="hr-HR" i="1" dirty="0" smtClean="0"/>
              <a:t> </a:t>
            </a:r>
            <a:r>
              <a:rPr lang="hr-HR" i="1" dirty="0" err="1" smtClean="0"/>
              <a:t>Sing</a:t>
            </a:r>
            <a:r>
              <a:rPr lang="hr-HR" i="1" dirty="0" smtClean="0"/>
              <a:t> </a:t>
            </a:r>
            <a:r>
              <a:rPr lang="hr-HR" i="1" dirty="0" err="1" smtClean="0"/>
              <a:t>Sing</a:t>
            </a:r>
            <a:endParaRPr lang="hr-HR" i="1" dirty="0"/>
          </a:p>
          <a:p>
            <a:pPr algn="just"/>
            <a:r>
              <a:rPr lang="hr-HR" dirty="0" err="1" smtClean="0"/>
              <a:t>Benny</a:t>
            </a:r>
            <a:r>
              <a:rPr lang="hr-HR" dirty="0" smtClean="0"/>
              <a:t> Goodman</a:t>
            </a:r>
          </a:p>
          <a:p>
            <a:pPr algn="just"/>
            <a:r>
              <a:rPr lang="hr-HR" dirty="0" smtClean="0"/>
              <a:t>1935.</a:t>
            </a:r>
          </a:p>
          <a:p>
            <a:pPr algn="just"/>
            <a:r>
              <a:rPr lang="hr-HR">
                <a:hlinkClick r:id="rId2"/>
              </a:rPr>
              <a:t>https://</a:t>
            </a:r>
            <a:r>
              <a:rPr lang="hr-HR" smtClean="0">
                <a:hlinkClick r:id="rId2"/>
              </a:rPr>
              <a:t>www.youtube.com/watch?v=TIoTpeM6o2A</a:t>
            </a:r>
            <a:endParaRPr lang="hr-HR" smtClean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4" y="2919470"/>
            <a:ext cx="3397881" cy="342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7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426" y="702783"/>
            <a:ext cx="9592020" cy="5455645"/>
          </a:xfrm>
        </p:spPr>
        <p:txBody>
          <a:bodyPr>
            <a:normAutofit/>
          </a:bodyPr>
          <a:lstStyle/>
          <a:p>
            <a:pPr algn="just"/>
            <a:r>
              <a:rPr lang="hr-HR" sz="2600" b="1" smtClean="0"/>
              <a:t>Vokalni jazz</a:t>
            </a:r>
            <a:endParaRPr lang="hr-HR" sz="2600" dirty="0" smtClean="0"/>
          </a:p>
          <a:p>
            <a:pPr algn="just"/>
            <a:endParaRPr lang="hr-HR" dirty="0" smtClean="0"/>
          </a:p>
          <a:p>
            <a:pPr algn="just"/>
            <a:r>
              <a:rPr lang="hr-HR" smtClean="0"/>
              <a:t>Jazz u kojemu se pjeva nazivamo </a:t>
            </a:r>
            <a:r>
              <a:rPr lang="hr-HR" b="1" smtClean="0"/>
              <a:t>vokalni jazz</a:t>
            </a:r>
            <a:r>
              <a:rPr lang="hr-HR" smtClean="0"/>
              <a:t>. </a:t>
            </a:r>
            <a:endParaRPr lang="hr-HR" dirty="0"/>
          </a:p>
          <a:p>
            <a:pPr algn="just"/>
            <a:endParaRPr lang="hr-HR" dirty="0" smtClean="0"/>
          </a:p>
          <a:p>
            <a:pPr algn="just"/>
            <a:r>
              <a:rPr lang="hr-HR" i="1" smtClean="0"/>
              <a:t>Tonny Bennett i Lady Gaga</a:t>
            </a:r>
            <a:endParaRPr lang="hr-HR" i="1" dirty="0" smtClean="0"/>
          </a:p>
          <a:p>
            <a:pPr algn="just"/>
            <a:r>
              <a:rPr lang="hr-HR" smtClean="0"/>
              <a:t>The Lady is a Tramp</a:t>
            </a:r>
            <a:endParaRPr lang="hr-HR" dirty="0" smtClean="0"/>
          </a:p>
          <a:p>
            <a:pPr algn="just"/>
            <a:r>
              <a:rPr lang="hr-HR">
                <a:hlinkClick r:id="rId2"/>
              </a:rPr>
              <a:t>https://</a:t>
            </a:r>
            <a:r>
              <a:rPr lang="hr-HR" smtClean="0">
                <a:hlinkClick r:id="rId2"/>
              </a:rPr>
              <a:t>www.youtube.com/watch?v=ZPAmDULCVrU</a:t>
            </a:r>
            <a:endParaRPr lang="hr-HR" smtClean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i="1" dirty="0" smtClean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2905">
            <a:off x="8035222" y="788739"/>
            <a:ext cx="4641459" cy="309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426" y="702783"/>
            <a:ext cx="9592020" cy="5455645"/>
          </a:xfrm>
        </p:spPr>
        <p:txBody>
          <a:bodyPr>
            <a:normAutofit/>
          </a:bodyPr>
          <a:lstStyle/>
          <a:p>
            <a:pPr algn="just"/>
            <a:r>
              <a:rPr lang="hr-HR" smtClean="0"/>
              <a:t>Početkom 1970-ih godina neki su glazbenici pokušali spojiti jazz i rock i dobili zanimljive rezultate. Taj stil se zove </a:t>
            </a:r>
            <a:r>
              <a:rPr lang="hr-HR" b="1" smtClean="0"/>
              <a:t>jazz-rock</a:t>
            </a:r>
            <a:r>
              <a:rPr lang="hr-HR" smtClean="0"/>
              <a:t>. </a:t>
            </a:r>
            <a:endParaRPr lang="hr-HR" dirty="0" smtClean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r>
              <a:rPr lang="hr-HR" i="1" dirty="0" err="1"/>
              <a:t>Lucretia</a:t>
            </a:r>
            <a:r>
              <a:rPr lang="hr-HR" i="1" dirty="0"/>
              <a:t> </a:t>
            </a:r>
            <a:r>
              <a:rPr lang="hr-HR" i="1" dirty="0" err="1"/>
              <a:t>Macevil</a:t>
            </a:r>
            <a:r>
              <a:rPr lang="hr-HR" i="1" dirty="0"/>
              <a:t> </a:t>
            </a:r>
            <a:endParaRPr lang="hr-HR" i="1" dirty="0" smtClean="0"/>
          </a:p>
          <a:p>
            <a:pPr algn="just"/>
            <a:r>
              <a:rPr lang="hr-HR" dirty="0" err="1" smtClean="0"/>
              <a:t>Blood</a:t>
            </a:r>
            <a:r>
              <a:rPr lang="hr-HR" dirty="0" smtClean="0"/>
              <a:t> </a:t>
            </a:r>
            <a:r>
              <a:rPr lang="hr-HR" dirty="0" err="1" smtClean="0"/>
              <a:t>Sweat</a:t>
            </a:r>
            <a:r>
              <a:rPr lang="hr-HR" dirty="0" smtClean="0"/>
              <a:t> &amp; </a:t>
            </a:r>
            <a:r>
              <a:rPr lang="hr-HR" dirty="0" err="1" smtClean="0"/>
              <a:t>Tears</a:t>
            </a:r>
            <a:endParaRPr lang="hr-HR" dirty="0" smtClean="0"/>
          </a:p>
          <a:p>
            <a:pPr algn="just"/>
            <a:r>
              <a:rPr lang="hr-HR" smtClean="0">
                <a:hlinkClick r:id="rId2"/>
              </a:rPr>
              <a:t>https://www.youtube.com/watch?v=trJkB5XtfXM</a:t>
            </a:r>
            <a:endParaRPr lang="hr-HR" smtClean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i="1" dirty="0" smtClean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51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1797" y="561381"/>
            <a:ext cx="9144000" cy="5674165"/>
          </a:xfrm>
        </p:spPr>
        <p:txBody>
          <a:bodyPr>
            <a:normAutofit/>
          </a:bodyPr>
          <a:lstStyle/>
          <a:p>
            <a:pPr algn="just"/>
            <a:r>
              <a:rPr lang="hr-HR" smtClean="0"/>
              <a:t>Dvije </a:t>
            </a:r>
            <a:r>
              <a:rPr lang="hr-HR" dirty="0" smtClean="0"/>
              <a:t>vrste orkestara:</a:t>
            </a:r>
          </a:p>
          <a:p>
            <a:pPr algn="just"/>
            <a:endParaRPr lang="hr-H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hr-HR" dirty="0" err="1" smtClean="0"/>
              <a:t>Combo</a:t>
            </a:r>
            <a:r>
              <a:rPr lang="hr-HR" dirty="0"/>
              <a:t> </a:t>
            </a:r>
            <a:r>
              <a:rPr lang="hr-HR" smtClean="0"/>
              <a:t>– mali orkestar (bubanj, bas, klavir i solistički instrument).</a:t>
            </a:r>
          </a:p>
          <a:p>
            <a:pPr marL="457200" indent="-457200" algn="just">
              <a:buFont typeface="+mj-lt"/>
              <a:buAutoNum type="arabicPeriod"/>
            </a:pPr>
            <a:endParaRPr lang="hr-HR"/>
          </a:p>
          <a:p>
            <a:pPr marL="457200" indent="-457200" algn="just">
              <a:buFont typeface="+mj-lt"/>
              <a:buAutoNum type="arabicPeriod"/>
            </a:pPr>
            <a:endParaRPr lang="hr-HR" smtClean="0"/>
          </a:p>
          <a:p>
            <a:pPr marL="457200" indent="-457200" algn="just">
              <a:buFont typeface="+mj-lt"/>
              <a:buAutoNum type="arabicPeriod"/>
            </a:pPr>
            <a:endParaRPr lang="hr-HR" smtClean="0"/>
          </a:p>
          <a:p>
            <a:pPr marL="457200" indent="-457200" algn="just">
              <a:buFont typeface="+mj-lt"/>
              <a:buAutoNum type="arabicPeriod"/>
            </a:pPr>
            <a:endParaRPr lang="hr-HR" smtClean="0"/>
          </a:p>
          <a:p>
            <a:pPr marL="457200" indent="-457200" algn="just">
              <a:buFont typeface="+mj-lt"/>
              <a:buAutoNum type="arabicPeriod"/>
            </a:pPr>
            <a:endParaRPr lang="hr-HR"/>
          </a:p>
          <a:p>
            <a:pPr marL="457200" indent="-457200" algn="just">
              <a:buFont typeface="+mj-lt"/>
              <a:buAutoNum type="arabicPeriod"/>
            </a:pPr>
            <a:endParaRPr lang="hr-HR" dirty="0" smtClean="0"/>
          </a:p>
          <a:p>
            <a:pPr marL="457200" indent="-457200" algn="just">
              <a:buFont typeface="+mj-lt"/>
              <a:buAutoNum type="arabicPeriod"/>
            </a:pPr>
            <a:endParaRPr lang="hr-HR" smtClean="0"/>
          </a:p>
          <a:p>
            <a:pPr marL="457200" indent="-457200" algn="just">
              <a:buFont typeface="+mj-lt"/>
              <a:buAutoNum type="arabicPeriod"/>
            </a:pPr>
            <a:r>
              <a:rPr lang="hr-HR" smtClean="0"/>
              <a:t>Big </a:t>
            </a:r>
            <a:r>
              <a:rPr lang="hr-HR" dirty="0" smtClean="0"/>
              <a:t>band </a:t>
            </a:r>
            <a:r>
              <a:rPr lang="hr-HR" smtClean="0"/>
              <a:t>– veliki orkestar (bubanj, bas, klavir </a:t>
            </a:r>
            <a:r>
              <a:rPr lang="hr-HR" dirty="0" smtClean="0"/>
              <a:t>i skupina </a:t>
            </a:r>
            <a:r>
              <a:rPr lang="hr-HR" smtClean="0"/>
              <a:t>puhačkih glazbala)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13" y="2280508"/>
            <a:ext cx="3671552" cy="244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00" y="2280508"/>
            <a:ext cx="5039379" cy="25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15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9426" y="702783"/>
            <a:ext cx="9592020" cy="5455645"/>
          </a:xfrm>
        </p:spPr>
        <p:txBody>
          <a:bodyPr>
            <a:normAutofit/>
          </a:bodyPr>
          <a:lstStyle/>
          <a:p>
            <a:pPr algn="just"/>
            <a:r>
              <a:rPr lang="hr-HR" sz="2600" b="1" smtClean="0"/>
              <a:t>Simfonijski jazz</a:t>
            </a:r>
            <a:endParaRPr lang="hr-HR" sz="2600" dirty="0" smtClean="0"/>
          </a:p>
          <a:p>
            <a:pPr algn="just"/>
            <a:endParaRPr lang="hr-HR" dirty="0" smtClean="0"/>
          </a:p>
          <a:p>
            <a:pPr algn="just"/>
            <a:r>
              <a:rPr lang="hr-HR" smtClean="0"/>
              <a:t>Spoj jazza i europske klasične glazbe.</a:t>
            </a:r>
            <a:endParaRPr lang="hr-HR" dirty="0"/>
          </a:p>
          <a:p>
            <a:pPr algn="just"/>
            <a:endParaRPr lang="hr-HR" dirty="0" smtClean="0"/>
          </a:p>
          <a:p>
            <a:pPr algn="just"/>
            <a:r>
              <a:rPr lang="hr-HR" i="1" smtClean="0"/>
              <a:t>Opera Porgy and Bess</a:t>
            </a:r>
            <a:endParaRPr lang="hr-HR" i="1" dirty="0" smtClean="0"/>
          </a:p>
          <a:p>
            <a:pPr algn="just"/>
            <a:r>
              <a:rPr lang="hr-HR" smtClean="0"/>
              <a:t>Summertime</a:t>
            </a:r>
            <a:endParaRPr lang="hr-HR" dirty="0" smtClean="0"/>
          </a:p>
          <a:p>
            <a:pPr algn="just"/>
            <a:r>
              <a:rPr lang="hr-HR">
                <a:hlinkClick r:id="rId2"/>
              </a:rPr>
              <a:t>https://</a:t>
            </a:r>
            <a:r>
              <a:rPr lang="hr-HR" smtClean="0">
                <a:hlinkClick r:id="rId2"/>
              </a:rPr>
              <a:t>www.youtube.com/watch?v=O7-Qa92Rzbk</a:t>
            </a:r>
            <a:endParaRPr lang="hr-HR" smtClean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i="1" dirty="0" smtClean="0"/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4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227</Words>
  <Application>Microsoft Office PowerPoint</Application>
  <PresentationFormat>Široki zaslon</PresentationFormat>
  <Paragraphs>72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sustava Office</vt:lpstr>
      <vt:lpstr>JAZZ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JAZZ</dc:title>
  <dc:creator>Vinko Didovic</dc:creator>
  <cp:lastModifiedBy>Vinko</cp:lastModifiedBy>
  <cp:revision>64</cp:revision>
  <dcterms:created xsi:type="dcterms:W3CDTF">2017-01-18T13:40:56Z</dcterms:created>
  <dcterms:modified xsi:type="dcterms:W3CDTF">2020-03-19T17:01:55Z</dcterms:modified>
</cp:coreProperties>
</file>