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671090-9989-4A4C-AD99-661689A98FEB}" v="2" dt="2023-02-01T07:15:35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207735-AF5B-8B31-57D6-31D97C1C8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3E7804E-A983-EEAC-232D-C9CDAA5C7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22C19B1-6F27-CB3E-3C61-709D9365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0C3FE65-F247-A7B8-9A9F-22C2BE85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97811D3-35CA-0B42-CDC5-A2D42195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6039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64504B8-EB32-A786-4173-3704F11F4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6EFDB05-1A60-E1C4-C7B2-0F9E10811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6CDE236-94AE-662F-5B4A-B8F78B7AB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BD22B98-8B4F-DA0E-18B6-3496C84EF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D55E4A7-FE7B-9714-CDE2-59DC73299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816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0C39BC18-15D2-5C64-A7B9-B45732A783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1C58944-B6B8-B4AB-F8C0-0CC797103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A2F5C08-02F6-1F6C-24ED-B9498FA4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0B0BE2C-EFA6-0C9E-4403-F167764F6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F166392-6AD1-6443-EC52-D81EDC2C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6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4D6301-DBD6-6EC4-4BFE-402676B04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526A390-A0A7-42DB-EB09-29D307568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EB83999-7968-5EFF-F2C9-86FE1264D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8E62427-0858-716F-5D17-A4E7C7FC5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5EBA6E1-9DA0-2165-2601-864CFE5C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93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C2A9AFD-9E4E-6526-56F7-BDFAC03A3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5FE4297-2E0D-D312-16E7-DBCD5D06D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9BE0F45-6462-0657-FC71-897581E6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BA88A15-2667-A2B7-DC6F-750D24E9C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B276D9B-34E0-5824-E242-320E9024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007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DBAACF-D0C1-6BEC-182D-B9D2D3F78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E0FEB76-1790-B2CB-4193-1E8789C21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341710C-F621-37E3-42AA-F7BB8C506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71492EE-D6E1-79C7-FA20-DF57F36B3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BA72024-1034-6984-24C6-4969033EA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C5B527B-E341-13D5-9724-2078CF907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831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5A2BD7-8144-1B7F-31D0-0BC8DE0CD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85F12FF-4526-8B1B-1227-7D6B41643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72A6FD6-88FD-4CFB-0549-53940432B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E85D5C5-413A-B520-3377-AE2E67C7AF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95B9DAA8-02EC-1A79-D8DA-C373FABBC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12163DA1-4A50-9DC5-C9F3-E524B7F43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7B1B0C85-9AFA-C62D-191D-0171F0D41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EE4724BB-0949-9906-9216-E56B6648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624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C37A80-38D8-21EB-06E4-46791C5A6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41FAE2E-D802-D556-89D0-216968906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728921B8-5657-886D-8B38-1DCFBE5BB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1317EB3-0CFF-A4D2-EDAF-FCFE87590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789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43A612A9-09E2-173F-9A95-8365AEE17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3F7EC284-9BFD-1081-2EE0-5CC66B2C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C4AFF00A-EA0D-50F0-56B4-7B02C19CC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797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75BF2E-CB88-2658-1B38-95C5BD0FD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E3B5A55-9C96-B35E-0F9A-218FBCF90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3E0C9DA-CE95-FD5D-5C37-1AA534ACC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2989719-F771-69EC-CE6A-294216E91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1F5A828-A903-79DA-4CDC-B0FFFB1D2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D61264D-7288-6C5D-34C2-BD1DECB7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19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0201C1-0AFA-5E57-EFB8-4A14D739A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89142F4B-4D82-EB65-738A-84DD919084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5B9DA28-8ECC-AA1D-C899-3B8C470F9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BD9E960-7A9C-993B-92F4-87B75B28A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A7DAA22-78C2-7F6E-C2ED-B6525A1B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616B864-1FBC-554D-85E1-703C68214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997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38331DC-AA5D-CC1A-ABDC-8C4F0AC0D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3B3D326-C79A-30D7-9529-07638896D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2485F14-8FB5-73DD-4215-0B7338C256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F2B2F-3EBE-404B-85B2-F31A543722A2}" type="datetimeFigureOut">
              <a:rPr lang="hr-HR" smtClean="0"/>
              <a:t>2.2.2023.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BF8E554-D20C-ACDD-4DA8-0A011B3AE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BFE5D1F-DA6C-DD62-142E-74074A57F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50447-9D4B-4153-9F1E-2FE0B5E3F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948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RMnC9cZDCs" TargetMode="External"/><Relationship Id="rId2" Type="http://schemas.openxmlformats.org/officeDocument/2006/relationships/hyperlink" Target="https://www.youtube.com/watch?v=5hnkJKdw7E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FCF148A-C689-78F4-D878-2F3BFC59E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6919" y="2945524"/>
            <a:ext cx="6457183" cy="2274388"/>
          </a:xfrm>
        </p:spPr>
        <p:txBody>
          <a:bodyPr anchor="t">
            <a:normAutofit/>
          </a:bodyPr>
          <a:lstStyle/>
          <a:p>
            <a:pPr algn="l"/>
            <a:r>
              <a:rPr lang="hr-HR" sz="7200" dirty="0">
                <a:solidFill>
                  <a:srgbClr val="FFC000"/>
                </a:solidFill>
              </a:rPr>
              <a:t>Učiti kako učiti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8B18792-FA4E-4460-4512-B18512985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480" y="1234285"/>
            <a:ext cx="5013661" cy="1683292"/>
          </a:xfrm>
        </p:spPr>
        <p:txBody>
          <a:bodyPr anchor="b">
            <a:normAutofit/>
          </a:bodyPr>
          <a:lstStyle/>
          <a:p>
            <a:pPr algn="l"/>
            <a:endParaRPr lang="hr-HR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637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C4AF24-8054-963C-2194-50ED43EBB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Pronađi se!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DF22B66-0CB7-17CF-26F0-329565E30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1235"/>
            <a:ext cx="10515600" cy="4745728"/>
          </a:xfrm>
        </p:spPr>
        <p:txBody>
          <a:bodyPr>
            <a:normAutofit lnSpcReduction="10000"/>
          </a:bodyPr>
          <a:lstStyle/>
          <a:p>
            <a:r>
              <a:rPr lang="hr-HR" dirty="0"/>
              <a:t>Volim slušati glazbu dok učim, to me ometa pa duže učim</a:t>
            </a:r>
          </a:p>
          <a:p>
            <a:r>
              <a:rPr lang="hr-HR" dirty="0"/>
              <a:t>Provodim previše vremena pred televizorom…</a:t>
            </a:r>
          </a:p>
          <a:p>
            <a:r>
              <a:rPr lang="hr-HR" dirty="0"/>
              <a:t>Odlučim učiti ali se zabavim igricama na mobitelu…</a:t>
            </a:r>
          </a:p>
          <a:p>
            <a:r>
              <a:rPr lang="hr-HR" dirty="0"/>
              <a:t>Prečesto i predugo telefoniram sa prijateljima…</a:t>
            </a:r>
          </a:p>
          <a:p>
            <a:r>
              <a:rPr lang="hr-HR" dirty="0"/>
              <a:t>Uvijek me netko ili nešto ometa… </a:t>
            </a:r>
          </a:p>
          <a:p>
            <a:r>
              <a:rPr lang="hr-HR" dirty="0"/>
              <a:t>Odgađam učenje i onda izgubim volju jer se nagomila gradiva….</a:t>
            </a:r>
          </a:p>
          <a:p>
            <a:r>
              <a:rPr lang="hr-HR" dirty="0"/>
              <a:t>Previše vremena utrošim na manje važne zadatke…. </a:t>
            </a:r>
          </a:p>
          <a:p>
            <a:r>
              <a:rPr lang="hr-HR" dirty="0"/>
              <a:t>Učim samo pred ispit znanja…. </a:t>
            </a:r>
          </a:p>
          <a:p>
            <a:r>
              <a:rPr lang="hr-HR" dirty="0"/>
              <a:t>To mi ionako nikad neće trebati…</a:t>
            </a:r>
          </a:p>
          <a:p>
            <a:r>
              <a:rPr lang="hr-HR" dirty="0"/>
              <a:t>Ne mogu stalno učiti, toga ima puno…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8233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9E8FAE-461C-3450-BB22-415114963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b="1" dirty="0">
                <a:solidFill>
                  <a:schemeClr val="folHlink"/>
                </a:solidFill>
              </a:rPr>
              <a:t>MJESTO UČENJA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36A266-EFA4-8556-6236-75CD447CC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sz="4000" dirty="0"/>
              <a:t> Svakodnevno uči</a:t>
            </a:r>
          </a:p>
          <a:p>
            <a:r>
              <a:rPr lang="hr-HR" sz="4000" dirty="0"/>
              <a:t>Pronađi tiho mjesto za učenje</a:t>
            </a:r>
          </a:p>
          <a:p>
            <a:r>
              <a:rPr lang="hr-HR" sz="4000" dirty="0"/>
              <a:t>Uči uvijek na istom mjestu</a:t>
            </a:r>
          </a:p>
          <a:p>
            <a:r>
              <a:rPr lang="hr-HR" sz="3800" dirty="0"/>
              <a:t>Pazi da tvoje mjesto za učenje bude dovoljno osvijetljeno!</a:t>
            </a:r>
          </a:p>
          <a:p>
            <a:r>
              <a:rPr lang="hr-HR" altLang="sr-Latn-RS" sz="4000" dirty="0"/>
              <a:t>Z</a:t>
            </a:r>
            <a:r>
              <a:rPr lang="en-GB" altLang="sr-Latn-RS" sz="4000" dirty="0"/>
              <a:t>a </a:t>
            </a:r>
            <a:r>
              <a:rPr lang="en-GB" altLang="sr-Latn-RS" sz="4000" dirty="0" err="1"/>
              <a:t>vrijeme</a:t>
            </a:r>
            <a:r>
              <a:rPr lang="en-GB" altLang="sr-Latn-RS" sz="4000" dirty="0"/>
              <a:t> </a:t>
            </a:r>
            <a:r>
              <a:rPr lang="en-GB" altLang="sr-Latn-RS" sz="4000" dirty="0" err="1"/>
              <a:t>učenja</a:t>
            </a:r>
            <a:r>
              <a:rPr lang="en-GB" altLang="sr-Latn-RS" sz="4000" dirty="0"/>
              <a:t> </a:t>
            </a:r>
            <a:r>
              <a:rPr lang="en-GB" altLang="sr-Latn-RS" sz="4000" dirty="0" err="1"/>
              <a:t>isključi</a:t>
            </a:r>
            <a:r>
              <a:rPr lang="en-GB" altLang="sr-Latn-RS" sz="4000" dirty="0"/>
              <a:t> </a:t>
            </a:r>
            <a:r>
              <a:rPr lang="en-GB" altLang="sr-Latn-RS" sz="4000" dirty="0" err="1"/>
              <a:t>mobitel</a:t>
            </a:r>
            <a:r>
              <a:rPr lang="en-GB" altLang="sr-Latn-RS" sz="4000" dirty="0"/>
              <a:t>/</a:t>
            </a:r>
            <a:r>
              <a:rPr lang="en-GB" altLang="sr-Latn-RS" sz="4000" dirty="0" err="1"/>
              <a:t>telefon</a:t>
            </a:r>
            <a:endParaRPr lang="hr-HR" altLang="sr-Latn-RS" sz="4000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1514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D9A659-E00F-049D-A4EE-9290E0C6F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7030A0"/>
                </a:solidFill>
              </a:rPr>
              <a:t>PLAN UČENJA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034F4D5-068B-B6D8-1C70-69CF1FA19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242"/>
            <a:ext cx="10515600" cy="523460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dirty="0"/>
              <a:t>Upiši sve svoje radne obveze u tjedni raspored i drži ga na mjestu na kojem učiš </a:t>
            </a:r>
            <a:r>
              <a:rPr lang="hr-HR" sz="2000" i="1" dirty="0"/>
              <a:t>Npr. najavljen test iz povijesti - 28. 2., lektira- 15.3.,  30. 3.– prezentacija iz biologije </a:t>
            </a:r>
          </a:p>
          <a:p>
            <a:r>
              <a:rPr lang="hr-HR" dirty="0"/>
              <a:t>Odredi svoje prioritete – Napravi popis: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Predmeta koje trebaš naučiti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Zadaća koje si dobio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Aktivnosti koje trebaš obaviti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Priprema za najavljeno ispitivanje/test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Poredaj aktivnosti koje su najvažnije i najranije trebaju biti gotove</a:t>
            </a:r>
          </a:p>
          <a:p>
            <a:r>
              <a:rPr lang="hr-HR" dirty="0"/>
              <a:t>Organiziraj svoje vrijeme kako bi imao/la vremena za učenje i zabavu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454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A7118C-3575-27C1-6FE1-FAC6124A8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4400" b="1" dirty="0">
                <a:solidFill>
                  <a:srgbClr val="7030A0"/>
                </a:solidFill>
              </a:rPr>
              <a:t>Nakon dolaska iz škole:</a:t>
            </a:r>
            <a:br>
              <a:rPr lang="hr-HR" altLang="sr-Latn-RS" sz="4400" b="1" dirty="0">
                <a:solidFill>
                  <a:srgbClr val="7030A0"/>
                </a:solidFill>
              </a:rPr>
            </a:b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5BB5A59-DA81-A47E-3400-9B8910F6B6B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hr-HR" altLang="sr-Latn-RS" dirty="0"/>
              <a:t>P</a:t>
            </a:r>
            <a:r>
              <a:rPr lang="hr-HR" altLang="sr-Latn-RS" sz="2800" dirty="0"/>
              <a:t>ogledaj raspored za sljedeći dan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hr-HR" altLang="sr-Latn-RS" sz="2800" dirty="0"/>
              <a:t>Na stol poslaži knjige i bilježnice iz predmeta iz kojih imaš zadaću ili trebaš učiti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hr-HR" altLang="sr-Latn-RS" sz="2800" dirty="0"/>
              <a:t>Prije učenja pripremi sav pribor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hr-HR" altLang="sr-Latn-RS" sz="2800" dirty="0"/>
              <a:t>Odluči kojim ćeš redom učiti - p</a:t>
            </a:r>
            <a:r>
              <a:rPr lang="en-GB" altLang="sr-Latn-RS" sz="2800" dirty="0" err="1"/>
              <a:t>očni</a:t>
            </a:r>
            <a:r>
              <a:rPr lang="en-GB" altLang="sr-Latn-RS" sz="2800" dirty="0"/>
              <a:t> </a:t>
            </a:r>
            <a:r>
              <a:rPr lang="hr-HR" altLang="sr-Latn-RS" sz="2800" dirty="0"/>
              <a:t>od </a:t>
            </a:r>
            <a:r>
              <a:rPr lang="en-GB" altLang="sr-Latn-RS" sz="2800" dirty="0" err="1"/>
              <a:t>najtežih</a:t>
            </a:r>
            <a:r>
              <a:rPr lang="en-GB" altLang="sr-Latn-RS" sz="2800" dirty="0"/>
              <a:t> </a:t>
            </a:r>
            <a:r>
              <a:rPr lang="en-GB" altLang="sr-Latn-RS" sz="2800" dirty="0" err="1"/>
              <a:t>predmeta</a:t>
            </a:r>
            <a:endParaRPr lang="hr-HR" altLang="sr-Latn-RS" sz="2800" dirty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pl-PL" altLang="sr-Latn-RS" sz="2800" dirty="0"/>
              <a:t>ako je lekcija velika, podijeli je na nekoliko dijelova (poslije svakog dijela-kratka stanka)</a:t>
            </a:r>
            <a:endParaRPr lang="hr-HR" altLang="sr-Latn-RS" sz="2800" dirty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hr-HR" altLang="sr-Latn-RS" sz="2800" dirty="0"/>
              <a:t>Kad završiš s nekim predmetom, knjigu i bilježnicu stavi u torbu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hr-HR" altLang="sr-Latn-RS" sz="2800" dirty="0"/>
              <a:t>Odmori se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72466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CB1F394-0686-444C-DF89-FE637CA3B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113"/>
            <a:ext cx="10515600" cy="548785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r-HR" altLang="sr-Latn-RS" sz="3200" dirty="0"/>
              <a:t>Učiti s razumijevanjem znači </a:t>
            </a:r>
            <a:r>
              <a:rPr lang="hr-HR" altLang="sr-Latn-RS" sz="3200" dirty="0">
                <a:solidFill>
                  <a:srgbClr val="FF3300"/>
                </a:solidFill>
              </a:rPr>
              <a:t>razmišljati o onome što učiš</a:t>
            </a:r>
            <a:r>
              <a:rPr lang="hr-HR" altLang="sr-Latn-RS" sz="2800" dirty="0">
                <a:solidFill>
                  <a:srgbClr val="FF3300"/>
                </a:solidFill>
              </a:rPr>
              <a:t>:</a:t>
            </a:r>
            <a:r>
              <a:rPr lang="hr-HR" altLang="sr-Latn-RS" dirty="0">
                <a:solidFill>
                  <a:srgbClr val="FF3300"/>
                </a:solidFill>
              </a:rPr>
              <a:t> </a:t>
            </a:r>
            <a:r>
              <a:rPr lang="hr-HR" altLang="sr-Latn-RS" sz="2800" dirty="0" err="1"/>
              <a:t>čitati,proučavati</a:t>
            </a:r>
            <a:r>
              <a:rPr lang="hr-HR" altLang="sr-Latn-RS" sz="2800" dirty="0"/>
              <a:t>, zapisivati, prepričavati, ponavljati...</a:t>
            </a:r>
            <a:r>
              <a:rPr lang="hr-HR" altLang="sr-Latn-RS" dirty="0"/>
              <a:t>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hr-HR" altLang="sr-Latn-RS" dirty="0"/>
              <a:t>Pročitaj </a:t>
            </a:r>
            <a:r>
              <a:rPr lang="hr-HR" altLang="sr-Latn-RS" dirty="0">
                <a:solidFill>
                  <a:srgbClr val="33CC33"/>
                </a:solidFill>
              </a:rPr>
              <a:t>bilješke</a:t>
            </a:r>
            <a:r>
              <a:rPr lang="hr-HR" altLang="sr-Latn-RS" dirty="0"/>
              <a:t> iz bilježnice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hr-HR" altLang="sr-Latn-RS" dirty="0"/>
              <a:t>Pročitaj čitavu </a:t>
            </a:r>
            <a:r>
              <a:rPr lang="hr-HR" altLang="sr-Latn-RS" dirty="0">
                <a:solidFill>
                  <a:srgbClr val="33CC33"/>
                </a:solidFill>
              </a:rPr>
              <a:t>lekciju</a:t>
            </a:r>
            <a:r>
              <a:rPr lang="hr-HR" altLang="sr-Latn-RS" dirty="0"/>
              <a:t> iz udžbenika (kao da čitaš zanimljiv roman)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hr-HR" altLang="sr-Latn-RS" dirty="0"/>
              <a:t>Pogledaj sve </a:t>
            </a:r>
            <a:r>
              <a:rPr lang="hr-HR" altLang="sr-Latn-RS" dirty="0">
                <a:solidFill>
                  <a:srgbClr val="33CC33"/>
                </a:solidFill>
              </a:rPr>
              <a:t>slike i tablice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hr-HR" altLang="sr-Latn-RS" sz="2800" dirty="0"/>
              <a:t>Dok čitaš, </a:t>
            </a:r>
            <a:r>
              <a:rPr lang="hr-HR" altLang="sr-Latn-RS" sz="2800" dirty="0">
                <a:solidFill>
                  <a:srgbClr val="33CC33"/>
                </a:solidFill>
              </a:rPr>
              <a:t>podcrtaj</a:t>
            </a:r>
            <a:r>
              <a:rPr lang="hr-HR" altLang="sr-Latn-RS" sz="2800" dirty="0"/>
              <a:t> samo najvažnije riječi ili ih </a:t>
            </a:r>
            <a:r>
              <a:rPr lang="hr-HR" altLang="sr-Latn-RS" sz="2800" dirty="0">
                <a:solidFill>
                  <a:srgbClr val="33CC33"/>
                </a:solidFill>
              </a:rPr>
              <a:t>zapiši</a:t>
            </a:r>
            <a:r>
              <a:rPr lang="hr-HR" altLang="sr-Latn-RS" sz="2800" dirty="0"/>
              <a:t> na papir kao natuknice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hr-HR" altLang="sr-Latn-RS" sz="2800" dirty="0"/>
              <a:t>Kad pročitaš poglavlje, digni pogled od knjige i </a:t>
            </a:r>
            <a:r>
              <a:rPr lang="hr-HR" altLang="sr-Latn-RS" sz="2800" dirty="0">
                <a:solidFill>
                  <a:srgbClr val="33CC33"/>
                </a:solidFill>
              </a:rPr>
              <a:t>prepričaj</a:t>
            </a:r>
            <a:r>
              <a:rPr lang="hr-HR" altLang="sr-Latn-RS" sz="2800" dirty="0"/>
              <a:t> najvažnije vlastitim riječima (ako zapneš, pogledaj u knjigu)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hr-HR" altLang="sr-Latn-RS" sz="2800" dirty="0"/>
              <a:t>Prepričavaj nekoliko puta </a:t>
            </a:r>
            <a:r>
              <a:rPr lang="hr-HR" altLang="sr-Latn-RS" sz="2800" dirty="0">
                <a:solidFill>
                  <a:srgbClr val="33CC33"/>
                </a:solidFill>
              </a:rPr>
              <a:t>glasno</a:t>
            </a:r>
            <a:endParaRPr lang="hr-HR" altLang="sr-Latn-RS" dirty="0">
              <a:solidFill>
                <a:srgbClr val="33CC33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hr-HR" altLang="sr-Latn-RS" dirty="0"/>
              <a:t>Pokušaj odgovoriti na </a:t>
            </a:r>
            <a:r>
              <a:rPr lang="hr-HR" altLang="sr-Latn-RS" dirty="0">
                <a:solidFill>
                  <a:srgbClr val="33CC33"/>
                </a:solidFill>
              </a:rPr>
              <a:t>pitanja</a:t>
            </a:r>
            <a:r>
              <a:rPr lang="hr-HR" altLang="sr-Latn-RS" dirty="0"/>
              <a:t> na kraju lekcije (svojim riječima, glasno) – ako ne znaš odgovor, potraži ga u tekstu</a:t>
            </a:r>
            <a:endParaRPr lang="en-US" altLang="sr-Latn-R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772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FEE72D-54A1-FD1F-2DE1-7CF14F21A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D490543-9B21-FC62-0767-305B2B22D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z="2800" b="1" dirty="0">
                <a:solidFill>
                  <a:schemeClr val="folHlink"/>
                </a:solidFill>
              </a:rPr>
              <a:t>Obavezno zapiši na poseban papir:</a:t>
            </a:r>
            <a:r>
              <a:rPr lang="hr-HR" altLang="sr-Latn-RS" sz="28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i="1" dirty="0"/>
              <a:t>Datume i događaje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i="1" dirty="0"/>
              <a:t>Nove riječi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i="1" dirty="0"/>
              <a:t>Definicije koje obavezno moraš upamtiti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i="1" dirty="0"/>
              <a:t>Ono što teško pamtiš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i="1" dirty="0"/>
              <a:t>Formule i pravila</a:t>
            </a:r>
          </a:p>
          <a:p>
            <a:r>
              <a:rPr lang="hr-HR" altLang="sr-Latn-RS" sz="2800" i="1" dirty="0"/>
              <a:t>P</a:t>
            </a:r>
            <a:r>
              <a:rPr lang="en-GB" altLang="sr-Latn-RS" sz="2800" i="1" dirty="0" err="1"/>
              <a:t>apiriće</a:t>
            </a:r>
            <a:r>
              <a:rPr lang="en-GB" altLang="sr-Latn-RS" sz="2800" i="1" dirty="0"/>
              <a:t> </a:t>
            </a:r>
            <a:r>
              <a:rPr lang="en-GB" altLang="sr-Latn-RS" sz="2800" i="1" dirty="0" err="1"/>
              <a:t>stavi</a:t>
            </a:r>
            <a:r>
              <a:rPr lang="en-GB" altLang="sr-Latn-RS" sz="2800" i="1" dirty="0"/>
              <a:t> </a:t>
            </a:r>
            <a:r>
              <a:rPr lang="en-GB" altLang="sr-Latn-RS" sz="2800" i="1" dirty="0" err="1"/>
              <a:t>na</a:t>
            </a:r>
            <a:r>
              <a:rPr lang="en-GB" altLang="sr-Latn-RS" sz="2800" i="1" dirty="0"/>
              <a:t> </a:t>
            </a:r>
            <a:r>
              <a:rPr lang="en-GB" altLang="sr-Latn-RS" sz="2800" b="1" i="1" dirty="0" err="1"/>
              <a:t>vidljivo</a:t>
            </a:r>
            <a:r>
              <a:rPr lang="en-GB" altLang="sr-Latn-RS" sz="2800" b="1" i="1" dirty="0"/>
              <a:t> </a:t>
            </a:r>
            <a:r>
              <a:rPr lang="en-GB" altLang="sr-Latn-RS" sz="2800" b="1" i="1" dirty="0" err="1"/>
              <a:t>mjesto</a:t>
            </a:r>
            <a:r>
              <a:rPr lang="en-GB" altLang="sr-Latn-RS" sz="2800" i="1" u="sng" dirty="0"/>
              <a:t>, </a:t>
            </a:r>
            <a:r>
              <a:rPr lang="en-GB" altLang="sr-Latn-RS" sz="2800" i="1" dirty="0" err="1"/>
              <a:t>gdje</a:t>
            </a:r>
            <a:r>
              <a:rPr lang="en-GB" altLang="sr-Latn-RS" sz="2800" i="1" dirty="0"/>
              <a:t> </a:t>
            </a:r>
            <a:r>
              <a:rPr lang="en-GB" altLang="sr-Latn-RS" sz="2800" i="1" dirty="0" err="1"/>
              <a:t>često</a:t>
            </a:r>
            <a:r>
              <a:rPr lang="en-GB" altLang="sr-Latn-RS" sz="2800" i="1" dirty="0"/>
              <a:t> </a:t>
            </a:r>
            <a:r>
              <a:rPr lang="en-GB" altLang="sr-Latn-RS" sz="2800" i="1" dirty="0" err="1"/>
              <a:t>boraviš</a:t>
            </a:r>
            <a:r>
              <a:rPr lang="en-GB" altLang="sr-Latn-RS" sz="2800" i="1" dirty="0"/>
              <a:t>: </a:t>
            </a:r>
            <a:r>
              <a:rPr lang="en-GB" altLang="sr-Latn-RS" sz="2800" i="1" dirty="0" err="1"/>
              <a:t>iznad</a:t>
            </a:r>
            <a:r>
              <a:rPr lang="en-GB" altLang="sr-Latn-RS" sz="2800" i="1" dirty="0"/>
              <a:t> </a:t>
            </a:r>
            <a:r>
              <a:rPr lang="en-GB" altLang="sr-Latn-RS" sz="2800" i="1" dirty="0" err="1"/>
              <a:t>radnog</a:t>
            </a:r>
            <a:r>
              <a:rPr lang="en-GB" altLang="sr-Latn-RS" sz="2800" i="1" dirty="0"/>
              <a:t> stola, pored </a:t>
            </a:r>
            <a:r>
              <a:rPr lang="en-GB" altLang="sr-Latn-RS" sz="2800" i="1" dirty="0" err="1"/>
              <a:t>kompjutora</a:t>
            </a:r>
            <a:r>
              <a:rPr lang="hr-HR" altLang="sr-Latn-RS" sz="2800" i="1" dirty="0"/>
              <a:t>...</a:t>
            </a:r>
            <a:endParaRPr lang="en-US" altLang="sr-Latn-RS" sz="2800" i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49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DA12C5-4AB8-D8A0-FB51-5B7E66266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7030A0"/>
                </a:solidFill>
              </a:rPr>
              <a:t>Kada ti je teško nešto zapamtiti….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797D6D4-B8AE-CEDE-201F-4C54DE6AC26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dirty="0"/>
              <a:t>Koristi maštu – zamišljaj ili nacrtaj ono što učite (možeš i otpjevati </a:t>
            </a:r>
            <a:r>
              <a:rPr lang="hr-HR" dirty="0">
                <a:sym typeface="Wingdings" panose="05000000000000000000" pitchFamily="2" charset="2"/>
              </a:rPr>
              <a:t>)</a:t>
            </a:r>
          </a:p>
          <a:p>
            <a:r>
              <a:rPr lang="hr-HR" dirty="0">
                <a:sym typeface="Wingdings" panose="05000000000000000000" pitchFamily="2" charset="2"/>
              </a:rPr>
              <a:t>Bitne pojmove i teže riječi ispiši na kartice. Kartice možeš zalijepiti u prostorima u kojima se krećeš i ponavljati riječi sa kartice</a:t>
            </a:r>
          </a:p>
          <a:p>
            <a:r>
              <a:rPr lang="hr-HR" dirty="0">
                <a:sym typeface="Wingdings" panose="05000000000000000000" pitchFamily="2" charset="2"/>
              </a:rPr>
              <a:t>Čitaj na glas</a:t>
            </a:r>
          </a:p>
          <a:p>
            <a:r>
              <a:rPr lang="hr-HR" dirty="0">
                <a:sym typeface="Wingdings" panose="05000000000000000000" pitchFamily="2" charset="2"/>
              </a:rPr>
              <a:t>Zamoli nekoga da te sluša dok prepričavaš lekciju</a:t>
            </a:r>
          </a:p>
          <a:p>
            <a:r>
              <a:rPr lang="pt-BR" b="0" i="0" dirty="0">
                <a:solidFill>
                  <a:srgbClr val="000000"/>
                </a:solidFill>
                <a:effectLst/>
                <a:latin typeface="NotoSansMono-Regular_3iw"/>
              </a:rPr>
              <a:t>Učenje kroz hodanje, igru, glumu</a:t>
            </a:r>
            <a:endParaRPr lang="hr-HR" b="0" i="0" dirty="0">
              <a:solidFill>
                <a:srgbClr val="000000"/>
              </a:solidFill>
              <a:effectLst/>
              <a:latin typeface="NotoSansMono-Regular_3iw"/>
            </a:endParaRPr>
          </a:p>
          <a:p>
            <a:r>
              <a:rPr lang="pl-PL" b="0" i="0" dirty="0">
                <a:solidFill>
                  <a:srgbClr val="000000"/>
                </a:solidFill>
                <a:effectLst/>
                <a:latin typeface="NotoSansMono-Regular_3iw"/>
              </a:rPr>
              <a:t>Učenje u paru tako da ti druga osoba objašnjava </a:t>
            </a:r>
          </a:p>
          <a:p>
            <a:r>
              <a:rPr lang="pl-PL" dirty="0">
                <a:solidFill>
                  <a:srgbClr val="000000"/>
                </a:solidFill>
                <a:latin typeface="NotoSansMono-Regular_3iw"/>
                <a:sym typeface="Wingdings" panose="05000000000000000000" pitchFamily="2" charset="2"/>
              </a:rPr>
              <a:t>Izrada mentalnih mapa </a:t>
            </a:r>
            <a:endParaRPr lang="hr-HR" dirty="0">
              <a:sym typeface="Wingdings" panose="05000000000000000000" pitchFamily="2" charset="2"/>
            </a:endParaRPr>
          </a:p>
          <a:p>
            <a:endParaRPr lang="hr-HR" dirty="0">
              <a:sym typeface="Wingdings" panose="05000000000000000000" pitchFamily="2" charset="2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41812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9E8610-6C9D-3126-BAD8-E01BD8F4A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rgbClr val="FFC000"/>
                </a:solidFill>
              </a:rPr>
              <a:t>Savjeti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D2EB71A-A187-6F3A-040F-ED535BCE7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/>
          </a:bodyPr>
          <a:lstStyle/>
          <a:p>
            <a:r>
              <a:rPr lang="hr-HR" b="1" i="0" dirty="0">
                <a:solidFill>
                  <a:srgbClr val="3E3D2D"/>
                </a:solidFill>
                <a:effectLst/>
                <a:latin typeface="NotoSansMono-Regular_3iw"/>
              </a:rPr>
              <a:t>PRAVLJENJE BILJEŽAKA- </a:t>
            </a:r>
            <a:r>
              <a:rPr lang="hr-HR" b="0" i="0" dirty="0">
                <a:solidFill>
                  <a:srgbClr val="3E3D2D"/>
                </a:solidFill>
                <a:effectLst/>
                <a:latin typeface="NotoSansMono-Regular_3iw"/>
              </a:rPr>
              <a:t>naslovi, ključne riječi, bitni pojmovi, definicije</a:t>
            </a:r>
          </a:p>
          <a:p>
            <a:r>
              <a:rPr lang="hr-HR" b="1" i="0" dirty="0">
                <a:solidFill>
                  <a:srgbClr val="3E3D2D"/>
                </a:solidFill>
                <a:effectLst/>
                <a:latin typeface="NotoSansMono-Regular_3iw"/>
              </a:rPr>
              <a:t>SAŽETAK</a:t>
            </a:r>
            <a:r>
              <a:rPr lang="hr-HR" b="0" i="0" dirty="0">
                <a:solidFill>
                  <a:srgbClr val="3E3D2D"/>
                </a:solidFill>
                <a:effectLst/>
                <a:latin typeface="NotoSansMono-Regular_3iw"/>
              </a:rPr>
              <a:t>- prepričavanje, skratiti sadržaj što više, s tim da se zadrže bitne informacije i pojmovi </a:t>
            </a:r>
            <a:endParaRPr lang="hr-HR" dirty="0">
              <a:solidFill>
                <a:srgbClr val="94C600"/>
              </a:solidFill>
              <a:latin typeface="OpenSymbol_3ir"/>
            </a:endParaRPr>
          </a:p>
          <a:p>
            <a:r>
              <a:rPr lang="hr-HR" b="1" i="0" dirty="0">
                <a:solidFill>
                  <a:srgbClr val="3E3D2D"/>
                </a:solidFill>
                <a:effectLst/>
                <a:latin typeface="NotoSansMono-Regular_3iw"/>
              </a:rPr>
              <a:t>POSTAVLJANJE PITANJA- </a:t>
            </a:r>
            <a:r>
              <a:rPr lang="hr-HR" b="0" i="0" dirty="0">
                <a:solidFill>
                  <a:srgbClr val="3E3D2D"/>
                </a:solidFill>
                <a:effectLst/>
                <a:latin typeface="NotoSansMono-Regular_3iw"/>
              </a:rPr>
              <a:t>izvući što više pitanja iz teksta koja se odnose na glavne pojmove i informacije</a:t>
            </a:r>
          </a:p>
          <a:p>
            <a:r>
              <a:rPr lang="hr-HR" b="1" i="1" dirty="0">
                <a:solidFill>
                  <a:srgbClr val="3E3D2D"/>
                </a:solidFill>
                <a:latin typeface="NotoSansMono-Regular_3iw"/>
              </a:rPr>
              <a:t>Pogledaj Strategije učenja:</a:t>
            </a:r>
          </a:p>
          <a:p>
            <a:r>
              <a:rPr lang="hr-HR" i="1" dirty="0">
                <a:solidFill>
                  <a:srgbClr val="3E3D2D"/>
                </a:solidFill>
                <a:latin typeface="NotoSansMono-Regular_3iw"/>
              </a:rPr>
              <a:t> </a:t>
            </a:r>
            <a:r>
              <a:rPr lang="hr-HR" b="0" i="1" dirty="0">
                <a:solidFill>
                  <a:srgbClr val="3E3D2D"/>
                </a:solidFill>
                <a:effectLst/>
                <a:latin typeface="NotoSansMono-Regular_3iw"/>
              </a:rPr>
              <a:t> </a:t>
            </a:r>
            <a:r>
              <a:rPr lang="hr-HR" b="0" i="0" dirty="0">
                <a:solidFill>
                  <a:srgbClr val="3E3D2D"/>
                </a:solidFill>
                <a:effectLst/>
                <a:latin typeface="NotoSansMono-Regular_3iw"/>
                <a:hlinkClick r:id="rId2"/>
              </a:rPr>
              <a:t>https://www.youtube.com/watch?v=5hnkJKdw7EE</a:t>
            </a:r>
            <a:endParaRPr lang="hr-HR" b="0" i="0" dirty="0">
              <a:solidFill>
                <a:srgbClr val="3E3D2D"/>
              </a:solidFill>
              <a:effectLst/>
              <a:latin typeface="NotoSansMono-Regular_3iw"/>
            </a:endParaRPr>
          </a:p>
          <a:p>
            <a:r>
              <a:rPr lang="hr-HR" dirty="0">
                <a:hlinkClick r:id="rId3"/>
              </a:rPr>
              <a:t>https://www.youtube.com/watch?v=wRMnC9cZDCs</a:t>
            </a:r>
            <a:endParaRPr lang="hr-HR" dirty="0"/>
          </a:p>
          <a:p>
            <a:endParaRPr lang="hr-HR" b="0" i="0" dirty="0">
              <a:solidFill>
                <a:srgbClr val="3E3D2D"/>
              </a:solidFill>
              <a:effectLst/>
              <a:latin typeface="NotoSansMono-Regular_3iw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47978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575</Words>
  <Application>Microsoft Office PowerPoint</Application>
  <PresentationFormat>Široki zaslon</PresentationFormat>
  <Paragraphs>68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NotoSansMono-Regular_3iw</vt:lpstr>
      <vt:lpstr>OpenSymbol_3ir</vt:lpstr>
      <vt:lpstr>Wingdings</vt:lpstr>
      <vt:lpstr>Tema sustava Office</vt:lpstr>
      <vt:lpstr>Učiti kako učiti</vt:lpstr>
      <vt:lpstr>Pronađi se!</vt:lpstr>
      <vt:lpstr>MJESTO UČENJA</vt:lpstr>
      <vt:lpstr>PLAN UČENJA</vt:lpstr>
      <vt:lpstr>Nakon dolaska iz škole: </vt:lpstr>
      <vt:lpstr>PowerPoint prezentacija</vt:lpstr>
      <vt:lpstr>PowerPoint prezentacija</vt:lpstr>
      <vt:lpstr>Kada ti je teško nešto zapamtiti….</vt:lpstr>
      <vt:lpstr>Savjeti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Učiti kako učiti</dc:title>
  <dc:creator>Sanja Pešić</dc:creator>
  <cp:lastModifiedBy>Sanja Pešić</cp:lastModifiedBy>
  <cp:revision>2</cp:revision>
  <dcterms:created xsi:type="dcterms:W3CDTF">2023-01-31T17:35:07Z</dcterms:created>
  <dcterms:modified xsi:type="dcterms:W3CDTF">2023-02-02T10:19:14Z</dcterms:modified>
</cp:coreProperties>
</file>