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8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4" d="100"/>
          <a:sy n="64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dirty="0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60F2C5-3953-4110-9359-DBC64BCF5094}" type="datetimeFigureOut">
              <a:rPr lang="sr-Latn-CS" smtClean="0"/>
              <a:pPr/>
              <a:t>18.12.2015</a:t>
            </a:fld>
            <a:endParaRPr lang="hr-HR" dirty="0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BBB065-E7DF-468D-B8AC-CA8480C7792B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 smtClean="0"/>
              <a:t>Kina 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Geografija,6.razred</a:t>
            </a:r>
            <a:endParaRPr lang="hr-HR" dirty="0"/>
          </a:p>
        </p:txBody>
      </p:sp>
      <p:pic>
        <p:nvPicPr>
          <p:cNvPr id="4" name="Picture 6" descr="Farn_sce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6672"/>
            <a:ext cx="541758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Kina-stanovnici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Kina ima više od 1,39 milijarde stanovnika. Prosječna gustoća naseljenosti je 145 stanovnika na kilometar kvadratni. 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Slika 3" descr="k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876"/>
            <a:ext cx="2928958" cy="1922142"/>
          </a:xfrm>
          <a:prstGeom prst="rect">
            <a:avLst/>
          </a:prstGeom>
        </p:spPr>
      </p:pic>
      <p:pic>
        <p:nvPicPr>
          <p:cNvPr id="5" name="Slika 4" descr="kina-lju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643314"/>
            <a:ext cx="3915352" cy="1785950"/>
          </a:xfrm>
          <a:prstGeom prst="rect">
            <a:avLst/>
          </a:prstGeom>
        </p:spPr>
      </p:pic>
      <p:sp>
        <p:nvSpPr>
          <p:cNvPr id="6" name="Strelica udesno 5">
            <a:hlinkClick r:id="rId4" action="ppaction://hlinksldjump"/>
          </p:cNvPr>
          <p:cNvSpPr/>
          <p:nvPr/>
        </p:nvSpPr>
        <p:spPr>
          <a:xfrm>
            <a:off x="6215074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VJERA I RASA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Više od pola stanovništva su ateisti,a među vjernicima ima najviše budista. Najveći gradovi su </a:t>
            </a:r>
            <a:r>
              <a:rPr lang="hr-HR" dirty="0" err="1" smtClean="0"/>
              <a:t>Beijing</a:t>
            </a:r>
            <a:r>
              <a:rPr lang="hr-HR" dirty="0" smtClean="0"/>
              <a:t>,</a:t>
            </a:r>
            <a:r>
              <a:rPr lang="hr-HR" dirty="0" err="1" smtClean="0"/>
              <a:t>Shangai</a:t>
            </a:r>
            <a:r>
              <a:rPr lang="hr-HR" dirty="0" smtClean="0"/>
              <a:t>,Tianjin… Kinezi pripadaju žutoj rasi</a:t>
            </a:r>
          </a:p>
          <a:p>
            <a:endParaRPr lang="hr-HR" dirty="0"/>
          </a:p>
        </p:txBody>
      </p:sp>
      <p:pic>
        <p:nvPicPr>
          <p:cNvPr id="4" name="Slika 3" descr="bb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714752"/>
            <a:ext cx="3257573" cy="2143140"/>
          </a:xfrm>
          <a:prstGeom prst="rect">
            <a:avLst/>
          </a:prstGeom>
        </p:spPr>
      </p:pic>
      <p:pic>
        <p:nvPicPr>
          <p:cNvPr id="5" name="Slika 4" descr="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643314"/>
            <a:ext cx="2714625" cy="2000264"/>
          </a:xfrm>
          <a:prstGeom prst="rect">
            <a:avLst/>
          </a:prstGeom>
        </p:spPr>
      </p:pic>
      <p:sp>
        <p:nvSpPr>
          <p:cNvPr id="6" name="Strelica udesno 5">
            <a:hlinkClick r:id="rId4" action="ppaction://hlinksldjump"/>
          </p:cNvPr>
          <p:cNvSpPr/>
          <p:nvPr/>
        </p:nvSpPr>
        <p:spPr>
          <a:xfrm>
            <a:off x="6215074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Gospodarstvo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714488"/>
            <a:ext cx="8686800" cy="4786346"/>
          </a:xfrm>
        </p:spPr>
        <p:txBody>
          <a:bodyPr/>
          <a:lstStyle/>
          <a:p>
            <a:r>
              <a:rPr lang="hr-HR" dirty="0" smtClean="0"/>
              <a:t>Kina je druga gospodarska sila svijeta i najveći svjetski izvoznik. Neki od poljoprivrednih proizvoda su riža,pamuk,duhan…</a:t>
            </a:r>
          </a:p>
          <a:p>
            <a:r>
              <a:rPr lang="hr-HR" dirty="0" smtClean="0"/>
              <a:t>Kina ima velika ležišta ugljena,nafte,ruda i zemnog plina.</a:t>
            </a:r>
          </a:p>
          <a:p>
            <a:endParaRPr lang="hr-HR" dirty="0"/>
          </a:p>
        </p:txBody>
      </p:sp>
      <p:sp>
        <p:nvSpPr>
          <p:cNvPr id="4" name="Strelica udesno 3">
            <a:hlinkClick r:id="rId2" action="ppaction://hlinksldjump"/>
          </p:cNvPr>
          <p:cNvSpPr/>
          <p:nvPr/>
        </p:nvSpPr>
        <p:spPr>
          <a:xfrm>
            <a:off x="6215074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</a:t>
            </a:r>
            <a:endParaRPr lang="hr-HR" dirty="0"/>
          </a:p>
        </p:txBody>
      </p:sp>
      <p:pic>
        <p:nvPicPr>
          <p:cNvPr id="5" name="Slika 4" descr="p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929198"/>
            <a:ext cx="2357454" cy="1491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 descr="riž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857760"/>
            <a:ext cx="2533650" cy="180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 </a:t>
            </a:r>
            <a:endParaRPr lang="hr-HR" dirty="0"/>
          </a:p>
        </p:txBody>
      </p:sp>
      <p:pic>
        <p:nvPicPr>
          <p:cNvPr id="4" name="Rezervirano mjesto sadržaja 3" descr="h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3714776" cy="2643206"/>
          </a:xfrm>
        </p:spPr>
      </p:pic>
      <p:pic>
        <p:nvPicPr>
          <p:cNvPr id="1026" name="Picture 2" descr="http://www.poslovni.hr/img/ArticleImages/125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4048125" cy="2809876"/>
          </a:xfrm>
          <a:prstGeom prst="rect">
            <a:avLst/>
          </a:prstGeom>
          <a:noFill/>
        </p:spPr>
      </p:pic>
      <p:pic>
        <p:nvPicPr>
          <p:cNvPr id="1028" name="Picture 4" descr="http://www.poslovnipuls.com/wp-content/uploads/2011/10/kina_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3286148" cy="2464611"/>
          </a:xfrm>
          <a:prstGeom prst="rect">
            <a:avLst/>
          </a:prstGeom>
          <a:noFill/>
        </p:spPr>
      </p:pic>
      <p:sp>
        <p:nvSpPr>
          <p:cNvPr id="8" name="Strelica udesno 7">
            <a:hlinkClick r:id="rId5" action="ppaction://hlinksldjump"/>
          </p:cNvPr>
          <p:cNvSpPr/>
          <p:nvPr/>
        </p:nvSpPr>
        <p:spPr>
          <a:xfrm>
            <a:off x="6143636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Turizam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Najviše turista dolazi iz susjednog Japana,Sjeverne Amerike i Europe. Jedna od najvećih turističkih atrakcija je Kineski zid </a:t>
            </a:r>
          </a:p>
          <a:p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24578" name="Picture 2" descr="http://www.oslobodjenje.ba/portal/images/articles/kineski-zid-duzi-od-21-kilome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5524500" cy="3429044"/>
          </a:xfrm>
          <a:prstGeom prst="rect">
            <a:avLst/>
          </a:prstGeom>
          <a:noFill/>
        </p:spPr>
      </p:pic>
      <p:sp>
        <p:nvSpPr>
          <p:cNvPr id="5" name="Strelica udesno 4">
            <a:hlinkClick r:id="rId3" action="ppaction://hlinksldjump"/>
          </p:cNvPr>
          <p:cNvSpPr/>
          <p:nvPr/>
        </p:nvSpPr>
        <p:spPr>
          <a:xfrm>
            <a:off x="6215074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Napravili i pripremili:</a:t>
            </a:r>
          </a:p>
          <a:p>
            <a:r>
              <a:rPr lang="hr-HR" dirty="0" smtClean="0"/>
              <a:t>Gabi Alviž i Stipe Koštan 6.b razred </a:t>
            </a:r>
          </a:p>
          <a:p>
            <a:endParaRPr lang="hr-HR" dirty="0"/>
          </a:p>
        </p:txBody>
      </p:sp>
      <p:pic>
        <p:nvPicPr>
          <p:cNvPr id="4" name="Slika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80928"/>
            <a:ext cx="4320480" cy="383419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000892" y="53578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Kraj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Geografski položaj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428736"/>
            <a:ext cx="8553480" cy="4651389"/>
          </a:xfrm>
        </p:spPr>
        <p:txBody>
          <a:bodyPr/>
          <a:lstStyle/>
          <a:p>
            <a:r>
              <a:rPr lang="hr-HR" dirty="0" smtClean="0"/>
              <a:t>Kina se smjestila na istoku Azije. Na kopnu graniči sa 14 država.</a:t>
            </a:r>
          </a:p>
          <a:p>
            <a:endParaRPr lang="hr-HR" dirty="0" smtClean="0"/>
          </a:p>
        </p:txBody>
      </p:sp>
      <p:pic>
        <p:nvPicPr>
          <p:cNvPr id="4" name="Slika 3" descr="k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571744"/>
            <a:ext cx="3643338" cy="2891521"/>
          </a:xfrm>
          <a:prstGeom prst="rect">
            <a:avLst/>
          </a:prstGeom>
        </p:spPr>
      </p:pic>
      <p:pic>
        <p:nvPicPr>
          <p:cNvPr id="5" name="Slika 4" descr="drzava-kina-stanovnist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41" y="2571744"/>
            <a:ext cx="3905259" cy="2928944"/>
          </a:xfrm>
          <a:prstGeom prst="rect">
            <a:avLst/>
          </a:prstGeom>
        </p:spPr>
      </p:pic>
      <p:sp>
        <p:nvSpPr>
          <p:cNvPr id="6" name="Strelica udesno 5">
            <a:hlinkClick r:id="rId4" action="ppaction://hlinksldjump"/>
          </p:cNvPr>
          <p:cNvSpPr/>
          <p:nvPr/>
        </p:nvSpPr>
        <p:spPr>
          <a:xfrm>
            <a:off x="6215074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</a:t>
            </a:r>
            <a:endParaRPr lang="hr-H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Prirodna obilježja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Mlade ulančane planine u Kini su Kunlun Shan, Tian Shan, Himalaja…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36912"/>
            <a:ext cx="2674934" cy="1770806"/>
          </a:xfrm>
          <a:prstGeom prst="rect">
            <a:avLst/>
          </a:prstGeom>
        </p:spPr>
      </p:pic>
      <p:pic>
        <p:nvPicPr>
          <p:cNvPr id="5" name="Slika 4" descr="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780928"/>
            <a:ext cx="2500298" cy="1650523"/>
          </a:xfrm>
          <a:prstGeom prst="rect">
            <a:avLst/>
          </a:prstGeom>
        </p:spPr>
      </p:pic>
      <p:pic>
        <p:nvPicPr>
          <p:cNvPr id="6" name="Slika 5" descr="h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797152"/>
            <a:ext cx="2643206" cy="1790699"/>
          </a:xfrm>
          <a:prstGeom prst="rect">
            <a:avLst/>
          </a:prstGeom>
        </p:spPr>
      </p:pic>
      <p:sp>
        <p:nvSpPr>
          <p:cNvPr id="7" name="Strelica udesno 6">
            <a:hlinkClick r:id="rId5" action="ppaction://hlinksldjump"/>
          </p:cNvPr>
          <p:cNvSpPr/>
          <p:nvPr/>
        </p:nvSpPr>
        <p:spPr>
          <a:xfrm>
            <a:off x="6215074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Prirodna obilježja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Visoravni u Kini su Tibet i Mongolska visoravan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tb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4286280" cy="3214710"/>
          </a:xfrm>
          <a:prstGeom prst="rect">
            <a:avLst/>
          </a:prstGeom>
        </p:spPr>
      </p:pic>
      <p:pic>
        <p:nvPicPr>
          <p:cNvPr id="5" name="Slika 4" descr="m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0499" y="2357430"/>
            <a:ext cx="4003501" cy="2925766"/>
          </a:xfrm>
          <a:prstGeom prst="rect">
            <a:avLst/>
          </a:prstGeom>
        </p:spPr>
      </p:pic>
      <p:sp>
        <p:nvSpPr>
          <p:cNvPr id="6" name="Strelica udesno 5">
            <a:hlinkClick r:id="rId4" action="ppaction://hlinksldjump"/>
          </p:cNvPr>
          <p:cNvSpPr/>
          <p:nvPr/>
        </p:nvSpPr>
        <p:spPr>
          <a:xfrm>
            <a:off x="6215074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</a:t>
            </a:r>
            <a:endParaRPr lang="hr-H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Prirodna obilježja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Zavale u Kini su Džungarijska zavala i Tarimska zavala </a:t>
            </a:r>
          </a:p>
          <a:p>
            <a:pPr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pic>
        <p:nvPicPr>
          <p:cNvPr id="4" name="Slika 3" descr="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643182"/>
            <a:ext cx="4071966" cy="3044222"/>
          </a:xfrm>
          <a:prstGeom prst="rect">
            <a:avLst/>
          </a:prstGeom>
        </p:spPr>
      </p:pic>
      <p:pic>
        <p:nvPicPr>
          <p:cNvPr id="5" name="Slika 4" descr="t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396" y="2786058"/>
            <a:ext cx="4038604" cy="3028953"/>
          </a:xfrm>
          <a:prstGeom prst="rect">
            <a:avLst/>
          </a:prstGeom>
        </p:spPr>
      </p:pic>
      <p:sp>
        <p:nvSpPr>
          <p:cNvPr id="6" name="Strelica udesno 5">
            <a:hlinkClick r:id="rId4" action="ppaction://hlinksldjump"/>
          </p:cNvPr>
          <p:cNvSpPr/>
          <p:nvPr/>
        </p:nvSpPr>
        <p:spPr>
          <a:xfrm>
            <a:off x="6215074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</a:t>
            </a:r>
            <a:endParaRPr lang="hr-H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Prirodna obilježja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Nizine u Kini su Velika kineska i Mandžurska nizina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5" name="Strelica udesno 4">
            <a:hlinkClick r:id="rId2" action="ppaction://hlinksldjump"/>
          </p:cNvPr>
          <p:cNvSpPr/>
          <p:nvPr/>
        </p:nvSpPr>
        <p:spPr>
          <a:xfrm>
            <a:off x="6215074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</a:t>
            </a:r>
            <a:endParaRPr lang="hr-HR" dirty="0"/>
          </a:p>
        </p:txBody>
      </p:sp>
      <p:pic>
        <p:nvPicPr>
          <p:cNvPr id="6" name="Slika 5" descr="kin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3810000" cy="245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niz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924944"/>
            <a:ext cx="3175000" cy="237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Prirodna obilježja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Rijeke u Kini su Chang Jiang i Huang Ho</a:t>
            </a:r>
          </a:p>
          <a:p>
            <a:endParaRPr lang="hr-HR" dirty="0"/>
          </a:p>
        </p:txBody>
      </p:sp>
      <p:pic>
        <p:nvPicPr>
          <p:cNvPr id="5" name="Slika 4" descr="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708920"/>
            <a:ext cx="3833257" cy="2571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trelica udesno 5">
            <a:hlinkClick r:id="rId3" action="ppaction://hlinksldjump"/>
          </p:cNvPr>
          <p:cNvSpPr/>
          <p:nvPr/>
        </p:nvSpPr>
        <p:spPr>
          <a:xfrm>
            <a:off x="6000760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</a:t>
            </a:r>
            <a:endParaRPr lang="hr-HR" dirty="0"/>
          </a:p>
        </p:txBody>
      </p:sp>
      <p:pic>
        <p:nvPicPr>
          <p:cNvPr id="8194" name="Picture 2" descr="http://i748.photobucket.com/albums/xx125/TibetMonk-2/changjia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86058"/>
            <a:ext cx="360761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Zapadni dio Kine ima izrazitu </a:t>
            </a:r>
            <a:r>
              <a:rPr lang="hr-HR" sz="2400" b="1" dirty="0" smtClean="0"/>
              <a:t>kontinentalnost  </a:t>
            </a:r>
            <a:r>
              <a:rPr lang="hr-HR" sz="2400" dirty="0" smtClean="0"/>
              <a:t>zato su tu područja suhe klime,a na istoku umjerene klime. Sjeveroistok Kine ima snježno šumske klime.</a:t>
            </a:r>
          </a:p>
          <a:p>
            <a:pPr>
              <a:buNone/>
            </a:pPr>
            <a:endParaRPr lang="hr-HR" sz="2400" b="1" dirty="0" smtClean="0"/>
          </a:p>
          <a:p>
            <a:endParaRPr lang="hr-HR" sz="2400" b="1" dirty="0"/>
          </a:p>
        </p:txBody>
      </p:sp>
      <p:pic>
        <p:nvPicPr>
          <p:cNvPr id="4" name="Slika 3" descr="kli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357562"/>
            <a:ext cx="3420000" cy="2268600"/>
          </a:xfrm>
          <a:prstGeom prst="rect">
            <a:avLst/>
          </a:prstGeom>
        </p:spPr>
      </p:pic>
      <p:pic>
        <p:nvPicPr>
          <p:cNvPr id="5" name="Slika 4" descr="snij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357562"/>
            <a:ext cx="3643338" cy="2357454"/>
          </a:xfrm>
          <a:prstGeom prst="rect">
            <a:avLst/>
          </a:prstGeom>
        </p:spPr>
      </p:pic>
      <p:sp>
        <p:nvSpPr>
          <p:cNvPr id="6" name="Strelica udesno 5">
            <a:hlinkClick r:id="rId4" action="ppaction://hlinksldjump"/>
          </p:cNvPr>
          <p:cNvSpPr/>
          <p:nvPr/>
        </p:nvSpPr>
        <p:spPr>
          <a:xfrm>
            <a:off x="6215074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</a:t>
            </a:r>
            <a:endParaRPr lang="hr-H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peking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Peking je glavni grad Kine. Udaljen</a:t>
            </a:r>
            <a:r>
              <a:rPr lang="pl-PL" dirty="0" smtClean="0"/>
              <a:t> je oko 100 km od Žutog mora. </a:t>
            </a:r>
            <a:r>
              <a:rPr lang="pl-PL" smtClean="0"/>
              <a:t>Smješten je na </a:t>
            </a:r>
            <a:r>
              <a:rPr lang="pl-PL" dirty="0" smtClean="0"/>
              <a:t>sjeveroistoku Kine. </a:t>
            </a:r>
          </a:p>
          <a:p>
            <a:endParaRPr lang="pl-PL" dirty="0" smtClean="0"/>
          </a:p>
          <a:p>
            <a:endParaRPr lang="hr-HR" dirty="0"/>
          </a:p>
        </p:txBody>
      </p:sp>
      <p:pic>
        <p:nvPicPr>
          <p:cNvPr id="5" name="Slika 4" descr="p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3398245" cy="2425824"/>
          </a:xfrm>
          <a:prstGeom prst="rect">
            <a:avLst/>
          </a:prstGeom>
        </p:spPr>
      </p:pic>
      <p:pic>
        <p:nvPicPr>
          <p:cNvPr id="6" name="Slika 5" descr="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068960"/>
            <a:ext cx="3140968" cy="2736304"/>
          </a:xfrm>
          <a:prstGeom prst="rect">
            <a:avLst/>
          </a:prstGeom>
        </p:spPr>
      </p:pic>
      <p:sp>
        <p:nvSpPr>
          <p:cNvPr id="7" name="Strelica udesno 6">
            <a:hlinkClick r:id="rId4" action="ppaction://hlinksldjump"/>
          </p:cNvPr>
          <p:cNvSpPr/>
          <p:nvPr/>
        </p:nvSpPr>
        <p:spPr>
          <a:xfrm>
            <a:off x="5940152" y="5786454"/>
            <a:ext cx="2643206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Sljedeći slajd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</TotalTime>
  <Words>246</Words>
  <Application>Microsoft Office PowerPoint</Application>
  <PresentationFormat>Prikaz na zaslonu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Putovanje</vt:lpstr>
      <vt:lpstr>Kina </vt:lpstr>
      <vt:lpstr>Geografski položaj</vt:lpstr>
      <vt:lpstr>Prirodna obilježja</vt:lpstr>
      <vt:lpstr>Prirodna obilježja</vt:lpstr>
      <vt:lpstr>Prirodna obilježja</vt:lpstr>
      <vt:lpstr>Prirodna obilježja</vt:lpstr>
      <vt:lpstr>Prirodna obilježja</vt:lpstr>
      <vt:lpstr>Klima</vt:lpstr>
      <vt:lpstr>peking</vt:lpstr>
      <vt:lpstr>Kina-stanovnici </vt:lpstr>
      <vt:lpstr>VJERA I RASA</vt:lpstr>
      <vt:lpstr>Gospodarstvo</vt:lpstr>
      <vt:lpstr>Gospodarstvo </vt:lpstr>
      <vt:lpstr>Turizam 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OŠ Jurja Šižgorića</cp:lastModifiedBy>
  <cp:revision>32</cp:revision>
  <dcterms:created xsi:type="dcterms:W3CDTF">2015-12-11T15:03:19Z</dcterms:created>
  <dcterms:modified xsi:type="dcterms:W3CDTF">2015-12-18T10:20:24Z</dcterms:modified>
</cp:coreProperties>
</file>