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74" r:id="rId2"/>
    <p:sldId id="275" r:id="rId3"/>
    <p:sldId id="256" r:id="rId4"/>
    <p:sldId id="257" r:id="rId5"/>
    <p:sldId id="273" r:id="rId6"/>
    <p:sldId id="259" r:id="rId7"/>
    <p:sldId id="258" r:id="rId8"/>
    <p:sldId id="260" r:id="rId9"/>
    <p:sldId id="261" r:id="rId10"/>
    <p:sldId id="262" r:id="rId11"/>
    <p:sldId id="263" r:id="rId12"/>
    <p:sldId id="266" r:id="rId13"/>
    <p:sldId id="267" r:id="rId14"/>
    <p:sldId id="265" r:id="rId15"/>
    <p:sldId id="264" r:id="rId16"/>
    <p:sldId id="268" r:id="rId17"/>
    <p:sldId id="272" r:id="rId18"/>
    <p:sldId id="276" r:id="rId19"/>
    <p:sldId id="269" r:id="rId20"/>
    <p:sldId id="271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B4A9-8D57-42BA-B14B-EF97B1055F80}" type="datetimeFigureOut">
              <a:rPr lang="hr-HR" smtClean="0"/>
              <a:t>02.10.2019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5211-79B6-4728-956A-5316A51499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355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B4A9-8D57-42BA-B14B-EF97B1055F80}" type="datetimeFigureOut">
              <a:rPr lang="hr-HR" smtClean="0"/>
              <a:t>02.10.2019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5211-79B6-4728-956A-5316A51499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173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B4A9-8D57-42BA-B14B-EF97B1055F80}" type="datetimeFigureOut">
              <a:rPr lang="hr-HR" smtClean="0"/>
              <a:t>02.10.2019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5211-79B6-4728-956A-5316A51499C6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8051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B4A9-8D57-42BA-B14B-EF97B1055F80}" type="datetimeFigureOut">
              <a:rPr lang="hr-HR" smtClean="0"/>
              <a:t>02.10.2019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5211-79B6-4728-956A-5316A51499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0480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B4A9-8D57-42BA-B14B-EF97B1055F80}" type="datetimeFigureOut">
              <a:rPr lang="hr-HR" smtClean="0"/>
              <a:t>02.10.2019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5211-79B6-4728-956A-5316A51499C6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608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B4A9-8D57-42BA-B14B-EF97B1055F80}" type="datetimeFigureOut">
              <a:rPr lang="hr-HR" smtClean="0"/>
              <a:t>02.10.2019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5211-79B6-4728-956A-5316A51499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4421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B4A9-8D57-42BA-B14B-EF97B1055F80}" type="datetimeFigureOut">
              <a:rPr lang="hr-HR" smtClean="0"/>
              <a:t>02.10.2019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5211-79B6-4728-956A-5316A51499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3641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B4A9-8D57-42BA-B14B-EF97B1055F80}" type="datetimeFigureOut">
              <a:rPr lang="hr-HR" smtClean="0"/>
              <a:t>02.10.2019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5211-79B6-4728-956A-5316A51499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002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B4A9-8D57-42BA-B14B-EF97B1055F80}" type="datetimeFigureOut">
              <a:rPr lang="hr-HR" smtClean="0"/>
              <a:t>02.10.2019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5211-79B6-4728-956A-5316A51499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408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B4A9-8D57-42BA-B14B-EF97B1055F80}" type="datetimeFigureOut">
              <a:rPr lang="hr-HR" smtClean="0"/>
              <a:t>02.10.2019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5211-79B6-4728-956A-5316A51499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44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B4A9-8D57-42BA-B14B-EF97B1055F80}" type="datetimeFigureOut">
              <a:rPr lang="hr-HR" smtClean="0"/>
              <a:t>02.10.2019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5211-79B6-4728-956A-5316A51499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772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B4A9-8D57-42BA-B14B-EF97B1055F80}" type="datetimeFigureOut">
              <a:rPr lang="hr-HR" smtClean="0"/>
              <a:t>02.10.2019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5211-79B6-4728-956A-5316A51499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185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B4A9-8D57-42BA-B14B-EF97B1055F80}" type="datetimeFigureOut">
              <a:rPr lang="hr-HR" smtClean="0"/>
              <a:t>02.10.2019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5211-79B6-4728-956A-5316A51499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276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B4A9-8D57-42BA-B14B-EF97B1055F80}" type="datetimeFigureOut">
              <a:rPr lang="hr-HR" smtClean="0"/>
              <a:t>02.10.2019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5211-79B6-4728-956A-5316A51499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005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B4A9-8D57-42BA-B14B-EF97B1055F80}" type="datetimeFigureOut">
              <a:rPr lang="hr-HR" smtClean="0"/>
              <a:t>02.10.2019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5211-79B6-4728-956A-5316A51499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501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B4A9-8D57-42BA-B14B-EF97B1055F80}" type="datetimeFigureOut">
              <a:rPr lang="hr-HR" smtClean="0"/>
              <a:t>02.10.2019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5211-79B6-4728-956A-5316A51499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758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8B4A9-8D57-42BA-B14B-EF97B1055F80}" type="datetimeFigureOut">
              <a:rPr lang="hr-HR" smtClean="0"/>
              <a:t>02.10.2019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DF5211-79B6-4728-956A-5316A51499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797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75" y="0"/>
            <a:ext cx="2757357" cy="640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G:\JAVOR\2019_ JAVOR\01 PROJEKTI 2019\00 IZV KOR DO ODR RAZ ŠVIC PROG\letak  naslovna 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6" y="0"/>
            <a:ext cx="2959479" cy="627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71995B3-0F18-4243-B946-A411136F3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068" y="205219"/>
            <a:ext cx="2399141" cy="1851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DCE1CF-3BAA-4CB5-9130-010FC94785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18" y="2253843"/>
            <a:ext cx="2654516" cy="1769677"/>
          </a:xfrm>
          <a:prstGeom prst="rect">
            <a:avLst/>
          </a:prstGeom>
        </p:spPr>
      </p:pic>
      <p:pic>
        <p:nvPicPr>
          <p:cNvPr id="1028" name="Picture 4" descr="G:\JAVOR\2019_ JAVOR\01 PROJEKTI 2019\00 IZV KOR DO ODR RAZ ŠVIC PROG\maliodabrani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71" y="4101826"/>
            <a:ext cx="2175538" cy="21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794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E5AA-CF55-420B-90C4-DC922C98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214" y="609600"/>
            <a:ext cx="5771788" cy="1320800"/>
          </a:xfrm>
        </p:spPr>
        <p:txBody>
          <a:bodyPr>
            <a:normAutofit/>
          </a:bodyPr>
          <a:lstStyle/>
          <a:p>
            <a:r>
              <a:rPr lang="hr-HR" dirty="0"/>
              <a:t>AKTIVNOST BROJ 2</a:t>
            </a:r>
            <a:br>
              <a:rPr lang="hr-HR" dirty="0"/>
            </a:br>
            <a:r>
              <a:rPr lang="hr-HR" dirty="0"/>
              <a:t>12.10.2019. 10-14 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FB541-4B04-4600-B442-D7D73C547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214" y="2160589"/>
            <a:ext cx="5771787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Jačanje stručnih kapaciteta  prijavitelja i partnera </a:t>
            </a:r>
          </a:p>
          <a:p>
            <a:pPr>
              <a:lnSpc>
                <a:spcPct val="90000"/>
              </a:lnSpc>
            </a:pPr>
            <a:endParaRPr lang="hr-HR" dirty="0"/>
          </a:p>
          <a:p>
            <a:pPr>
              <a:lnSpc>
                <a:spcPct val="90000"/>
              </a:lnSpc>
            </a:pPr>
            <a:r>
              <a:rPr lang="hr-HR" dirty="0"/>
              <a:t>Aktivnost uključuje održavanje </a:t>
            </a:r>
            <a:r>
              <a:rPr lang="hr-HR" b="1" dirty="0"/>
              <a:t>jednodnevnog stručnog skupa</a:t>
            </a:r>
            <a:r>
              <a:rPr lang="hr-HR" dirty="0"/>
              <a:t>, na koji će biti pozvani učitelji, profesori, studenti Fakulteta za odgojne i obrazovne znanosti (budući učitelji), pedagozi, psiholozi, volonteri i ostali koji rade s djecom. U sklopu stručnog skupa bit će održane 2 edukacije o održivom razvoju s poveznicom na izviđaštvo, volontiranje i korištenje modernih tehnologija i metoda u poučavanju te radionica</a:t>
            </a:r>
            <a:r>
              <a:rPr lang="hr-HR" b="1" dirty="0"/>
              <a:t> </a:t>
            </a:r>
            <a:r>
              <a:rPr lang="hr-HR" dirty="0"/>
              <a:t>na kojoj će sudionici primijeniti ono što su čuli na radionicama. Predviđa se održavanje skupa u prirodi.</a:t>
            </a:r>
          </a:p>
        </p:txBody>
      </p:sp>
      <p:pic>
        <p:nvPicPr>
          <p:cNvPr id="3074" name="Picture 2" descr="G:\JAVOR\2019_ JAVOR\01 PROJEKTI 2019\00 IZV KOR DO ODR RAZ ŠVIC PROG\maliodabrani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9" y="1511559"/>
            <a:ext cx="2635930" cy="263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E5AA-CF55-420B-90C4-DC922C98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214" y="609600"/>
            <a:ext cx="5771788" cy="1320800"/>
          </a:xfrm>
        </p:spPr>
        <p:txBody>
          <a:bodyPr>
            <a:normAutofit/>
          </a:bodyPr>
          <a:lstStyle/>
          <a:p>
            <a:r>
              <a:rPr lang="hr-HR" dirty="0"/>
              <a:t>AKTIVNOST BROJ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FB541-4B04-4600-B442-D7D73C547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214" y="2160589"/>
            <a:ext cx="5771787" cy="3880773"/>
          </a:xfrm>
        </p:spPr>
        <p:txBody>
          <a:bodyPr>
            <a:normAutofit/>
          </a:bodyPr>
          <a:lstStyle/>
          <a:p>
            <a:r>
              <a:rPr lang="hr-HR" dirty="0"/>
              <a:t>Provedba programa izobrazbe  za održivi razvoj</a:t>
            </a:r>
          </a:p>
          <a:p>
            <a:endParaRPr lang="hr-HR" dirty="0"/>
          </a:p>
          <a:p>
            <a:r>
              <a:rPr lang="hr-HR" dirty="0"/>
              <a:t>U sklopu projekta provest će se 3 programa za svaku grupu učenika, odnosno ukupno 9 programa izobrazbe za održivi razvoj namijenjenih djeci i mladima. Svaka grupa učenika sudjelovat će kroz projekt u sljedeća 3 programa izobrazbe:  1. Zaštita okoliša, 2. Društvena jednakost i kohezija te 3. Ekonomsko blagostanje.</a:t>
            </a:r>
          </a:p>
        </p:txBody>
      </p:sp>
      <p:pic>
        <p:nvPicPr>
          <p:cNvPr id="8" name="Picture 3" descr="G:\JAVOR\2019_ JAVOR\01 PROJEKTI 2019\00 IZV KOR DO ODR RAZ ŠVIC PROG\letak  naslovna 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45" y="130629"/>
            <a:ext cx="2959479" cy="627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895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E5AA-CF55-420B-90C4-DC922C98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hr-HR" dirty="0"/>
              <a:t>AKTIVNOST BROJ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FB541-4B04-4600-B442-D7D73C547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844" y="1427585"/>
            <a:ext cx="4413157" cy="461377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sz="1400" dirty="0"/>
              <a:t>1)	zaposlenik partnera OŠ F.K. Frankopana - koordinator projekta koji će održati 3 radionice za učenike na temu međusobne tolerancije i prihvaćanja različitosti,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2)	zaposlenik partnera Tehničke škole i prirodoslovne gimnazije Ruđera Boškovića - administrator projekta, koji će organizirati 3 radionice o mjerenju čistoće vode u Kopačkom ritu,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3)	Ministarstvo unutarnjih poslova RH - Policijska uprava Osječko-baranjska, koji će djeci bez naknade održati 3 edukacije o sigurnosti na internetu/društvenim mrežama te virtualnom nasilju </a:t>
            </a:r>
            <a:r>
              <a:rPr lang="hr-HR" sz="1400" b="1" dirty="0">
                <a:solidFill>
                  <a:srgbClr val="FF0000"/>
                </a:solidFill>
              </a:rPr>
              <a:t>STUDENI 2019.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4)	</a:t>
            </a:r>
            <a:r>
              <a:rPr lang="hr-HR" sz="1400" b="1" dirty="0"/>
              <a:t>Volonterska organizacija  STEM Kitteens koji će bez naknade održati 3 edukacije o robotici i micro:bit-u,  </a:t>
            </a:r>
            <a:r>
              <a:rPr lang="hr-HR" sz="1400" b="1" dirty="0">
                <a:solidFill>
                  <a:srgbClr val="FF0000"/>
                </a:solidFill>
              </a:rPr>
              <a:t>LISTOPAD 2019.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5)	IK Javor  koji će održati 15 radionica za učenike vezano za stjecanje raznih znanja i vještina u području zaštite okoliša, društvene jednakosti i kohezije te ekonomskog blagostanja</a:t>
            </a:r>
          </a:p>
        </p:txBody>
      </p:sp>
      <p:pic>
        <p:nvPicPr>
          <p:cNvPr id="4099" name="Picture 3" descr="G:\JAVOR\2019_ JAVOR\01 PROJEKTI 2019\00 IZV KOR DO ODR RAZ ŠVIC PROG\logo prijedlo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7" y="2044960"/>
            <a:ext cx="3222204" cy="322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957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E5AA-CF55-420B-90C4-DC922C98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hr-HR" dirty="0"/>
              <a:t>AKTIVNOST BROJ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FB541-4B04-4600-B442-D7D73C547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045" y="1129247"/>
            <a:ext cx="3610947" cy="43664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400" dirty="0"/>
              <a:t>3 radionice o mjerenju čistoće vode održat će se u Kopačkom ritu u koji će Grupa 2. i Grupa 3. doći biciklima s voditeljima (samo Grupa 1. zbog uzrasta će u Kopački rit ići busom). Grupa 2. i Grupa 3. će kampirati 2 dana u kampu u Kopačevu.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3 radionice o jednakosti i prihvaćanju održat će se u Orahovici (1-dnevni izlet).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3 edukacije će se održati u Izviđačkom parku DGO, gdje će učenici iz 2. i 3. grupe kampirati 2 dana, a učenici 1. grupe doći na cjelodnevno druženje i edukaciju (bez noćenja).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Ostale edukacije će se provoditi u prostorijama Prijavitelja</a:t>
            </a:r>
          </a:p>
          <a:p>
            <a:pPr>
              <a:lnSpc>
                <a:spcPct val="90000"/>
              </a:lnSpc>
            </a:pPr>
            <a:endParaRPr lang="hr-HR" sz="1200" dirty="0"/>
          </a:p>
        </p:txBody>
      </p:sp>
      <p:pic>
        <p:nvPicPr>
          <p:cNvPr id="9218" name="Picture 2" descr="G:\JAVOR\2019_ JAVOR\01 PROJEKTI 2019\00 IZV KOR DO ODR RAZ ŠVIC PROG\logo prijedlo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83" y="1726162"/>
            <a:ext cx="3988870" cy="398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4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E5AA-CF55-420B-90C4-DC922C98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hr-HR" dirty="0"/>
              <a:t>AKTIVNOST BROJ 4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FB541-4B04-4600-B442-D7D73C547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363" y="1371601"/>
            <a:ext cx="3141208" cy="46697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sz="1400" dirty="0"/>
              <a:t>Volonterske aktivnosti</a:t>
            </a:r>
          </a:p>
          <a:p>
            <a:pPr>
              <a:lnSpc>
                <a:spcPct val="90000"/>
              </a:lnSpc>
            </a:pPr>
            <a:endParaRPr lang="hr-HR" sz="1400" dirty="0"/>
          </a:p>
          <a:p>
            <a:pPr>
              <a:lnSpc>
                <a:spcPct val="90000"/>
              </a:lnSpc>
            </a:pPr>
            <a:r>
              <a:rPr lang="hr-HR" sz="1400" dirty="0"/>
              <a:t>1.	Volontiranje na Festivalu izviđačkih pjesama Osijek – FIPO Fest 2019., koji organizira Prijavitelj (trajanje aktivnosti – 3 dana)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2.	Održivi razvoj u mom dvorištu – volonteri dijele letke po kućama o upravljanju kućnim otpadom, u sklopu projekta izradit će se i podijeliti 5.000 kom letaka (trajanje aktivnosti tjedan dana)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3.	Volontiranje na  19. tjednu osječkih izviđača 2020., koji organizira Prijavitelj (trajanje aktivnosti – tjedan dana).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4. Volontiranje studenata u izviđačkom klubu Javor (tjedni sastanci)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74" y="1371599"/>
            <a:ext cx="1987300" cy="479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134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E5AA-CF55-420B-90C4-DC922C98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0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hr-HR" dirty="0"/>
              <a:t>AKTIVNOST BROJ 5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FB541-4B04-4600-B442-D7D73C547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0" y="2160589"/>
            <a:ext cx="2930517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100" dirty="0"/>
              <a:t>Posjet primjerima dobre prakse</a:t>
            </a:r>
          </a:p>
          <a:p>
            <a:pPr>
              <a:lnSpc>
                <a:spcPct val="90000"/>
              </a:lnSpc>
            </a:pPr>
            <a:endParaRPr lang="hr-HR" sz="1100" dirty="0"/>
          </a:p>
          <a:p>
            <a:pPr>
              <a:lnSpc>
                <a:spcPct val="90000"/>
              </a:lnSpc>
            </a:pPr>
            <a:r>
              <a:rPr lang="hr-HR" sz="1100" dirty="0"/>
              <a:t>1.	Posjet Volonterskom centru Osijek</a:t>
            </a:r>
          </a:p>
          <a:p>
            <a:pPr>
              <a:lnSpc>
                <a:spcPct val="90000"/>
              </a:lnSpc>
            </a:pPr>
            <a:r>
              <a:rPr lang="hr-HR" sz="1100" dirty="0"/>
              <a:t>2.	Posjet Centru za poduzetništvo Osijek</a:t>
            </a:r>
          </a:p>
          <a:p>
            <a:pPr>
              <a:lnSpc>
                <a:spcPct val="90000"/>
              </a:lnSpc>
            </a:pPr>
            <a:r>
              <a:rPr lang="hr-HR" sz="1100" dirty="0"/>
              <a:t>3.	Posjet Vodovodu Osijek - pročistač otpadnih voda (UPOV) Osijek</a:t>
            </a:r>
          </a:p>
          <a:p>
            <a:pPr>
              <a:lnSpc>
                <a:spcPct val="90000"/>
              </a:lnSpc>
            </a:pPr>
            <a:r>
              <a:rPr lang="hr-HR" sz="1100" dirty="0"/>
              <a:t>4.	Posjet i obilazak tvornice električnih automobila Rimac Automobili, Zagreb</a:t>
            </a:r>
          </a:p>
          <a:p>
            <a:pPr>
              <a:lnSpc>
                <a:spcPct val="90000"/>
              </a:lnSpc>
            </a:pPr>
            <a:r>
              <a:rPr lang="hr-HR" sz="1100" dirty="0"/>
              <a:t>5.	Kampiranje u Izviđačkom centru Boračko jezero u Bosni i Hercegovini, koje - prvi izviđački centar u regiji koji je izvršio postavljanje solarnih panela, koji će biti korišteni za potrebe izviđača, a što će uveliko smanjiti troškove električne energije.</a:t>
            </a:r>
          </a:p>
          <a:p>
            <a:pPr>
              <a:lnSpc>
                <a:spcPct val="90000"/>
              </a:lnSpc>
            </a:pPr>
            <a:endParaRPr lang="hr-HR" sz="1100" dirty="0"/>
          </a:p>
        </p:txBody>
      </p:sp>
      <p:pic>
        <p:nvPicPr>
          <p:cNvPr id="6146" name="Picture 2" descr="G:\JAVOR\2019_ JAVOR\01 PROJEKTI 2019\00 IZV KOR DO ODR RAZ ŠVIC PROG\letak  naslovna 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09" y="503852"/>
            <a:ext cx="2664750" cy="56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206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E5AA-CF55-420B-90C4-DC922C98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214" y="609600"/>
            <a:ext cx="5771788" cy="1320800"/>
          </a:xfrm>
        </p:spPr>
        <p:txBody>
          <a:bodyPr>
            <a:normAutofit/>
          </a:bodyPr>
          <a:lstStyle/>
          <a:p>
            <a:r>
              <a:rPr lang="hr-HR"/>
              <a:t>AKTIVNOST BROJ 6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FB541-4B04-4600-B442-D7D73C547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214" y="2160589"/>
            <a:ext cx="5771787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sz="1400" dirty="0"/>
              <a:t>Promidžba i vidljivost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1.1.	Kampanja za podizanje svijesti o volontiranju</a:t>
            </a:r>
          </a:p>
          <a:p>
            <a:pPr lvl="1">
              <a:lnSpc>
                <a:spcPct val="90000"/>
              </a:lnSpc>
            </a:pPr>
            <a:r>
              <a:rPr lang="hr-HR" sz="1400" dirty="0"/>
              <a:t>U sklopu projekta angažirat će se vanjski stručnjak za osmišljavanje 3 mjesečne kampanje s ciljem podizanja svijesti o volontiranju 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1.2.	Priprema, tisak i nabava promidžbenih materijala</a:t>
            </a:r>
          </a:p>
          <a:p>
            <a:pPr lvl="1">
              <a:lnSpc>
                <a:spcPct val="90000"/>
              </a:lnSpc>
            </a:pPr>
            <a:r>
              <a:rPr lang="hr-HR" sz="1400" dirty="0"/>
              <a:t>Kako bi se ciljnim skupinama i široj javnosti predstavio projekt, ali ujedno i podigla svijest o potrebi volontiranja, predviđena je izrada promidžbenih materijala za vidljivost projekta 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1.3. Redovita objava novosti o projektu na web aplikaciji izrađenoj u sklopu projekta.</a:t>
            </a:r>
          </a:p>
          <a:p>
            <a:pPr lvl="1">
              <a:lnSpc>
                <a:spcPct val="90000"/>
              </a:lnSpc>
            </a:pPr>
            <a:r>
              <a:rPr lang="hr-HR" sz="1400" dirty="0"/>
              <a:t>Nova web aplikacija koja će učenicima omogućiti praćenje dijela sadržaja projekta putem aplikacije, praćenje mogućnosti volontiranja, pregled kalendara projekta i kalendara izviđačkih aktivnosti, omogućit će i objavu novosti o projektu.</a:t>
            </a:r>
          </a:p>
          <a:p>
            <a:pPr>
              <a:lnSpc>
                <a:spcPct val="90000"/>
              </a:lnSpc>
            </a:pPr>
            <a:endParaRPr lang="hr-HR" sz="1400" dirty="0"/>
          </a:p>
        </p:txBody>
      </p:sp>
      <p:pic>
        <p:nvPicPr>
          <p:cNvPr id="7170" name="Picture 2" descr="G:\JAVOR\2019_ JAVOR\01 PROJEKTI 2019\00 IZV KOR DO ODR RAZ ŠVIC PROG\letak  naslovna 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6" y="0"/>
            <a:ext cx="3153033" cy="668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5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E5AA-CF55-420B-90C4-DC922C98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0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hr-HR" dirty="0"/>
              <a:t>AKTIVNOST BROJ  7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FB541-4B04-4600-B442-D7D73C547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0" y="2160589"/>
            <a:ext cx="2930517" cy="3880773"/>
          </a:xfrm>
        </p:spPr>
        <p:txBody>
          <a:bodyPr>
            <a:normAutofit/>
          </a:bodyPr>
          <a:lstStyle/>
          <a:p>
            <a:r>
              <a:rPr lang="hr-HR" dirty="0"/>
              <a:t>Upravljanje projektom i administracija</a:t>
            </a:r>
          </a:p>
          <a:p>
            <a:endParaRPr lang="hr-HR" dirty="0"/>
          </a:p>
          <a:p>
            <a:r>
              <a:rPr lang="hr-HR" dirty="0"/>
              <a:t>Ova aktivnost uključuje aktivnosti upravljanjem projektom u cilju učinkovite i pravovremene provedbe definiranih projektnih aktivnosti.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75770CE-30E1-48DE-B73A-DE15F9F30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844" y="643991"/>
            <a:ext cx="2596281" cy="2006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9E4E2E-E4A2-40BE-9478-5520544FB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59" y="609600"/>
            <a:ext cx="2074999" cy="2074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DCE1CF-3BAA-4CB5-9130-010FC9478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81" y="3153747"/>
            <a:ext cx="3906660" cy="260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19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E5AA-CF55-420B-90C4-DC922C98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/>
              <a:t>IZVIĐAČI SU DOBRA STRANA ŽIVOTA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Želiš li uživati u svakom trenutku svog života </a:t>
            </a:r>
          </a:p>
          <a:p>
            <a:r>
              <a:rPr lang="hr-HR" sz="6000" dirty="0"/>
              <a:t>POSTANI OSJEČKI JAVOROVAC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59" y="1436331"/>
            <a:ext cx="5795186" cy="3863457"/>
          </a:xfrm>
        </p:spPr>
      </p:pic>
    </p:spTree>
    <p:extLst>
      <p:ext uri="{BB962C8B-B14F-4D97-AF65-F5344CB8AC3E}">
        <p14:creationId xmlns:p14="http://schemas.microsoft.com/office/powerpoint/2010/main" val="3511177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E5AA-CF55-420B-90C4-DC922C98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VOLONTIRANJE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Želiš li unaprijediti vlastite kompetencije, a pri tome dobro uživati, putovati i stjecati nova znanja i iskustva....</a:t>
            </a:r>
          </a:p>
          <a:p>
            <a:r>
              <a:rPr lang="hr-HR" sz="6000" dirty="0"/>
              <a:t>POSTANI NAŠ VOLONTER</a:t>
            </a:r>
          </a:p>
          <a:p>
            <a:endParaRPr lang="hr-HR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25" y="1184989"/>
            <a:ext cx="5704342" cy="3802894"/>
          </a:xfrm>
        </p:spPr>
      </p:pic>
    </p:spTree>
    <p:extLst>
      <p:ext uri="{BB962C8B-B14F-4D97-AF65-F5344CB8AC3E}">
        <p14:creationId xmlns:p14="http://schemas.microsoft.com/office/powerpoint/2010/main" val="78082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 „IZVIĐAČKIM KORACIMA ZA ODRŽIVI RAZVOJ”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r-HR" sz="1400" dirty="0"/>
              <a:t>Dobro nam došli na medijsku konferenciju i javno predstavljanje projekta.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4" b="164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949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32">
            <a:extLst>
              <a:ext uri="{FF2B5EF4-FFF2-40B4-BE49-F238E27FC236}">
                <a16:creationId xmlns:a16="http://schemas.microsoft.com/office/drawing/2014/main" id="{EBE86EA4-C4F1-4465-B306-7A2BC2285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8279268-DB29-43BE-B57C-14977EAC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8FA53C0-C1EF-4611-BAB3-65EEB16AA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81CDACFC-DD8A-4CC0-B7FC-6030FC353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0269F267-73D4-4CC3-BEC7-73335654D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DC48F13D-B2D7-4EB8-9CA7-59243637C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7">
              <a:extLst>
                <a:ext uri="{FF2B5EF4-FFF2-40B4-BE49-F238E27FC236}">
                  <a16:creationId xmlns:a16="http://schemas.microsoft.com/office/drawing/2014/main" id="{A82405B3-5A67-4DA2-8EDA-7AB65A8B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7508BC7B-3BD2-4D96-A46E-82988222A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4298D07C-2287-4B93-9041-935144DE1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0F6BC886-C125-4903-8C2A-6FB68740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C9D0B38F-2E02-4E85-99EE-73595E7C8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09E4E2E-E4A2-40BE-9478-5520544FB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184" y="2262860"/>
            <a:ext cx="1991316" cy="1991316"/>
          </a:xfrm>
          <a:prstGeom prst="rect">
            <a:avLst/>
          </a:prstGeom>
        </p:spPr>
      </p:pic>
      <p:pic>
        <p:nvPicPr>
          <p:cNvPr id="18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94" y="0"/>
            <a:ext cx="3088432" cy="65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49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32">
            <a:extLst>
              <a:ext uri="{FF2B5EF4-FFF2-40B4-BE49-F238E27FC236}">
                <a16:creationId xmlns:a16="http://schemas.microsoft.com/office/drawing/2014/main" id="{EBE86EA4-C4F1-4465-B306-7A2BC2285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8279268-DB29-43BE-B57C-14977EAC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8FA53C0-C1EF-4611-BAB3-65EEB16AA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81CDACFC-DD8A-4CC0-B7FC-6030FC353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0269F267-73D4-4CC3-BEC7-73335654D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DC48F13D-B2D7-4EB8-9CA7-59243637C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7">
              <a:extLst>
                <a:ext uri="{FF2B5EF4-FFF2-40B4-BE49-F238E27FC236}">
                  <a16:creationId xmlns:a16="http://schemas.microsoft.com/office/drawing/2014/main" id="{A82405B3-5A67-4DA2-8EDA-7AB65A8B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7508BC7B-3BD2-4D96-A46E-82988222A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4298D07C-2287-4B93-9041-935144DE1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0F6BC886-C125-4903-8C2A-6FB68740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C9D0B38F-2E02-4E85-99EE-73595E7C8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E0E5AA-CF55-420B-90C4-DC922C98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806" y="835017"/>
            <a:ext cx="2968188" cy="32158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HVALA</a:t>
            </a:r>
          </a:p>
        </p:txBody>
      </p:sp>
      <p:sp>
        <p:nvSpPr>
          <p:cNvPr id="13" name="Rezervirano mjesto teksta 12">
            <a:extLst>
              <a:ext uri="{FF2B5EF4-FFF2-40B4-BE49-F238E27FC236}">
                <a16:creationId xmlns:a16="http://schemas.microsoft.com/office/drawing/2014/main" id="{257DB199-34A9-4D4D-BE0F-916748BBC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4806" y="4050833"/>
            <a:ext cx="2968188" cy="19909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 dirty="0"/>
              <a:t>KORAČAJMO ZAJEDNO IZVIĐAČKIM KORACIMA ZA ODRŽIVI RAZVOJ</a:t>
            </a:r>
          </a:p>
          <a:p>
            <a:pPr algn="r"/>
            <a:r>
              <a:rPr lang="en-US" sz="1800" dirty="0"/>
              <a:t>OSIJEK, </a:t>
            </a:r>
            <a:r>
              <a:rPr lang="hr-HR" sz="1800" dirty="0"/>
              <a:t>3</a:t>
            </a:r>
            <a:r>
              <a:rPr lang="en-US" sz="1800" dirty="0"/>
              <a:t>.</a:t>
            </a:r>
            <a:r>
              <a:rPr lang="hr-HR" sz="1800" dirty="0"/>
              <a:t>9</a:t>
            </a:r>
            <a:r>
              <a:rPr lang="en-US" sz="1800" dirty="0"/>
              <a:t>.2019.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E4E2E-E4A2-40BE-9478-5520544FB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98" y="588784"/>
            <a:ext cx="1991316" cy="1991316"/>
          </a:xfrm>
          <a:prstGeom prst="rect">
            <a:avLst/>
          </a:prstGeom>
        </p:spPr>
      </p:pic>
      <p:pic>
        <p:nvPicPr>
          <p:cNvPr id="8196" name="Picture 4" descr="G:\JAVOR\2019_ JAVOR\01 PROJEKTI 2019\00 IZV KOR DO ODR RAZ ŠVIC PROG\logo prijedlo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65" y="808310"/>
            <a:ext cx="4755207" cy="475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00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E5AA-CF55-420B-90C4-DC922C986A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IZVIĐAČKIM KORACIMA ZA ODRŽIVI RAZVOJ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FB541-4B04-4600-B442-D7D73C547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311742"/>
          </a:xfrm>
        </p:spPr>
        <p:txBody>
          <a:bodyPr/>
          <a:lstStyle/>
          <a:p>
            <a:endParaRPr lang="en-US" dirty="0"/>
          </a:p>
          <a:p>
            <a:r>
              <a:rPr lang="hr-HR" dirty="0"/>
              <a:t>Projekt financira</a:t>
            </a:r>
            <a:r>
              <a:rPr lang="en-US" dirty="0"/>
              <a:t> </a:t>
            </a:r>
            <a:r>
              <a:rPr lang="en-US" dirty="0" err="1"/>
              <a:t>Ured</a:t>
            </a:r>
            <a:r>
              <a:rPr lang="en-US" dirty="0"/>
              <a:t> za </a:t>
            </a:r>
            <a:r>
              <a:rPr lang="en-US" dirty="0" err="1"/>
              <a:t>udruge</a:t>
            </a:r>
            <a:r>
              <a:rPr lang="en-US" dirty="0"/>
              <a:t> </a:t>
            </a:r>
            <a:r>
              <a:rPr lang="hr-HR" dirty="0"/>
              <a:t>Vlade </a:t>
            </a:r>
            <a:r>
              <a:rPr lang="en-US" dirty="0" err="1"/>
              <a:t>Republike</a:t>
            </a:r>
            <a:r>
              <a:rPr lang="en-US" dirty="0"/>
              <a:t> </a:t>
            </a:r>
            <a:r>
              <a:rPr lang="en-US" dirty="0" err="1"/>
              <a:t>Hrvatske</a:t>
            </a:r>
            <a:r>
              <a:rPr lang="en-US" dirty="0"/>
              <a:t> </a:t>
            </a:r>
          </a:p>
          <a:p>
            <a:r>
              <a:rPr lang="hr-HR" dirty="0"/>
              <a:t> iz Švicarsko-hrvatskog programa suradnje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DCE1CF-3BAA-4CB5-9130-010FC9478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02" y="270535"/>
            <a:ext cx="2654516" cy="1769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9E4E2E-E4A2-40BE-9478-5520544FB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71" y="374675"/>
            <a:ext cx="1789856" cy="178985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71995B3-0F18-4243-B946-A411136F3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067" y="270535"/>
            <a:ext cx="2143766" cy="165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2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E5AA-CF55-420B-90C4-DC922C98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0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hr-HR"/>
              <a:t>PARTNERI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FB541-4B04-4600-B442-D7D73C547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0" y="2160589"/>
            <a:ext cx="2930517" cy="3880773"/>
          </a:xfrm>
        </p:spPr>
        <p:txBody>
          <a:bodyPr>
            <a:normAutofit/>
          </a:bodyPr>
          <a:lstStyle/>
          <a:p>
            <a:r>
              <a:rPr lang="hr-HR" dirty="0"/>
              <a:t>OŠ FRANA KRST</a:t>
            </a:r>
            <a:r>
              <a:rPr lang="en-US" dirty="0"/>
              <a:t>E</a:t>
            </a:r>
            <a:r>
              <a:rPr lang="hr-HR" dirty="0"/>
              <a:t> FRANKOPANA IZ OSIJEKA</a:t>
            </a:r>
          </a:p>
          <a:p>
            <a:r>
              <a:rPr lang="hr-HR" dirty="0"/>
              <a:t>TEHNIČKA ŠKOLA I PRIRODOSLOVNA GIMNAZIJA RUĐERA BOŠKOVIĆA</a:t>
            </a:r>
          </a:p>
          <a:p>
            <a:r>
              <a:rPr lang="hr-HR" dirty="0"/>
              <a:t>FAKULTET ZA ODGOJNE I OBRAZOVNE ZNANOSTI SJJS U OSIJEKU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977349C-342F-4BCC-94F9-623E446D3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608" y="437480"/>
            <a:ext cx="1883776" cy="1455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9E4E2E-E4A2-40BE-9478-5520544FB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95" y="124809"/>
            <a:ext cx="2074999" cy="2074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DCE1CF-3BAA-4CB5-9130-010FC9478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94" y="428091"/>
            <a:ext cx="2074999" cy="138506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C10A350-82A5-4E07-BE2E-52E748996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8116" y="3076064"/>
            <a:ext cx="2596282" cy="187074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11383BB-5F25-4AC9-972E-C9248D361C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644" y="5323367"/>
            <a:ext cx="4417542" cy="1459248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C5018247-7D6B-4342-8D86-0AD92B7E3875}"/>
              </a:ext>
            </a:extLst>
          </p:cNvPr>
          <p:cNvSpPr/>
          <p:nvPr/>
        </p:nvSpPr>
        <p:spPr>
          <a:xfrm>
            <a:off x="4183942" y="2428213"/>
            <a:ext cx="4870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Osnovna škola Frana Krste Frankopana Osijek</a:t>
            </a:r>
          </a:p>
        </p:txBody>
      </p:sp>
    </p:spTree>
    <p:extLst>
      <p:ext uri="{BB962C8B-B14F-4D97-AF65-F5344CB8AC3E}">
        <p14:creationId xmlns:p14="http://schemas.microsoft.com/office/powerpoint/2010/main" val="182914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E5AA-CF55-420B-90C4-DC922C98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0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hr-HR" dirty="0"/>
              <a:t>RAZDOBLJE PROVEDBE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FB541-4B04-4600-B442-D7D73C547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0" y="2160589"/>
            <a:ext cx="2930517" cy="3880773"/>
          </a:xfrm>
        </p:spPr>
        <p:txBody>
          <a:bodyPr>
            <a:normAutofit/>
          </a:bodyPr>
          <a:lstStyle/>
          <a:p>
            <a:r>
              <a:rPr lang="hr-HR" dirty="0"/>
              <a:t>1.7.2019. – 31.10.2020.</a:t>
            </a:r>
          </a:p>
          <a:p>
            <a:endParaRPr lang="hr-HR" dirty="0"/>
          </a:p>
          <a:p>
            <a:r>
              <a:rPr lang="hr-HR" dirty="0"/>
              <a:t>16 mjeseci</a:t>
            </a:r>
          </a:p>
          <a:p>
            <a:r>
              <a:rPr lang="hr-HR" dirty="0"/>
              <a:t>Vrijednost projekta 568.974,88 kn</a:t>
            </a:r>
          </a:p>
          <a:p>
            <a:r>
              <a:rPr lang="hr-HR" dirty="0"/>
              <a:t>Vlastiti izvori 84.891,05 kn</a:t>
            </a:r>
          </a:p>
          <a:p>
            <a:r>
              <a:rPr lang="hr-HR" dirty="0"/>
              <a:t>Ured za Udruge  484.083,83 kn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AD43381-F680-4DD9-B9C1-317C95A8C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844" y="643991"/>
            <a:ext cx="2596281" cy="2006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9E4E2E-E4A2-40BE-9478-5520544FB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59" y="609600"/>
            <a:ext cx="2074999" cy="2074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DCE1CF-3BAA-4CB5-9130-010FC9478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78" y="3966362"/>
            <a:ext cx="3108612" cy="207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8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E5AA-CF55-420B-90C4-DC922C98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SAŽETAK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FB541-4B04-4600-B442-D7D73C547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13855"/>
            <a:ext cx="8596668" cy="3880773"/>
          </a:xfrm>
        </p:spPr>
        <p:txBody>
          <a:bodyPr>
            <a:normAutofit/>
          </a:bodyPr>
          <a:lstStyle/>
          <a:p>
            <a:r>
              <a:rPr lang="hr-HR" sz="2400"/>
              <a:t>Projektom će se unaprijediti vještine i znanja djece i mladih o održivom razvoju na temelju izviđačkih načela i metoda rada te podići svijest među djecom i mladima o dobrobiti volontiranja kako za lokalnu zajednicu, tako i za osobni razvoj. Projekt uključuje interaktivne radionice i edukacije o održivom razvoju za učenike te učitelje i nastavnike, volonterske akcije, posjete primjerima dobre prakse, uz mnogo boravka u prirodi. </a:t>
            </a:r>
          </a:p>
          <a:p>
            <a:r>
              <a:rPr lang="hr-HR" sz="2400"/>
              <a:t>U projektu će sudjelovati ukupno 110 učenika koji će proći kroz ukupno 9 programa izobrazbe.</a:t>
            </a:r>
            <a:endParaRPr lang="hr-H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DCE1CF-3BAA-4CB5-9130-010FC9478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03" y="275992"/>
            <a:ext cx="1796137" cy="1197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9E4E2E-E4A2-40BE-9478-5520544FB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05" y="196917"/>
            <a:ext cx="1132909" cy="113290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0A54655-9CF8-4A23-908D-912CB6031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293" y="196917"/>
            <a:ext cx="2145978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1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E5AA-CF55-420B-90C4-DC922C98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FB541-4B04-4600-B442-D7D73C547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13855"/>
            <a:ext cx="8596668" cy="3880773"/>
          </a:xfrm>
        </p:spPr>
        <p:txBody>
          <a:bodyPr/>
          <a:lstStyle/>
          <a:p>
            <a:r>
              <a:rPr lang="hr-HR" dirty="0"/>
              <a:t>1.	unaprijediti vještine i znanja djece i mladih o održivom razvoju na temelju izviđačkih načela i metoda rada </a:t>
            </a:r>
          </a:p>
          <a:p>
            <a:r>
              <a:rPr lang="hr-HR" dirty="0"/>
              <a:t>2.	podići svijest među djecom i mladima o dobrobiti volontiranja kako za lokalnu zajednicu, tako i za osobni razvoj. </a:t>
            </a:r>
          </a:p>
          <a:p>
            <a:r>
              <a:rPr lang="hr-HR" dirty="0" err="1"/>
              <a:t>Izviđaštvo</a:t>
            </a:r>
            <a:r>
              <a:rPr lang="hr-HR" dirty="0"/>
              <a:t> može ponuditi djeci i mladima programe u kojima će djeca i mladi korisno, zabavno i edukativno provoditi svoje slobodno vrijeme, a istovremeno će putem igre, druženja, putovanja i ostvarivanjem izviđačkih zadataka/izazova razvijati svoje sposobnosti i kompetencije te stjecati znanja za život.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DCE1CF-3BAA-4CB5-9130-010FC9478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917"/>
            <a:ext cx="1796137" cy="1197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9E4E2E-E4A2-40BE-9478-5520544FB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093" y="196917"/>
            <a:ext cx="1132909" cy="113290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06799C9-1D3E-4E2F-BB62-B9FD7CC33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146" y="196917"/>
            <a:ext cx="2145978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4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E5AA-CF55-420B-90C4-DC922C98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0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hr-HR" dirty="0"/>
              <a:t>CILJANA SKUPINA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FB541-4B04-4600-B442-D7D73C547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0" y="2160589"/>
            <a:ext cx="2930517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100"/>
              <a:t>Ciljne skupine u projektu su:</a:t>
            </a:r>
          </a:p>
          <a:p>
            <a:pPr lvl="1">
              <a:lnSpc>
                <a:spcPct val="90000"/>
              </a:lnSpc>
            </a:pPr>
            <a:r>
              <a:rPr lang="hr-HR" sz="1100"/>
              <a:t>	Učenici osnovnih i srednjih škola</a:t>
            </a:r>
          </a:p>
          <a:p>
            <a:pPr>
              <a:lnSpc>
                <a:spcPct val="90000"/>
              </a:lnSpc>
            </a:pPr>
            <a:r>
              <a:rPr lang="hr-HR" sz="1100"/>
              <a:t>Učenici koji budu sudjelovali u projektnim aktivnostima (ukupno 110 učenika) će biti podijeljeni u 3 grupe prema uzrastu:</a:t>
            </a:r>
          </a:p>
          <a:p>
            <a:pPr lvl="1">
              <a:lnSpc>
                <a:spcPct val="90000"/>
              </a:lnSpc>
            </a:pPr>
            <a:r>
              <a:rPr lang="hr-HR" sz="1100"/>
              <a:t>-	Grupa 1: 40 učenika nižih razreda (1.-4.razred) osnovnih škola s područja Osijeka i okolice, </a:t>
            </a:r>
          </a:p>
          <a:p>
            <a:pPr lvl="1">
              <a:lnSpc>
                <a:spcPct val="90000"/>
              </a:lnSpc>
            </a:pPr>
            <a:r>
              <a:rPr lang="hr-HR" sz="1100"/>
              <a:t>-	Grupa 2: 40 učenika viših razreda (5.-8. razred) osnovnih škola s područja Osijeka i okolice te škola s područja Osijeka i okolice te</a:t>
            </a:r>
          </a:p>
          <a:p>
            <a:pPr lvl="1">
              <a:lnSpc>
                <a:spcPct val="90000"/>
              </a:lnSpc>
            </a:pPr>
            <a:r>
              <a:rPr lang="hr-HR" sz="1100"/>
              <a:t>-	Grupa 3: 30 učenika srednjih škola s područja Osijeka i okolice.</a:t>
            </a:r>
          </a:p>
          <a:p>
            <a:pPr>
              <a:lnSpc>
                <a:spcPct val="90000"/>
              </a:lnSpc>
            </a:pPr>
            <a:endParaRPr lang="hr-HR" sz="110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04444B1-4DCE-4AD1-B897-C5E511A85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844" y="643991"/>
            <a:ext cx="2596281" cy="2006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9E4E2E-E4A2-40BE-9478-5520544FB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59" y="609600"/>
            <a:ext cx="2074999" cy="2074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DCE1CF-3BAA-4CB5-9130-010FC9478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49" y="2910558"/>
            <a:ext cx="4690341" cy="313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5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E5AA-CF55-420B-90C4-DC922C98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0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hr-HR" dirty="0"/>
              <a:t>AKTIVNOSTI BROJ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FB541-4B04-4600-B442-D7D73C547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0" y="2160589"/>
            <a:ext cx="2930517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500"/>
              <a:t>Uređenje prostora za provedbu aktivnosti</a:t>
            </a:r>
          </a:p>
          <a:p>
            <a:pPr lvl="1">
              <a:lnSpc>
                <a:spcPct val="90000"/>
              </a:lnSpc>
            </a:pPr>
            <a:r>
              <a:rPr lang="hr-HR" sz="1500"/>
              <a:t>Izmjena prozora, </a:t>
            </a:r>
            <a:r>
              <a:rPr lang="hr-HR" sz="1500" err="1"/>
              <a:t>Ličilački</a:t>
            </a:r>
            <a:r>
              <a:rPr lang="hr-HR" sz="1500"/>
              <a:t> radovi, Uređenje poda</a:t>
            </a:r>
          </a:p>
          <a:p>
            <a:pPr>
              <a:lnSpc>
                <a:spcPct val="90000"/>
              </a:lnSpc>
            </a:pPr>
            <a:r>
              <a:rPr lang="hr-HR" sz="1500"/>
              <a:t>Nabava opreme za rad </a:t>
            </a:r>
          </a:p>
          <a:p>
            <a:pPr lvl="1">
              <a:lnSpc>
                <a:spcPct val="90000"/>
              </a:lnSpc>
            </a:pPr>
            <a:r>
              <a:rPr lang="hr-HR" sz="1500"/>
              <a:t>Interaktivne ploče 3 seta, prijenosna računala, šatori, kreveti, kabanice, pribor za jelo</a:t>
            </a:r>
          </a:p>
          <a:p>
            <a:pPr>
              <a:lnSpc>
                <a:spcPct val="90000"/>
              </a:lnSpc>
            </a:pPr>
            <a:r>
              <a:rPr lang="hr-HR" sz="1500"/>
              <a:t>Izrada web aplikacije</a:t>
            </a:r>
          </a:p>
          <a:p>
            <a:pPr>
              <a:lnSpc>
                <a:spcPct val="90000"/>
              </a:lnSpc>
            </a:pPr>
            <a:r>
              <a:rPr lang="hr-HR" sz="1500"/>
              <a:t>Predstavljanje projekta po osječkim školama i formiranje grupa </a:t>
            </a:r>
          </a:p>
          <a:p>
            <a:pPr>
              <a:lnSpc>
                <a:spcPct val="90000"/>
              </a:lnSpc>
            </a:pPr>
            <a:endParaRPr lang="hr-HR" sz="1500"/>
          </a:p>
          <a:p>
            <a:pPr>
              <a:lnSpc>
                <a:spcPct val="90000"/>
              </a:lnSpc>
            </a:pPr>
            <a:endParaRPr lang="hr-HR" sz="1500"/>
          </a:p>
          <a:p>
            <a:pPr>
              <a:lnSpc>
                <a:spcPct val="90000"/>
              </a:lnSpc>
            </a:pPr>
            <a:endParaRPr lang="hr-HR" sz="1500"/>
          </a:p>
          <a:p>
            <a:pPr>
              <a:lnSpc>
                <a:spcPct val="90000"/>
              </a:lnSpc>
            </a:pPr>
            <a:endParaRPr lang="hr-HR" sz="1500"/>
          </a:p>
          <a:p>
            <a:pPr lvl="1">
              <a:lnSpc>
                <a:spcPct val="90000"/>
              </a:lnSpc>
            </a:pPr>
            <a:endParaRPr lang="hr-HR" sz="1500"/>
          </a:p>
        </p:txBody>
      </p:sp>
      <p:pic>
        <p:nvPicPr>
          <p:cNvPr id="2050" name="Picture 2" descr="G:\JAVOR\2019_ JAVOR\01 PROJEKTI 2019\00 IZV KOR DO ODR RAZ ŠVIC PROG\letak  naslovna 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37" y="214604"/>
            <a:ext cx="2770325" cy="587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8322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624</Words>
  <Application>Microsoft Office PowerPoint</Application>
  <PresentationFormat>Široki zaslon</PresentationFormat>
  <Paragraphs>97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</vt:lpstr>
      <vt:lpstr>PowerPoint prezentacija</vt:lpstr>
      <vt:lpstr>Projekt „IZVIĐAČKIM KORACIMA ZA ODRŽIVI RAZVOJ”</vt:lpstr>
      <vt:lpstr>IZVIĐAČKIM KORACIMA ZA ODRŽIVI RAZVOJ</vt:lpstr>
      <vt:lpstr>PARTNERI</vt:lpstr>
      <vt:lpstr>RAZDOBLJE PROVEDBE</vt:lpstr>
      <vt:lpstr>SAŽETAK</vt:lpstr>
      <vt:lpstr>CILJ</vt:lpstr>
      <vt:lpstr>CILJANA SKUPINA</vt:lpstr>
      <vt:lpstr>AKTIVNOSTI BROJ 1</vt:lpstr>
      <vt:lpstr>AKTIVNOST BROJ 2 12.10.2019. 10-14 h</vt:lpstr>
      <vt:lpstr>AKTIVNOST BROJ 3</vt:lpstr>
      <vt:lpstr>AKTIVNOST BROJ 3</vt:lpstr>
      <vt:lpstr>AKTIVNOST BROJ 3</vt:lpstr>
      <vt:lpstr>AKTIVNOST BROJ 4 </vt:lpstr>
      <vt:lpstr>AKTIVNOST BROJ 5 </vt:lpstr>
      <vt:lpstr>AKTIVNOST BROJ 6</vt:lpstr>
      <vt:lpstr>AKTIVNOST BROJ  7 </vt:lpstr>
      <vt:lpstr>IZVIĐAČI SU DOBRA STRANA ŽIVOTA </vt:lpstr>
      <vt:lpstr>VOLONTIRANJE</vt:lpstr>
      <vt:lpstr>PowerPoint prezentacija</vt:lpstr>
      <vt:lpstr>HVALA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IZVIĐAČKIM KORACIMA ZA ODRŽIVI RAZVOJ</dc:title>
  <dc:creator>Jadranka Kokolari</dc:creator>
  <cp:lastModifiedBy>Jadranka Kokolari</cp:lastModifiedBy>
  <cp:revision>12</cp:revision>
  <cp:lastPrinted>2019-09-09T10:21:41Z</cp:lastPrinted>
  <dcterms:created xsi:type="dcterms:W3CDTF">2019-07-16T06:26:37Z</dcterms:created>
  <dcterms:modified xsi:type="dcterms:W3CDTF">2019-10-02T07:24:05Z</dcterms:modified>
</cp:coreProperties>
</file>