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1" r:id="rId5"/>
    <p:sldId id="258" r:id="rId6"/>
    <p:sldId id="263" r:id="rId7"/>
    <p:sldId id="259" r:id="rId8"/>
    <p:sldId id="260" r:id="rId9"/>
    <p:sldId id="264" r:id="rId10"/>
    <p:sldId id="265" r:id="rId11"/>
    <p:sldId id="266" r:id="rId12"/>
    <p:sldId id="267" r:id="rId13"/>
    <p:sldId id="269" r:id="rId14"/>
    <p:sldId id="275" r:id="rId15"/>
    <p:sldId id="270" r:id="rId16"/>
    <p:sldId id="271" r:id="rId17"/>
    <p:sldId id="272" r:id="rId18"/>
    <p:sldId id="276" r:id="rId19"/>
    <p:sldId id="277" r:id="rId20"/>
    <p:sldId id="278" r:id="rId21"/>
    <p:sldId id="279" r:id="rId22"/>
    <p:sldId id="280" r:id="rId23"/>
    <p:sldId id="282" r:id="rId24"/>
    <p:sldId id="281" r:id="rId25"/>
    <p:sldId id="268" r:id="rId2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10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F0000"/>
                </a:solidFill>
              </a:defRPr>
            </a:lvl1pPr>
          </a:lstStyle>
          <a:p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 smtClean="0"/>
              <a:t>Katolička osnovna Škola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61717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dirty="0" smtClean="0"/>
              <a:t>Uredite stil naslova matrice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0000"/>
                </a:solidFill>
              </a:defRPr>
            </a:lvl1pPr>
          </a:lstStyle>
          <a:p>
            <a:r>
              <a:rPr lang="hr-HR" dirty="0" smtClean="0"/>
              <a:t>Katolička osnovna škola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55175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23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utnik 5"/>
          <p:cNvSpPr/>
          <p:nvPr/>
        </p:nvSpPr>
        <p:spPr>
          <a:xfrm>
            <a:off x="0" y="239203"/>
            <a:ext cx="9576569" cy="4526560"/>
          </a:xfrm>
          <a:prstGeom prst="rect">
            <a:avLst/>
          </a:prstGeom>
        </p:spPr>
        <p:txBody>
          <a:bodyPr wrap="square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13800" dirty="0">
                <a:solidFill>
                  <a:schemeClr val="bg1"/>
                </a:solidFill>
                <a:latin typeface="Informal Roman" panose="030604020304060B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Ovisnost o video igrama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319" y="1094013"/>
            <a:ext cx="3238500" cy="2286000"/>
          </a:xfrm>
          <a:prstGeom prst="rect">
            <a:avLst/>
          </a:prstGeom>
        </p:spPr>
      </p:pic>
      <p:sp>
        <p:nvSpPr>
          <p:cNvPr id="4" name="Podnaslov 2"/>
          <p:cNvSpPr>
            <a:spLocks noGrp="1"/>
          </p:cNvSpPr>
          <p:nvPr>
            <p:ph type="subTitle" idx="1"/>
          </p:nvPr>
        </p:nvSpPr>
        <p:spPr>
          <a:xfrm>
            <a:off x="322217" y="5982788"/>
            <a:ext cx="2825931" cy="463731"/>
          </a:xfrm>
        </p:spPr>
        <p:txBody>
          <a:bodyPr/>
          <a:lstStyle/>
          <a:p>
            <a:r>
              <a:rPr lang="hr-HR" dirty="0" smtClean="0">
                <a:solidFill>
                  <a:schemeClr val="bg1"/>
                </a:solidFill>
              </a:rPr>
              <a:t>Franka Ivić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0414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83476" y="464700"/>
            <a:ext cx="9144000" cy="969962"/>
          </a:xfrm>
        </p:spPr>
        <p:txBody>
          <a:bodyPr>
            <a:normAutofit/>
          </a:bodyPr>
          <a:lstStyle/>
          <a:p>
            <a:pPr algn="l"/>
            <a:r>
              <a:rPr lang="hr-HR" sz="6000" dirty="0" smtClean="0">
                <a:solidFill>
                  <a:schemeClr val="bg1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World </a:t>
            </a:r>
            <a:r>
              <a:rPr lang="hr-HR" sz="6000" dirty="0" err="1" smtClean="0">
                <a:solidFill>
                  <a:schemeClr val="bg1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of</a:t>
            </a:r>
            <a:r>
              <a:rPr lang="hr-HR" sz="6000" dirty="0" smtClean="0">
                <a:solidFill>
                  <a:schemeClr val="bg1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 </a:t>
            </a:r>
            <a:r>
              <a:rPr lang="hr-HR" sz="6000" dirty="0" err="1" smtClean="0">
                <a:solidFill>
                  <a:schemeClr val="bg1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Warcraft</a:t>
            </a:r>
            <a:endParaRPr lang="hr-HR" sz="6000" dirty="0" smtClean="0">
              <a:solidFill>
                <a:schemeClr val="bg1"/>
              </a:solidFill>
              <a:latin typeface="Calisto MT" panose="02040603050505030304" pitchFamily="18" charset="0"/>
              <a:sym typeface="Wingdings" panose="05000000000000000000" pitchFamily="2" charset="2"/>
            </a:endParaRPr>
          </a:p>
          <a:p>
            <a:pPr algn="l"/>
            <a:endParaRPr lang="hr-HR" sz="6000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6402" y="60658"/>
            <a:ext cx="4845598" cy="2748007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31" y="2037831"/>
            <a:ext cx="5819448" cy="362691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720" y="2495031"/>
            <a:ext cx="3004481" cy="22504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54390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83476" y="464700"/>
            <a:ext cx="9144000" cy="969962"/>
          </a:xfrm>
        </p:spPr>
        <p:txBody>
          <a:bodyPr>
            <a:normAutofit/>
          </a:bodyPr>
          <a:lstStyle/>
          <a:p>
            <a:pPr algn="l"/>
            <a:r>
              <a:rPr lang="hr-HR" sz="60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Ingress</a:t>
            </a:r>
            <a:endParaRPr lang="hr-HR" sz="6000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816" y="1434662"/>
            <a:ext cx="3039625" cy="4877138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6594" y="464700"/>
            <a:ext cx="2474694" cy="247469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235" y="909403"/>
            <a:ext cx="4773420" cy="3587710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68812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83476" y="464700"/>
            <a:ext cx="9144000" cy="969962"/>
          </a:xfrm>
        </p:spPr>
        <p:txBody>
          <a:bodyPr>
            <a:normAutofit/>
          </a:bodyPr>
          <a:lstStyle/>
          <a:p>
            <a:pPr algn="l"/>
            <a:r>
              <a:rPr lang="hr-HR" sz="60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Pokemon</a:t>
            </a:r>
            <a:r>
              <a:rPr lang="hr-HR" sz="60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hr-HR" sz="60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Go</a:t>
            </a:r>
            <a:endParaRPr lang="hr-HR" sz="6000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67" y="1538750"/>
            <a:ext cx="3104606" cy="5518186"/>
          </a:xfrm>
          <a:prstGeom prst="rect">
            <a:avLst/>
          </a:prstGeom>
        </p:spPr>
      </p:pic>
      <p:sp>
        <p:nvSpPr>
          <p:cNvPr id="9" name="Pravokutnik 8"/>
          <p:cNvSpPr/>
          <p:nvPr/>
        </p:nvSpPr>
        <p:spPr>
          <a:xfrm>
            <a:off x="627167" y="6648994"/>
            <a:ext cx="3082353" cy="40794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974" y="285450"/>
            <a:ext cx="6041660" cy="339576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018" y="1603143"/>
            <a:ext cx="2609030" cy="4646218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21936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199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Kvi</a:t>
            </a:r>
            <a:r>
              <a:rPr lang="hr-HR" sz="199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z</a:t>
            </a:r>
            <a:endParaRPr lang="hr-HR" sz="19900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sz="66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Videigre</a:t>
            </a:r>
            <a:endParaRPr lang="hr-HR" sz="6600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847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45029" y="2141266"/>
            <a:ext cx="10276114" cy="2387600"/>
          </a:xfrm>
        </p:spPr>
        <p:txBody>
          <a:bodyPr>
            <a:noAutofit/>
          </a:bodyPr>
          <a:lstStyle/>
          <a:p>
            <a:r>
              <a:rPr lang="hr-HR" sz="23900" dirty="0" smtClean="0">
                <a:solidFill>
                  <a:schemeClr val="bg1"/>
                </a:solidFill>
              </a:rPr>
              <a:t>LEVEL 1</a:t>
            </a:r>
            <a:endParaRPr lang="hr-HR" sz="23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385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926771" y="861106"/>
            <a:ext cx="8338457" cy="1046071"/>
          </a:xfrm>
        </p:spPr>
        <p:txBody>
          <a:bodyPr>
            <a:noAutofit/>
          </a:bodyPr>
          <a:lstStyle/>
          <a:p>
            <a:r>
              <a:rPr lang="hr-HR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Koja je prva videoigra?</a:t>
            </a:r>
            <a:endParaRPr lang="hr-HR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2181497"/>
            <a:ext cx="9144000" cy="3076303"/>
          </a:xfrm>
        </p:spPr>
        <p:txBody>
          <a:bodyPr>
            <a:normAutofit/>
          </a:bodyPr>
          <a:lstStyle/>
          <a:p>
            <a:pPr marL="857250" indent="-857250" algn="l">
              <a:buFont typeface="+mj-lt"/>
              <a:buAutoNum type="alphaLcParenR"/>
            </a:pPr>
            <a:r>
              <a:rPr lang="hr-HR" sz="40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Pong</a:t>
            </a:r>
            <a:endParaRPr lang="hr-HR" sz="4000" dirty="0" smtClean="0">
              <a:solidFill>
                <a:schemeClr val="bg1"/>
              </a:solidFill>
              <a:latin typeface="Calisto MT" panose="02040603050505030304" pitchFamily="18" charset="0"/>
            </a:endParaRPr>
          </a:p>
          <a:p>
            <a:pPr marL="857250" indent="-857250" algn="l">
              <a:buFont typeface="+mj-lt"/>
              <a:buAutoNum type="alphaLcParenR"/>
            </a:pPr>
            <a:r>
              <a:rPr lang="hr-HR" sz="40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Donkey</a:t>
            </a:r>
            <a:r>
              <a:rPr lang="hr-HR" sz="40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Kong</a:t>
            </a:r>
          </a:p>
          <a:p>
            <a:pPr marL="857250" indent="-857250" algn="l">
              <a:buFont typeface="+mj-lt"/>
              <a:buAutoNum type="alphaLcParenR"/>
            </a:pPr>
            <a:r>
              <a:rPr lang="hr-HR" sz="40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Super Mario</a:t>
            </a:r>
            <a:endParaRPr lang="hr-HR" sz="4000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sp>
        <p:nvSpPr>
          <p:cNvPr id="9" name="Akcijski gumb: Prilagođeno 8">
            <a:hlinkClick r:id="rId2" action="ppaction://hlinksldjump" highlightClick="1"/>
          </p:cNvPr>
          <p:cNvSpPr/>
          <p:nvPr/>
        </p:nvSpPr>
        <p:spPr>
          <a:xfrm>
            <a:off x="1384663" y="2181497"/>
            <a:ext cx="836023" cy="66620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Akcijski gumb: Prilagođeno 9">
            <a:hlinkClick r:id="rId3" action="ppaction://hlinksldjump" highlightClick="1"/>
          </p:cNvPr>
          <p:cNvSpPr/>
          <p:nvPr/>
        </p:nvSpPr>
        <p:spPr>
          <a:xfrm>
            <a:off x="1384663" y="2847703"/>
            <a:ext cx="1042416" cy="62701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Akcijski gumb: Prilagođeno 10">
            <a:hlinkClick r:id="" action="ppaction://hlinkshowjump?jump=nextslide" highlightClick="1"/>
          </p:cNvPr>
          <p:cNvSpPr/>
          <p:nvPr/>
        </p:nvSpPr>
        <p:spPr>
          <a:xfrm>
            <a:off x="1384663" y="3579223"/>
            <a:ext cx="953588" cy="56170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69787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89" y="0"/>
            <a:ext cx="11469826" cy="6858000"/>
          </a:xfrm>
          <a:prstGeom prst="rect">
            <a:avLst/>
          </a:prstGeom>
        </p:spPr>
      </p:pic>
      <p:sp>
        <p:nvSpPr>
          <p:cNvPr id="5" name="Akcijski gumb: Natrag ili Prethodno 4">
            <a:hlinkClick r:id="" action="ppaction://hlinkshowjump?jump=previousslide" highlightClick="1"/>
          </p:cNvPr>
          <p:cNvSpPr/>
          <p:nvPr/>
        </p:nvSpPr>
        <p:spPr>
          <a:xfrm>
            <a:off x="587829" y="5786845"/>
            <a:ext cx="1162594" cy="822960"/>
          </a:xfrm>
          <a:prstGeom prst="actionButtonBackPrevious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9284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7" y="-241089"/>
            <a:ext cx="10763796" cy="7099089"/>
          </a:xfrm>
          <a:prstGeom prst="rect">
            <a:avLst/>
          </a:prstGeom>
        </p:spPr>
      </p:pic>
      <p:sp>
        <p:nvSpPr>
          <p:cNvPr id="5" name="Akcijski gumb: Naprijed ili dalje 4">
            <a:hlinkClick r:id="" action="ppaction://hlinkshowjump?jump=nextslide" highlightClick="1"/>
          </p:cNvPr>
          <p:cNvSpPr/>
          <p:nvPr/>
        </p:nvSpPr>
        <p:spPr>
          <a:xfrm>
            <a:off x="9496697" y="5773783"/>
            <a:ext cx="1332412" cy="836023"/>
          </a:xfrm>
          <a:prstGeom prst="actionButtonForwardNex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62052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45029" y="2141266"/>
            <a:ext cx="10276114" cy="2387600"/>
          </a:xfrm>
        </p:spPr>
        <p:txBody>
          <a:bodyPr>
            <a:noAutofit/>
          </a:bodyPr>
          <a:lstStyle/>
          <a:p>
            <a:r>
              <a:rPr lang="hr-HR" sz="23900" dirty="0" smtClean="0">
                <a:solidFill>
                  <a:schemeClr val="bg1"/>
                </a:solidFill>
              </a:rPr>
              <a:t>LEVEL 2</a:t>
            </a:r>
            <a:endParaRPr lang="hr-HR" sz="23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109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926771" y="861106"/>
            <a:ext cx="8338457" cy="1046071"/>
          </a:xfrm>
        </p:spPr>
        <p:txBody>
          <a:bodyPr>
            <a:noAutofit/>
          </a:bodyPr>
          <a:lstStyle/>
          <a:p>
            <a:r>
              <a:rPr lang="hr-HR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Kako se zove žena ovog lika?</a:t>
            </a:r>
            <a:endParaRPr lang="hr-HR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2181497"/>
            <a:ext cx="9144000" cy="3076303"/>
          </a:xfrm>
        </p:spPr>
        <p:txBody>
          <a:bodyPr>
            <a:normAutofit/>
          </a:bodyPr>
          <a:lstStyle/>
          <a:p>
            <a:pPr marL="742950" indent="-742950" algn="l">
              <a:buFont typeface="+mj-lt"/>
              <a:buAutoNum type="alphaLcParenR"/>
            </a:pPr>
            <a:r>
              <a:rPr lang="hr-HR" sz="40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Lady </a:t>
            </a:r>
            <a:r>
              <a:rPr lang="hr-HR" sz="40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Pacman</a:t>
            </a:r>
            <a:endParaRPr lang="hr-HR" sz="4000" dirty="0" smtClean="0">
              <a:solidFill>
                <a:schemeClr val="bg1"/>
              </a:solidFill>
              <a:latin typeface="Calisto MT" panose="02040603050505030304" pitchFamily="18" charset="0"/>
            </a:endParaRPr>
          </a:p>
          <a:p>
            <a:pPr marL="742950" indent="-742950" algn="l">
              <a:buFont typeface="+mj-lt"/>
              <a:buAutoNum type="alphaLcParenR"/>
            </a:pPr>
            <a:r>
              <a:rPr lang="hr-HR" sz="40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Mrs. </a:t>
            </a:r>
            <a:r>
              <a:rPr lang="hr-HR" sz="40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Pacman</a:t>
            </a:r>
            <a:endParaRPr lang="hr-HR" sz="4000" dirty="0" smtClean="0">
              <a:solidFill>
                <a:schemeClr val="bg1"/>
              </a:solidFill>
              <a:latin typeface="Calisto MT" panose="02040603050505030304" pitchFamily="18" charset="0"/>
            </a:endParaRPr>
          </a:p>
          <a:p>
            <a:pPr marL="742950" indent="-742950" algn="l">
              <a:buFont typeface="+mj-lt"/>
              <a:buAutoNum type="alphaLcParenR"/>
            </a:pPr>
            <a:r>
              <a:rPr lang="hr-HR" sz="40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Pacwoman</a:t>
            </a:r>
            <a:endParaRPr lang="hr-HR" sz="4000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118" y="2365419"/>
            <a:ext cx="3238500" cy="2286000"/>
          </a:xfrm>
          <a:prstGeom prst="rect">
            <a:avLst/>
          </a:prstGeom>
        </p:spPr>
      </p:pic>
      <p:sp>
        <p:nvSpPr>
          <p:cNvPr id="4" name="Strelica udesno 3"/>
          <p:cNvSpPr/>
          <p:nvPr/>
        </p:nvSpPr>
        <p:spPr>
          <a:xfrm rot="2377848">
            <a:off x="6274051" y="2075510"/>
            <a:ext cx="1201783" cy="581297"/>
          </a:xfrm>
          <a:prstGeom prst="rightArrow">
            <a:avLst>
              <a:gd name="adj1" fmla="val 46543"/>
              <a:gd name="adj2" fmla="val 88048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Akcijski gumb: Prilagođeno 4">
            <a:hlinkClick r:id="" action="ppaction://hlinkshowjump?jump=nextslide" highlightClick="1"/>
          </p:cNvPr>
          <p:cNvSpPr/>
          <p:nvPr/>
        </p:nvSpPr>
        <p:spPr>
          <a:xfrm>
            <a:off x="1430382" y="2181497"/>
            <a:ext cx="829492" cy="66620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Akcijski gumb: Prilagođeno 5">
            <a:hlinkClick r:id="" action="ppaction://hlinkshowjump?jump=nextslide" highlightClick="1"/>
          </p:cNvPr>
          <p:cNvSpPr/>
          <p:nvPr/>
        </p:nvSpPr>
        <p:spPr>
          <a:xfrm>
            <a:off x="1430382" y="3566160"/>
            <a:ext cx="829492" cy="5747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Akcijski gumb: Prilagođeno 7">
            <a:hlinkClick r:id="rId3" action="ppaction://hlinksldjump" highlightClick="1"/>
          </p:cNvPr>
          <p:cNvSpPr/>
          <p:nvPr/>
        </p:nvSpPr>
        <p:spPr>
          <a:xfrm>
            <a:off x="1319349" y="2847703"/>
            <a:ext cx="940525" cy="71845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2274" y="4199709"/>
            <a:ext cx="3074125" cy="230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7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504498"/>
            <a:ext cx="7210097" cy="1040524"/>
          </a:xfrm>
        </p:spPr>
        <p:txBody>
          <a:bodyPr>
            <a:normAutofit/>
          </a:bodyPr>
          <a:lstStyle/>
          <a:p>
            <a:pPr algn="l"/>
            <a:r>
              <a:rPr lang="hr-HR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Općenito</a:t>
            </a:r>
            <a:r>
              <a:rPr lang="hr-HR" dirty="0" smtClean="0">
                <a:solidFill>
                  <a:schemeClr val="bg1"/>
                </a:solidFill>
              </a:rPr>
              <a:t> 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1986455"/>
            <a:ext cx="9226731" cy="3799490"/>
          </a:xfrm>
        </p:spPr>
        <p:txBody>
          <a:bodyPr>
            <a:normAutofit/>
          </a:bodyPr>
          <a:lstStyle/>
          <a:p>
            <a:pPr algn="l"/>
            <a:r>
              <a:rPr lang="hr-HR" sz="3200" dirty="0">
                <a:solidFill>
                  <a:schemeClr val="bg1"/>
                </a:solidFill>
                <a:latin typeface="Calisto MT" panose="02040603050505030304" pitchFamily="18" charset="0"/>
              </a:rPr>
              <a:t>P</a:t>
            </a:r>
            <a:r>
              <a:rPr lang="hr-HR" sz="32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rinudno </a:t>
            </a:r>
            <a:r>
              <a:rPr lang="hr-HR" sz="3200" dirty="0">
                <a:solidFill>
                  <a:schemeClr val="bg1"/>
                </a:solidFill>
                <a:latin typeface="Calisto MT" panose="02040603050505030304" pitchFamily="18" charset="0"/>
              </a:rPr>
              <a:t>i pretjerano korištenje računala i video igara</a:t>
            </a:r>
            <a:r>
              <a:rPr lang="hr-HR" sz="32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.</a:t>
            </a:r>
          </a:p>
          <a:p>
            <a:pPr algn="l"/>
            <a:r>
              <a:rPr lang="hr-HR" sz="32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NE postoji </a:t>
            </a:r>
            <a:r>
              <a:rPr lang="hr-HR" sz="3200" dirty="0">
                <a:solidFill>
                  <a:schemeClr val="bg1"/>
                </a:solidFill>
                <a:latin typeface="Calisto MT" panose="02040603050505030304" pitchFamily="18" charset="0"/>
              </a:rPr>
              <a:t>jedinstven stav, </a:t>
            </a:r>
            <a:r>
              <a:rPr lang="hr-HR" sz="32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može li </a:t>
            </a:r>
            <a:r>
              <a:rPr lang="hr-HR" sz="3200" dirty="0">
                <a:solidFill>
                  <a:schemeClr val="bg1"/>
                </a:solidFill>
                <a:latin typeface="Calisto MT" panose="02040603050505030304" pitchFamily="18" charset="0"/>
              </a:rPr>
              <a:t>se prekomjerno korištenje </a:t>
            </a:r>
            <a:r>
              <a:rPr lang="hr-HR" sz="32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računalnih </a:t>
            </a:r>
            <a:r>
              <a:rPr lang="hr-HR" sz="3200" dirty="0">
                <a:solidFill>
                  <a:schemeClr val="bg1"/>
                </a:solidFill>
                <a:latin typeface="Calisto MT" panose="02040603050505030304" pitchFamily="18" charset="0"/>
              </a:rPr>
              <a:t>definirati kao bolest u smislu ovisnosti.</a:t>
            </a:r>
            <a:endParaRPr lang="hr-HR" sz="3200" dirty="0" smtClean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80" y="2052059"/>
            <a:ext cx="443320" cy="32417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817" y="3088318"/>
            <a:ext cx="445047" cy="32311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58" y="4394750"/>
            <a:ext cx="3040005" cy="2390502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904" y="4035069"/>
            <a:ext cx="2382922" cy="223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1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77"/>
            <a:ext cx="12192000" cy="6872377"/>
          </a:xfrm>
          <a:prstGeom prst="rect">
            <a:avLst/>
          </a:prstGeom>
        </p:spPr>
      </p:pic>
      <p:sp>
        <p:nvSpPr>
          <p:cNvPr id="5" name="Akcijski gumb: Natrag ili Prethodno 4">
            <a:hlinkClick r:id="" action="ppaction://hlinkshowjump?jump=previousslide" highlightClick="1"/>
          </p:cNvPr>
          <p:cNvSpPr/>
          <p:nvPr/>
        </p:nvSpPr>
        <p:spPr>
          <a:xfrm>
            <a:off x="666206" y="5473337"/>
            <a:ext cx="1463040" cy="862149"/>
          </a:xfrm>
          <a:prstGeom prst="actionButtonBackPrevious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97170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2" y="0"/>
            <a:ext cx="11181806" cy="6846004"/>
          </a:xfrm>
          <a:prstGeom prst="rect">
            <a:avLst/>
          </a:prstGeom>
        </p:spPr>
      </p:pic>
      <p:sp>
        <p:nvSpPr>
          <p:cNvPr id="5" name="Akcijski gumb: Naprijed ili dalje 4">
            <a:hlinkClick r:id="" action="ppaction://hlinkshowjump?jump=nextslide" highlightClick="1"/>
          </p:cNvPr>
          <p:cNvSpPr/>
          <p:nvPr/>
        </p:nvSpPr>
        <p:spPr>
          <a:xfrm>
            <a:off x="10097589" y="5590903"/>
            <a:ext cx="1410788" cy="862148"/>
          </a:xfrm>
          <a:prstGeom prst="actionButtonForwardNext">
            <a:avLst/>
          </a:prstGeom>
          <a:solidFill>
            <a:srgbClr val="FF0000"/>
          </a:solidFill>
          <a:ln>
            <a:solidFill>
              <a:srgbClr val="010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59861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926771" y="861106"/>
            <a:ext cx="8338457" cy="1046071"/>
          </a:xfrm>
        </p:spPr>
        <p:txBody>
          <a:bodyPr>
            <a:noAutofit/>
          </a:bodyPr>
          <a:lstStyle/>
          <a:p>
            <a:r>
              <a:rPr lang="hr-HR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Koja je najprodavanija videoigra ikada?</a:t>
            </a:r>
            <a:endParaRPr lang="hr-HR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2181497"/>
            <a:ext cx="9144000" cy="3076303"/>
          </a:xfrm>
        </p:spPr>
        <p:txBody>
          <a:bodyPr>
            <a:normAutofit/>
          </a:bodyPr>
          <a:lstStyle/>
          <a:p>
            <a:pPr marL="857250" indent="-857250" algn="l">
              <a:buFont typeface="+mj-lt"/>
              <a:buAutoNum type="alphaLcParenR"/>
            </a:pPr>
            <a:r>
              <a:rPr lang="hr-HR" sz="40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Call </a:t>
            </a:r>
            <a:r>
              <a:rPr lang="hr-HR" sz="40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of</a:t>
            </a:r>
            <a:r>
              <a:rPr lang="hr-HR" sz="40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Duty: </a:t>
            </a:r>
            <a:r>
              <a:rPr lang="hr-HR" sz="40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Infinite</a:t>
            </a:r>
            <a:r>
              <a:rPr lang="hr-HR" sz="40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hr-HR" sz="40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Warfare</a:t>
            </a:r>
            <a:endParaRPr lang="hr-HR" sz="4000" dirty="0" smtClean="0">
              <a:solidFill>
                <a:schemeClr val="bg1"/>
              </a:solidFill>
              <a:latin typeface="Calisto MT" panose="02040603050505030304" pitchFamily="18" charset="0"/>
            </a:endParaRPr>
          </a:p>
          <a:p>
            <a:pPr marL="857250" indent="-857250" algn="l">
              <a:buFont typeface="+mj-lt"/>
              <a:buAutoNum type="alphaLcParenR"/>
            </a:pPr>
            <a:r>
              <a:rPr lang="hr-HR" sz="40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GTA V.</a:t>
            </a:r>
          </a:p>
          <a:p>
            <a:pPr marL="857250" indent="-857250" algn="l">
              <a:buFont typeface="+mj-lt"/>
              <a:buAutoNum type="alphaLcParenR"/>
            </a:pPr>
            <a:r>
              <a:rPr lang="hr-HR" sz="40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FIFA 17</a:t>
            </a:r>
            <a:endParaRPr lang="hr-HR" sz="4000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sp>
        <p:nvSpPr>
          <p:cNvPr id="4" name="Akcijski gumb: Prilagođeno 3">
            <a:hlinkClick r:id="" action="ppaction://hlinkshowjump?jump=nextslide" highlightClick="1"/>
          </p:cNvPr>
          <p:cNvSpPr/>
          <p:nvPr/>
        </p:nvSpPr>
        <p:spPr>
          <a:xfrm>
            <a:off x="1410789" y="2272937"/>
            <a:ext cx="770708" cy="56170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Akcijski gumb: Prilagođeno 4">
            <a:hlinkClick r:id="rId2" action="ppaction://hlinksldjump" highlightClick="1"/>
          </p:cNvPr>
          <p:cNvSpPr/>
          <p:nvPr/>
        </p:nvSpPr>
        <p:spPr>
          <a:xfrm>
            <a:off x="1410789" y="2834640"/>
            <a:ext cx="770708" cy="62701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Akcijski gumb: Prilagođeno 5">
            <a:hlinkClick r:id="rId2" action="ppaction://hlinksldjump" highlightClick="1"/>
          </p:cNvPr>
          <p:cNvSpPr/>
          <p:nvPr/>
        </p:nvSpPr>
        <p:spPr>
          <a:xfrm>
            <a:off x="1410789" y="3553097"/>
            <a:ext cx="862148" cy="54864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7560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1" y="783772"/>
            <a:ext cx="12114319" cy="5473337"/>
          </a:xfrm>
          <a:prstGeom prst="rect">
            <a:avLst/>
          </a:prstGeom>
        </p:spPr>
      </p:pic>
      <p:sp>
        <p:nvSpPr>
          <p:cNvPr id="5" name="Akcijski gumb: Naprijed ili dalje 4">
            <a:hlinkClick r:id="rId3" action="ppaction://hlinksldjump" highlightClick="1"/>
          </p:cNvPr>
          <p:cNvSpPr/>
          <p:nvPr/>
        </p:nvSpPr>
        <p:spPr>
          <a:xfrm>
            <a:off x="10580914" y="5212080"/>
            <a:ext cx="1371600" cy="875211"/>
          </a:xfrm>
          <a:prstGeom prst="actionButtonForwardNex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78067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9" y="0"/>
            <a:ext cx="10789920" cy="6859524"/>
          </a:xfrm>
          <a:prstGeom prst="rect">
            <a:avLst/>
          </a:prstGeom>
        </p:spPr>
      </p:pic>
      <p:sp>
        <p:nvSpPr>
          <p:cNvPr id="5" name="Akcijski gumb: Natrag ili Prethodno 4">
            <a:hlinkClick r:id="rId3" action="ppaction://hlinksldjump" highlightClick="1"/>
          </p:cNvPr>
          <p:cNvSpPr/>
          <p:nvPr/>
        </p:nvSpPr>
        <p:spPr>
          <a:xfrm>
            <a:off x="875212" y="5146767"/>
            <a:ext cx="1449977" cy="1084217"/>
          </a:xfrm>
          <a:prstGeom prst="actionButtonBackPrevious">
            <a:avLst/>
          </a:prstGeom>
          <a:solidFill>
            <a:srgbClr val="FF0000"/>
          </a:solidFill>
          <a:ln>
            <a:solidFill>
              <a:srgbClr val="010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757222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-91440" y="2546215"/>
            <a:ext cx="9144000" cy="2387600"/>
          </a:xfrm>
        </p:spPr>
        <p:txBody>
          <a:bodyPr>
            <a:prstTxWarp prst="textArchDown">
              <a:avLst/>
            </a:prstTxWarp>
            <a:normAutofit/>
          </a:bodyPr>
          <a:lstStyle/>
          <a:p>
            <a:r>
              <a:rPr lang="hr-HR" sz="80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Hvala na pažnji!</a:t>
            </a:r>
            <a:endParaRPr lang="hr-HR" sz="8000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5" y="431362"/>
            <a:ext cx="10058400" cy="348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3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3999" y="498959"/>
            <a:ext cx="7210097" cy="1040524"/>
          </a:xfrm>
        </p:spPr>
        <p:txBody>
          <a:bodyPr>
            <a:normAutofit/>
          </a:bodyPr>
          <a:lstStyle/>
          <a:p>
            <a:pPr algn="l"/>
            <a:r>
              <a:rPr lang="hr-HR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Zašto</a:t>
            </a:r>
            <a:endParaRPr lang="hr-HR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1923393"/>
            <a:ext cx="9144000" cy="3799490"/>
          </a:xfrm>
        </p:spPr>
        <p:txBody>
          <a:bodyPr>
            <a:normAutofit/>
          </a:bodyPr>
          <a:lstStyle/>
          <a:p>
            <a:pPr algn="l"/>
            <a:r>
              <a:rPr lang="hr-HR" sz="32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Emotivna vezanost.</a:t>
            </a:r>
          </a:p>
          <a:p>
            <a:pPr algn="l"/>
            <a:r>
              <a:rPr lang="hr-HR" sz="3200" dirty="0">
                <a:solidFill>
                  <a:schemeClr val="bg1"/>
                </a:solidFill>
                <a:latin typeface="Calisto MT" panose="02040603050505030304" pitchFamily="18" charset="0"/>
              </a:rPr>
              <a:t> </a:t>
            </a:r>
            <a:r>
              <a:rPr lang="hr-HR" sz="32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Iznimno stimulativne.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53" y="2037732"/>
            <a:ext cx="445047" cy="32311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52" y="2577661"/>
            <a:ext cx="445047" cy="32311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578" y="115048"/>
            <a:ext cx="4184469" cy="44916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952" y="3456803"/>
            <a:ext cx="5289684" cy="29745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1849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504498"/>
            <a:ext cx="8487103" cy="1040524"/>
          </a:xfrm>
        </p:spPr>
        <p:txBody>
          <a:bodyPr>
            <a:normAutofit fontScale="90000"/>
          </a:bodyPr>
          <a:lstStyle/>
          <a:p>
            <a:pPr algn="l"/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Utjecaj video igrica na djecu</a:t>
            </a:r>
            <a:endParaRPr lang="hr-HR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1923393"/>
            <a:ext cx="9144000" cy="3799490"/>
          </a:xfrm>
        </p:spPr>
        <p:txBody>
          <a:bodyPr>
            <a:normAutofit/>
          </a:bodyPr>
          <a:lstStyle/>
          <a:p>
            <a:pPr algn="l"/>
            <a:r>
              <a:rPr lang="hr-HR" sz="32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Alarmantna situacija u SAD-u.</a:t>
            </a:r>
          </a:p>
          <a:p>
            <a:pPr algn="l"/>
            <a:r>
              <a:rPr lang="pl-PL" sz="32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92</a:t>
            </a:r>
            <a:r>
              <a:rPr lang="pl-PL" sz="3200" dirty="0">
                <a:solidFill>
                  <a:schemeClr val="bg1"/>
                </a:solidFill>
                <a:latin typeface="Calisto MT" panose="02040603050505030304" pitchFamily="18" charset="0"/>
              </a:rPr>
              <a:t>% </a:t>
            </a:r>
            <a:r>
              <a:rPr lang="pl-PL" sz="32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djece igra igre (od </a:t>
            </a:r>
            <a:r>
              <a:rPr lang="pl-PL" sz="3200" dirty="0">
                <a:solidFill>
                  <a:schemeClr val="bg1"/>
                </a:solidFill>
                <a:latin typeface="Calisto MT" panose="02040603050505030304" pitchFamily="18" charset="0"/>
              </a:rPr>
              <a:t>2 do </a:t>
            </a:r>
            <a:r>
              <a:rPr lang="pl-PL" sz="32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17).</a:t>
            </a:r>
          </a:p>
          <a:p>
            <a:pPr algn="l"/>
            <a:r>
              <a:rPr lang="hr-HR" sz="32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8,5</a:t>
            </a:r>
            <a:r>
              <a:rPr lang="hr-HR" sz="3200" dirty="0">
                <a:solidFill>
                  <a:schemeClr val="bg1"/>
                </a:solidFill>
                <a:latin typeface="Calisto MT" panose="02040603050505030304" pitchFamily="18" charset="0"/>
              </a:rPr>
              <a:t>% </a:t>
            </a:r>
            <a:r>
              <a:rPr lang="hr-HR" sz="32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ovisno.</a:t>
            </a:r>
            <a:endParaRPr lang="hr-HR" sz="3200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53" y="2037732"/>
            <a:ext cx="445047" cy="32311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53" y="2577661"/>
            <a:ext cx="445047" cy="32311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53" y="3117590"/>
            <a:ext cx="445047" cy="32311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5622" y="3427508"/>
            <a:ext cx="4411300" cy="2655939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82" b="97585" l="6148" r="893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139" y="3684540"/>
            <a:ext cx="2324100" cy="1971675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239" y="5217017"/>
            <a:ext cx="1078400" cy="1078400"/>
          </a:xfrm>
          <a:prstGeom prst="rect">
            <a:avLst/>
          </a:prstGeom>
        </p:spPr>
      </p:pic>
      <p:sp>
        <p:nvSpPr>
          <p:cNvPr id="16" name="Pravokutnik 15"/>
          <p:cNvSpPr/>
          <p:nvPr/>
        </p:nvSpPr>
        <p:spPr>
          <a:xfrm>
            <a:off x="1358908" y="4164100"/>
            <a:ext cx="1428661" cy="1141482"/>
          </a:xfrm>
          <a:prstGeom prst="rect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7" name="Slika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75842">
            <a:off x="1263377" y="4037183"/>
            <a:ext cx="1426588" cy="1140051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00021">
            <a:off x="1312831" y="4280854"/>
            <a:ext cx="1426588" cy="1140051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45623">
            <a:off x="970506" y="4589882"/>
            <a:ext cx="1106986" cy="884643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5993">
            <a:off x="998434" y="4130906"/>
            <a:ext cx="1704563" cy="1249145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89286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504498"/>
            <a:ext cx="7210097" cy="1040524"/>
          </a:xfrm>
        </p:spPr>
        <p:txBody>
          <a:bodyPr>
            <a:normAutofit/>
          </a:bodyPr>
          <a:lstStyle/>
          <a:p>
            <a:pPr algn="l"/>
            <a:r>
              <a:rPr lang="hr-HR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Dijagnoza</a:t>
            </a:r>
            <a:endParaRPr lang="hr-HR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1923393"/>
            <a:ext cx="6797040" cy="3799490"/>
          </a:xfrm>
        </p:spPr>
        <p:txBody>
          <a:bodyPr>
            <a:normAutofit/>
          </a:bodyPr>
          <a:lstStyle/>
          <a:p>
            <a:pPr algn="l"/>
            <a:r>
              <a:rPr lang="hr-HR" sz="32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Nij</a:t>
            </a:r>
            <a:r>
              <a:rPr lang="en-GB" sz="32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e</a:t>
            </a:r>
            <a:r>
              <a:rPr lang="hr-HR" sz="32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navedena </a:t>
            </a:r>
            <a:r>
              <a:rPr lang="hr-HR" sz="3200" dirty="0">
                <a:solidFill>
                  <a:schemeClr val="bg1"/>
                </a:solidFill>
                <a:latin typeface="Calisto MT" panose="02040603050505030304" pitchFamily="18" charset="0"/>
              </a:rPr>
              <a:t>u međunarodno priznatim dijagnostičkim </a:t>
            </a:r>
            <a:r>
              <a:rPr lang="hr-HR" sz="32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sustavu.</a:t>
            </a:r>
          </a:p>
          <a:p>
            <a:pPr algn="l"/>
            <a:r>
              <a:rPr lang="hr-HR" sz="32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Simptomi slični </a:t>
            </a:r>
            <a:r>
              <a:rPr lang="hr-HR" sz="3200" dirty="0">
                <a:solidFill>
                  <a:schemeClr val="bg1"/>
                </a:solidFill>
                <a:latin typeface="Calisto MT" panose="02040603050505030304" pitchFamily="18" charset="0"/>
              </a:rPr>
              <a:t>kao i kod drugih psiholoških ovisnosti</a:t>
            </a:r>
            <a:r>
              <a:rPr lang="hr-HR" sz="32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.</a:t>
            </a:r>
          </a:p>
          <a:p>
            <a:pPr algn="l"/>
            <a:r>
              <a:rPr lang="hr-HR" sz="32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Igrice zasjenjuju sve njihove druge potrebe. </a:t>
            </a:r>
          </a:p>
          <a:p>
            <a:pPr algn="l"/>
            <a:endParaRPr lang="hr-HR" sz="3200" dirty="0" smtClean="0">
              <a:solidFill>
                <a:schemeClr val="bg1"/>
              </a:solidFill>
              <a:latin typeface="Calisto MT" panose="02040603050505030304" pitchFamily="18" charset="0"/>
            </a:endParaRPr>
          </a:p>
          <a:p>
            <a:pPr algn="l"/>
            <a:endParaRPr lang="hr-HR" sz="3200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53" y="2037732"/>
            <a:ext cx="445047" cy="32311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53" y="3064481"/>
            <a:ext cx="445047" cy="32311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53" y="4091230"/>
            <a:ext cx="445047" cy="32311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148" y="847181"/>
            <a:ext cx="3657600" cy="281463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6676" y="4520200"/>
            <a:ext cx="2190751" cy="2125029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00" y="4816429"/>
            <a:ext cx="186182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9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662154"/>
            <a:ext cx="7210097" cy="1040524"/>
          </a:xfrm>
        </p:spPr>
        <p:txBody>
          <a:bodyPr>
            <a:normAutofit fontScale="90000"/>
          </a:bodyPr>
          <a:lstStyle/>
          <a:p>
            <a:pPr algn="l"/>
            <a:r>
              <a:rPr lang="hr-HR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Kako se riješiti navike prije ovisnosti</a:t>
            </a:r>
            <a:endParaRPr lang="hr-HR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1923393"/>
            <a:ext cx="9144000" cy="3799490"/>
          </a:xfrm>
        </p:spPr>
        <p:txBody>
          <a:bodyPr>
            <a:normAutofit/>
          </a:bodyPr>
          <a:lstStyle/>
          <a:p>
            <a:pPr algn="l"/>
            <a:r>
              <a:rPr lang="hr-HR" sz="32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Ograničavanjem </a:t>
            </a:r>
            <a:r>
              <a:rPr lang="hr-HR" sz="3200" dirty="0">
                <a:solidFill>
                  <a:schemeClr val="bg1"/>
                </a:solidFill>
                <a:latin typeface="Calisto MT" panose="02040603050505030304" pitchFamily="18" charset="0"/>
              </a:rPr>
              <a:t>vremena provedenog pred računalom ili igraćom konzolom</a:t>
            </a:r>
            <a:r>
              <a:rPr lang="hr-HR" sz="32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.</a:t>
            </a:r>
          </a:p>
          <a:p>
            <a:pPr algn="l"/>
            <a:r>
              <a:rPr lang="hr-HR" sz="32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Ne više </a:t>
            </a:r>
            <a:r>
              <a:rPr lang="hr-HR" sz="3200" dirty="0">
                <a:solidFill>
                  <a:schemeClr val="bg1"/>
                </a:solidFill>
                <a:latin typeface="Calisto MT" panose="02040603050505030304" pitchFamily="18" charset="0"/>
              </a:rPr>
              <a:t>od </a:t>
            </a:r>
            <a:r>
              <a:rPr lang="hr-HR" sz="32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2h dnevno (jedna pauza).</a:t>
            </a:r>
          </a:p>
          <a:p>
            <a:pPr algn="l"/>
            <a:r>
              <a:rPr lang="hr-HR" sz="32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Izvanškolske aktivnosti.</a:t>
            </a:r>
          </a:p>
          <a:p>
            <a:pPr algn="l"/>
            <a:endParaRPr lang="hr-HR" sz="3200" dirty="0" smtClean="0">
              <a:solidFill>
                <a:schemeClr val="bg1"/>
              </a:solidFill>
              <a:latin typeface="Calisto MT" panose="02040603050505030304" pitchFamily="18" charset="0"/>
            </a:endParaRPr>
          </a:p>
          <a:p>
            <a:pPr algn="l"/>
            <a:endParaRPr lang="hr-HR" sz="3200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53" y="2037732"/>
            <a:ext cx="445047" cy="32311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53" y="3064481"/>
            <a:ext cx="445047" cy="32311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52" y="3608312"/>
            <a:ext cx="445047" cy="32311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17" b="100000" l="4889" r="96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74404"/>
            <a:ext cx="4286250" cy="284797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0" b="93250" l="9398" r="898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57075" y="319467"/>
            <a:ext cx="2851748" cy="4288343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864" l="697" r="98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201" y="4267198"/>
            <a:ext cx="273367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-1.25E-6 -0.4030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504498"/>
            <a:ext cx="7210097" cy="1040524"/>
          </a:xfrm>
        </p:spPr>
        <p:txBody>
          <a:bodyPr>
            <a:normAutofit/>
          </a:bodyPr>
          <a:lstStyle/>
          <a:p>
            <a:pPr algn="l"/>
            <a:r>
              <a:rPr lang="hr-HR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Liječenje</a:t>
            </a:r>
            <a:endParaRPr lang="hr-HR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1923393"/>
            <a:ext cx="8612777" cy="3799490"/>
          </a:xfrm>
        </p:spPr>
        <p:txBody>
          <a:bodyPr>
            <a:normAutofit/>
          </a:bodyPr>
          <a:lstStyle/>
          <a:p>
            <a:pPr algn="l"/>
            <a:r>
              <a:rPr lang="hr-HR" sz="3200" dirty="0">
                <a:solidFill>
                  <a:schemeClr val="bg1"/>
                </a:solidFill>
                <a:latin typeface="Calisto MT" panose="02040603050505030304" pitchFamily="18" charset="0"/>
              </a:rPr>
              <a:t>O</a:t>
            </a:r>
            <a:r>
              <a:rPr lang="hr-HR" sz="32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tvaranje centara </a:t>
            </a:r>
            <a:r>
              <a:rPr lang="hr-HR" sz="3200" dirty="0">
                <a:solidFill>
                  <a:schemeClr val="bg1"/>
                </a:solidFill>
                <a:latin typeface="Calisto MT" panose="02040603050505030304" pitchFamily="18" charset="0"/>
              </a:rPr>
              <a:t>za </a:t>
            </a:r>
            <a:r>
              <a:rPr lang="hr-HR" sz="32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terapiju </a:t>
            </a:r>
            <a:r>
              <a:rPr lang="hr-HR" sz="3200" dirty="0" smtClean="0">
                <a:solidFill>
                  <a:schemeClr val="bg1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 Južna Korea</a:t>
            </a:r>
          </a:p>
          <a:p>
            <a:pPr algn="l"/>
            <a:r>
              <a:rPr lang="hr-HR" sz="3200" dirty="0" smtClean="0">
                <a:solidFill>
                  <a:schemeClr val="bg1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Klinike za liječenje  Kina</a:t>
            </a:r>
          </a:p>
          <a:p>
            <a:pPr algn="l"/>
            <a:r>
              <a:rPr lang="hr-HR" sz="32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Buđenje </a:t>
            </a:r>
            <a:r>
              <a:rPr lang="hr-HR" sz="3200" dirty="0">
                <a:solidFill>
                  <a:schemeClr val="bg1"/>
                </a:solidFill>
                <a:latin typeface="Calisto MT" panose="02040603050505030304" pitchFamily="18" charset="0"/>
              </a:rPr>
              <a:t>interesa za sportske i druge </a:t>
            </a:r>
            <a:r>
              <a:rPr lang="hr-HR" sz="32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aktivnosti.</a:t>
            </a:r>
          </a:p>
          <a:p>
            <a:pPr algn="l"/>
            <a:r>
              <a:rPr lang="pl-PL" sz="32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Cenacolo</a:t>
            </a:r>
            <a:r>
              <a:rPr lang="pl-PL" sz="3200" dirty="0">
                <a:solidFill>
                  <a:schemeClr val="bg1"/>
                </a:solidFill>
                <a:latin typeface="Calisto MT" panose="02040603050505030304" pitchFamily="18" charset="0"/>
              </a:rPr>
              <a:t> </a:t>
            </a:r>
            <a:r>
              <a:rPr lang="pl-PL" sz="3200" dirty="0" smtClean="0">
                <a:solidFill>
                  <a:schemeClr val="bg1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 </a:t>
            </a:r>
            <a:r>
              <a:rPr lang="pl-PL" sz="32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"</a:t>
            </a:r>
            <a:r>
              <a:rPr lang="pl-PL" sz="3200" dirty="0">
                <a:solidFill>
                  <a:schemeClr val="bg1"/>
                </a:solidFill>
                <a:latin typeface="Calisto MT" panose="02040603050505030304" pitchFamily="18" charset="0"/>
              </a:rPr>
              <a:t>Edukacije za život"</a:t>
            </a:r>
            <a:endParaRPr lang="hr-HR" sz="3200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53" y="2037732"/>
            <a:ext cx="445047" cy="32311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52" y="2577661"/>
            <a:ext cx="445047" cy="32311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51" y="3117590"/>
            <a:ext cx="445047" cy="32311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51" y="3680929"/>
            <a:ext cx="445047" cy="32311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191" y="3842487"/>
            <a:ext cx="5161239" cy="3440826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9048" y="4674139"/>
            <a:ext cx="1859441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6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504498"/>
            <a:ext cx="7210097" cy="1040524"/>
          </a:xfrm>
        </p:spPr>
        <p:txBody>
          <a:bodyPr>
            <a:normAutofit/>
          </a:bodyPr>
          <a:lstStyle/>
          <a:p>
            <a:pPr algn="l"/>
            <a:r>
              <a:rPr lang="hr-HR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Smrt</a:t>
            </a:r>
            <a:endParaRPr lang="hr-HR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1923393"/>
            <a:ext cx="8364583" cy="3799490"/>
          </a:xfrm>
        </p:spPr>
        <p:txBody>
          <a:bodyPr>
            <a:normAutofit/>
          </a:bodyPr>
          <a:lstStyle/>
          <a:p>
            <a:pPr algn="l"/>
            <a:r>
              <a:rPr lang="hr-HR" sz="32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hr-HR" sz="32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Alexandra</a:t>
            </a:r>
            <a:r>
              <a:rPr lang="hr-HR" sz="32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hr-HR" sz="32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Tobias</a:t>
            </a:r>
            <a:r>
              <a:rPr lang="hr-HR" sz="32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(ubojstvo) </a:t>
            </a:r>
            <a:r>
              <a:rPr lang="hr-HR" sz="3200" dirty="0" smtClean="0">
                <a:solidFill>
                  <a:schemeClr val="bg1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 </a:t>
            </a:r>
            <a:r>
              <a:rPr lang="hr-HR" sz="3200" dirty="0" err="1" smtClean="0">
                <a:solidFill>
                  <a:schemeClr val="bg1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FarmVille</a:t>
            </a:r>
            <a:endParaRPr lang="hr-HR" sz="3200" dirty="0" smtClean="0">
              <a:solidFill>
                <a:schemeClr val="bg1"/>
              </a:solidFill>
              <a:latin typeface="Calisto MT" panose="02040603050505030304" pitchFamily="18" charset="0"/>
              <a:sym typeface="Wingdings" panose="05000000000000000000" pitchFamily="2" charset="2"/>
            </a:endParaRPr>
          </a:p>
          <a:p>
            <a:pPr algn="l"/>
            <a:r>
              <a:rPr lang="hr-HR" sz="3200" dirty="0" err="1" smtClean="0">
                <a:solidFill>
                  <a:schemeClr val="bg1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Rebecca</a:t>
            </a:r>
            <a:r>
              <a:rPr lang="hr-HR" sz="3200" dirty="0" smtClean="0">
                <a:solidFill>
                  <a:schemeClr val="bg1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 </a:t>
            </a:r>
            <a:r>
              <a:rPr lang="hr-HR" sz="3200" dirty="0" err="1" smtClean="0">
                <a:solidFill>
                  <a:schemeClr val="bg1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Colleen</a:t>
            </a:r>
            <a:r>
              <a:rPr lang="hr-HR" sz="3200" dirty="0" smtClean="0">
                <a:solidFill>
                  <a:schemeClr val="bg1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 Christie (zanemarivanje djeteta) World </a:t>
            </a:r>
            <a:r>
              <a:rPr lang="hr-HR" sz="3200" dirty="0" err="1" smtClean="0">
                <a:solidFill>
                  <a:schemeClr val="bg1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of</a:t>
            </a:r>
            <a:r>
              <a:rPr lang="hr-HR" sz="3200" dirty="0" smtClean="0">
                <a:solidFill>
                  <a:schemeClr val="bg1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 </a:t>
            </a:r>
            <a:r>
              <a:rPr lang="hr-HR" sz="3200" dirty="0" err="1" smtClean="0">
                <a:solidFill>
                  <a:schemeClr val="bg1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Warcraft</a:t>
            </a:r>
            <a:endParaRPr lang="hr-HR" sz="3200" dirty="0" smtClean="0">
              <a:solidFill>
                <a:schemeClr val="bg1"/>
              </a:solidFill>
              <a:latin typeface="Calisto MT" panose="02040603050505030304" pitchFamily="18" charset="0"/>
              <a:sym typeface="Wingdings" panose="05000000000000000000" pitchFamily="2" charset="2"/>
            </a:endParaRPr>
          </a:p>
          <a:p>
            <a:pPr algn="l"/>
            <a:r>
              <a:rPr lang="hr-HR" sz="3200" dirty="0" smtClean="0">
                <a:solidFill>
                  <a:schemeClr val="bg1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Gabriel </a:t>
            </a:r>
            <a:r>
              <a:rPr lang="hr-HR" sz="3200" dirty="0" err="1" smtClean="0">
                <a:solidFill>
                  <a:schemeClr val="bg1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Leao</a:t>
            </a:r>
            <a:r>
              <a:rPr lang="hr-HR" sz="3200" dirty="0" smtClean="0">
                <a:solidFill>
                  <a:schemeClr val="bg1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 (saobraćajna nesreća)  </a:t>
            </a:r>
            <a:r>
              <a:rPr lang="hr-HR" sz="3200" dirty="0" err="1" smtClean="0">
                <a:solidFill>
                  <a:schemeClr val="bg1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Ingress</a:t>
            </a:r>
            <a:endParaRPr lang="en-GB" sz="3200" dirty="0" smtClean="0">
              <a:solidFill>
                <a:schemeClr val="bg1"/>
              </a:solidFill>
              <a:latin typeface="Calisto MT" panose="02040603050505030304" pitchFamily="18" charset="0"/>
              <a:sym typeface="Wingdings" panose="05000000000000000000" pitchFamily="2" charset="2"/>
            </a:endParaRPr>
          </a:p>
          <a:p>
            <a:pPr algn="l"/>
            <a:r>
              <a:rPr lang="en-GB" sz="3200" dirty="0" err="1" smtClean="0">
                <a:solidFill>
                  <a:schemeClr val="bg1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Anonimno</a:t>
            </a:r>
            <a:r>
              <a:rPr lang="en-GB" sz="3200" dirty="0" smtClean="0">
                <a:solidFill>
                  <a:schemeClr val="bg1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 </a:t>
            </a:r>
            <a:r>
              <a:rPr lang="hr-HR" sz="3200" dirty="0" smtClean="0">
                <a:solidFill>
                  <a:schemeClr val="bg1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(kamion ga pogodio)  </a:t>
            </a:r>
            <a:r>
              <a:rPr lang="hr-HR" sz="3200" dirty="0" err="1" smtClean="0">
                <a:solidFill>
                  <a:schemeClr val="bg1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Pokemon</a:t>
            </a:r>
            <a:r>
              <a:rPr lang="hr-HR" sz="3200" dirty="0" smtClean="0">
                <a:solidFill>
                  <a:schemeClr val="bg1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 </a:t>
            </a:r>
            <a:r>
              <a:rPr lang="hr-HR" sz="3200" dirty="0" err="1" smtClean="0">
                <a:solidFill>
                  <a:schemeClr val="bg1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Go</a:t>
            </a:r>
            <a:r>
              <a:rPr lang="hr-HR" sz="3200" dirty="0" smtClean="0">
                <a:solidFill>
                  <a:schemeClr val="bg1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 </a:t>
            </a:r>
          </a:p>
          <a:p>
            <a:pPr algn="l"/>
            <a:endParaRPr lang="hr-HR" sz="3200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53" y="2053497"/>
            <a:ext cx="445047" cy="32311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52" y="2561972"/>
            <a:ext cx="445047" cy="32311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52" y="3565074"/>
            <a:ext cx="445047" cy="32311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51" y="4223369"/>
            <a:ext cx="445047" cy="32311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2" b="99197" l="990" r="99010">
                        <a14:foregroundMark x1="31188" y1="34538" x2="31188" y2="34538"/>
                        <a14:foregroundMark x1="63861" y1="34538" x2="63861" y2="34538"/>
                        <a14:foregroundMark x1="84158" y1="22088" x2="84158" y2="220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1148" y="5047367"/>
            <a:ext cx="1468867" cy="1810633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00" r="100000">
                        <a14:foregroundMark x1="74000" y1="17937" x2="74000" y2="17937"/>
                        <a14:foregroundMark x1="85400" y1="14350" x2="85400" y2="143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8272" y="6858000"/>
            <a:ext cx="2061551" cy="1838903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0" y="2917626"/>
            <a:ext cx="1941128" cy="194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5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02292 -0.2995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-1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-0.2181 -0.2863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11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83476" y="464700"/>
            <a:ext cx="9144000" cy="969962"/>
          </a:xfrm>
        </p:spPr>
        <p:txBody>
          <a:bodyPr>
            <a:normAutofit/>
          </a:bodyPr>
          <a:lstStyle/>
          <a:p>
            <a:pPr algn="l"/>
            <a:r>
              <a:rPr lang="hr-HR" sz="60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FarmVile</a:t>
            </a:r>
            <a:endParaRPr lang="hr-HR" sz="6000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441" y="3035243"/>
            <a:ext cx="5310061" cy="3309439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98126" y="1434662"/>
            <a:ext cx="2242645" cy="417567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5950" y="789972"/>
            <a:ext cx="3229303" cy="3229303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4210" y="673328"/>
            <a:ext cx="2692783" cy="2053640"/>
          </a:xfrm>
          <a:prstGeom prst="rect">
            <a:avLst/>
          </a:prstGeom>
          <a:scene3d>
            <a:camera prst="obliqueBottom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625777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20365 -0.01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82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229</Words>
  <Application>Microsoft Office PowerPoint</Application>
  <PresentationFormat>Široki zaslon</PresentationFormat>
  <Paragraphs>51</Paragraphs>
  <Slides>25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Calisto MT</vt:lpstr>
      <vt:lpstr>Informal Roman</vt:lpstr>
      <vt:lpstr>Wingdings</vt:lpstr>
      <vt:lpstr>Tema sustava Office</vt:lpstr>
      <vt:lpstr>PowerPoint prezentacija</vt:lpstr>
      <vt:lpstr>Općenito </vt:lpstr>
      <vt:lpstr>Zašto</vt:lpstr>
      <vt:lpstr>Utjecaj video igrica na djecu</vt:lpstr>
      <vt:lpstr>Dijagnoza</vt:lpstr>
      <vt:lpstr>Kako se riješiti navike prije ovisnosti</vt:lpstr>
      <vt:lpstr>Liječenje</vt:lpstr>
      <vt:lpstr>Smrt</vt:lpstr>
      <vt:lpstr>PowerPoint prezentacija</vt:lpstr>
      <vt:lpstr>PowerPoint prezentacija</vt:lpstr>
      <vt:lpstr>PowerPoint prezentacija</vt:lpstr>
      <vt:lpstr>PowerPoint prezentacija</vt:lpstr>
      <vt:lpstr>Kviz</vt:lpstr>
      <vt:lpstr>LEVEL 1</vt:lpstr>
      <vt:lpstr>Koja je prva videoigra?</vt:lpstr>
      <vt:lpstr>PowerPoint prezentacija</vt:lpstr>
      <vt:lpstr>PowerPoint prezentacija</vt:lpstr>
      <vt:lpstr>LEVEL 2</vt:lpstr>
      <vt:lpstr>Kako se zove žena ovog lika?</vt:lpstr>
      <vt:lpstr>PowerPoint prezentacija</vt:lpstr>
      <vt:lpstr>PowerPoint prezentacija</vt:lpstr>
      <vt:lpstr>Koja je najprodavanija videoigra ikada?</vt:lpstr>
      <vt:lpstr>PowerPoint prezentacija</vt:lpstr>
      <vt:lpstr>PowerPoint prezentacija</vt:lpstr>
      <vt:lpstr>Hvala na pažnji!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inf15</dc:creator>
  <cp:lastModifiedBy>inf15</cp:lastModifiedBy>
  <cp:revision>26</cp:revision>
  <dcterms:created xsi:type="dcterms:W3CDTF">2017-02-16T09:52:28Z</dcterms:created>
  <dcterms:modified xsi:type="dcterms:W3CDTF">2017-03-02T10:54:30Z</dcterms:modified>
</cp:coreProperties>
</file>