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65" r:id="rId3"/>
    <p:sldId id="308" r:id="rId4"/>
    <p:sldId id="309" r:id="rId5"/>
    <p:sldId id="310" r:id="rId6"/>
    <p:sldId id="311" r:id="rId7"/>
    <p:sldId id="313" r:id="rId8"/>
    <p:sldId id="314" r:id="rId9"/>
    <p:sldId id="316" r:id="rId10"/>
  </p:sldIdLst>
  <p:sldSz cx="12188825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371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1018">
          <p15:clr>
            <a:srgbClr val="A4A3A4"/>
          </p15:clr>
        </p15:guide>
        <p15:guide id="6" orient="horz" pos="3886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pos="3839">
          <p15:clr>
            <a:srgbClr val="A4A3A4"/>
          </p15:clr>
        </p15:guide>
        <p15:guide id="10" pos="1247">
          <p15:clr>
            <a:srgbClr val="A4A3A4"/>
          </p15:clr>
        </p15:guide>
        <p15:guide id="11" pos="7007">
          <p15:clr>
            <a:srgbClr val="A4A3A4"/>
          </p15:clr>
        </p15:guide>
        <p15:guide id="12" pos="4415">
          <p15:clr>
            <a:srgbClr val="A4A3A4"/>
          </p15:clr>
        </p15:guide>
        <p15:guide id="13" pos="6863">
          <p15:clr>
            <a:srgbClr val="A4A3A4"/>
          </p15:clr>
        </p15:guide>
        <p15:guide id="14" pos="7295">
          <p15:clr>
            <a:srgbClr val="A4A3A4"/>
          </p15:clr>
        </p15:guide>
        <p15:guide id="15" pos="1535">
          <p15:clr>
            <a:srgbClr val="A4A3A4"/>
          </p15:clr>
        </p15:guide>
        <p15:guide id="16" pos="6143">
          <p15:clr>
            <a:srgbClr val="A4A3A4"/>
          </p15:clr>
        </p15:guide>
        <p15:guide id="17" pos="35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110" d="100"/>
          <a:sy n="110" d="100"/>
        </p:scale>
        <p:origin x="630" y="78"/>
      </p:cViewPr>
      <p:guideLst>
        <p:guide orient="horz" pos="2160"/>
        <p:guide orient="horz" pos="4030"/>
        <p:guide orient="horz" pos="371"/>
        <p:guide orient="horz" pos="1152"/>
        <p:guide orient="horz" pos="1018"/>
        <p:guide orient="horz" pos="3886"/>
        <p:guide orient="horz"/>
        <p:guide orient="horz" pos="528"/>
        <p:guide pos="3839"/>
        <p:guide pos="1247"/>
        <p:guide pos="7007"/>
        <p:guide pos="4415"/>
        <p:guide pos="6863"/>
        <p:guide pos="7295"/>
        <p:guide pos="1535"/>
        <p:guide pos="6143"/>
        <p:guide pos="3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2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hr-HR" smtClean="0"/>
              <a:t>1.6.2017.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hr-HR" smtClean="0"/>
              <a:t>1.6.2017.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Veliki oceanski val" title="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hr-HR" smtClean="0"/>
              <a:t>1.6.2017.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hr-HR" smtClean="0"/>
              <a:t>1.6.2017.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hr-HR" smtClean="0"/>
              <a:t>1.6.2017.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hr-HR" smtClean="0"/>
              <a:t>1.6.2017.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9613" y="381000"/>
            <a:ext cx="9144000" cy="12192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hr-HR" smtClean="0"/>
              <a:t>1.6.2017.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8023" y="381000"/>
            <a:ext cx="914400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hr-HR" smtClean="0"/>
              <a:t>1.6.2017.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hr-HR" smtClean="0"/>
              <a:t>1.6.2017.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Veliki oceanski val (poluproziran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hr-HR" smtClean="0"/>
              <a:t>1.6.2017.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hr-HR" smtClean="0"/>
              <a:t>1.6.2017.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hr-HR" smtClean="0"/>
              <a:pPr/>
              <a:t>1.6.2017.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Veliki oceanski val (poluproziran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Slika 9" descr="Veliki oceanski val" title="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hr-HR" smtClean="0"/>
              <a:pPr/>
              <a:t>1.6.2017.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94" y="2924754"/>
            <a:ext cx="4870276" cy="2589782"/>
          </a:xfrm>
          <a:prstGeom prst="rect">
            <a:avLst/>
          </a:prstGeom>
          <a:effectLst>
            <a:reflection stA="73000" endPos="51000" dist="88900" dir="5400000" sy="-100000" algn="bl" rotWithShape="0"/>
            <a:softEdge rad="38100"/>
          </a:effectLst>
        </p:spPr>
      </p:pic>
      <p:sp>
        <p:nvSpPr>
          <p:cNvPr id="5" name="Pravokutnik 4"/>
          <p:cNvSpPr/>
          <p:nvPr/>
        </p:nvSpPr>
        <p:spPr>
          <a:xfrm>
            <a:off x="7054264" y="636551"/>
            <a:ext cx="481253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Korist od </a:t>
            </a:r>
          </a:p>
          <a:p>
            <a:pPr algn="ctr"/>
            <a:r>
              <a:rPr lang="hr-HR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mora</a:t>
            </a:r>
            <a:endParaRPr lang="hr-HR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6" name="RELAXATON #1 CARIBBEAN BEACHES Tiki Bar Music Relaxing Video Luau island songs ocean sounds Bahama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2065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3892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1845940" y="1828800"/>
            <a:ext cx="9144001" cy="4419600"/>
          </a:xfrm>
        </p:spPr>
        <p:txBody>
          <a:bodyPr/>
          <a:lstStyle/>
          <a:p>
            <a:pPr>
              <a:buClr>
                <a:schemeClr val="tx1"/>
              </a:buClr>
              <a:buFont typeface="Century Gothic" panose="020B0502020202020204" pitchFamily="34" charset="0"/>
              <a:buChar char="≈"/>
            </a:pPr>
            <a:r>
              <a:rPr lang="hr-HR" sz="2400" b="0" i="0" dirty="0">
                <a:solidFill>
                  <a:schemeClr val="tx1"/>
                </a:solidFill>
                <a:latin typeface="Segoe Print" panose="02000600000000000000" pitchFamily="2" charset="0"/>
              </a:rPr>
              <a:t>More je životinjska i biljna zajednica</a:t>
            </a:r>
          </a:p>
          <a:p>
            <a:pPr algn="l" defTabSz="914400">
              <a:spcBef>
                <a:spcPts val="1800"/>
              </a:spcBef>
              <a:buClr>
                <a:schemeClr val="tx1"/>
              </a:buClr>
              <a:buSzPct val="80000"/>
              <a:buFont typeface="Century Gothic" panose="020B0502020202020204" pitchFamily="34" charset="0"/>
              <a:buChar char="≈"/>
            </a:pPr>
            <a:r>
              <a:rPr lang="hr-HR" dirty="0">
                <a:latin typeface="Segoe Print" panose="02000600000000000000" pitchFamily="2" charset="0"/>
              </a:rPr>
              <a:t>More ima svoju gospodarsku i prirodnu vrijednost</a:t>
            </a:r>
          </a:p>
          <a:p>
            <a:pPr algn="l" defTabSz="914400">
              <a:spcBef>
                <a:spcPts val="1800"/>
              </a:spcBef>
              <a:buClr>
                <a:schemeClr val="tx1"/>
              </a:buClr>
              <a:buSzPct val="80000"/>
              <a:buFont typeface="Century Gothic" panose="020B0502020202020204" pitchFamily="34" charset="0"/>
              <a:buChar char="≈"/>
            </a:pPr>
            <a:r>
              <a:rPr lang="hr-HR" dirty="0">
                <a:latin typeface="Segoe Print" panose="02000600000000000000" pitchFamily="2" charset="0"/>
              </a:rPr>
              <a:t>More je izvor hrane, fosilnih goriva, služi kao prometni put i pomaže u razvoju turizma</a:t>
            </a:r>
          </a:p>
        </p:txBody>
      </p:sp>
      <p:sp>
        <p:nvSpPr>
          <p:cNvPr id="2" name="Pravokutnik 1"/>
          <p:cNvSpPr/>
          <p:nvPr/>
        </p:nvSpPr>
        <p:spPr>
          <a:xfrm>
            <a:off x="1845940" y="505361"/>
            <a:ext cx="80538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Korist od mora</a:t>
            </a:r>
            <a:endParaRPr lang="hr-HR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72" y="3894676"/>
            <a:ext cx="3010940" cy="2289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2" y="3896073"/>
            <a:ext cx="3181748" cy="2289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3937145"/>
            <a:ext cx="3087652" cy="2289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entury Gothic" panose="020B0502020202020204" pitchFamily="34" charset="0"/>
              <a:buChar char="≈"/>
            </a:pPr>
            <a:r>
              <a:rPr lang="hr-HR" dirty="0">
                <a:latin typeface="Segoe Print" panose="02000600000000000000" pitchFamily="2" charset="0"/>
              </a:rPr>
              <a:t>Plodovi mora: školjkaši, glavonošci, rakovi, ribe</a:t>
            </a:r>
          </a:p>
          <a:p>
            <a:pPr>
              <a:buFont typeface="Century Gothic" panose="020B0502020202020204" pitchFamily="34" charset="0"/>
              <a:buChar char="≈"/>
            </a:pPr>
            <a:r>
              <a:rPr lang="hr-HR" dirty="0">
                <a:latin typeface="Segoe Print" panose="02000600000000000000" pitchFamily="2" charset="0"/>
              </a:rPr>
              <a:t>Uzgoj riba i drugih morskih organizama (marikultura)</a:t>
            </a:r>
          </a:p>
          <a:p>
            <a:pPr>
              <a:buFont typeface="Century Gothic" panose="020B0502020202020204" pitchFamily="34" charset="0"/>
              <a:buChar char="≈"/>
            </a:pPr>
            <a:r>
              <a:rPr lang="hr-HR" dirty="0">
                <a:latin typeface="Segoe Print" panose="02000600000000000000" pitchFamily="2" charset="0"/>
              </a:rPr>
              <a:t>Izvor kuhinjske soli, ribljeg ulja, morskih algi</a:t>
            </a:r>
          </a:p>
        </p:txBody>
      </p:sp>
      <p:sp>
        <p:nvSpPr>
          <p:cNvPr id="4" name="Pravokutnik 3"/>
          <p:cNvSpPr/>
          <p:nvPr/>
        </p:nvSpPr>
        <p:spPr>
          <a:xfrm>
            <a:off x="1845940" y="692696"/>
            <a:ext cx="84721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More kao izvor hrane</a:t>
            </a:r>
            <a:endParaRPr lang="hr-HR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16" y="3645024"/>
            <a:ext cx="3024337" cy="2175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3645024"/>
            <a:ext cx="3096343" cy="2175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6" y="3654152"/>
            <a:ext cx="3024337" cy="2175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21395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850521" y="1954780"/>
            <a:ext cx="4419599" cy="4419600"/>
          </a:xfrm>
        </p:spPr>
        <p:txBody>
          <a:bodyPr/>
          <a:lstStyle/>
          <a:p>
            <a:pPr algn="l" defTabSz="914400">
              <a:spcBef>
                <a:spcPts val="1800"/>
              </a:spcBef>
              <a:buClr>
                <a:schemeClr val="tx1"/>
              </a:buClr>
              <a:buSzPct val="80000"/>
              <a:buFont typeface="Century Gothic" panose="020B0502020202020204" pitchFamily="34" charset="0"/>
              <a:buChar char="≈"/>
            </a:pPr>
            <a:r>
              <a:rPr lang="hr-HR" dirty="0">
                <a:latin typeface="Segoe Print" panose="02000600000000000000" pitchFamily="2" charset="0"/>
              </a:rPr>
              <a:t>More je izvor nafte (platforme, tankeri)</a:t>
            </a:r>
          </a:p>
          <a:p>
            <a:pPr algn="l" defTabSz="914400">
              <a:spcBef>
                <a:spcPts val="1800"/>
              </a:spcBef>
              <a:buClr>
                <a:schemeClr val="tx1"/>
              </a:buClr>
              <a:buSzPct val="80000"/>
              <a:buFont typeface="Century Gothic" panose="020B0502020202020204" pitchFamily="34" charset="0"/>
              <a:buChar char="≈"/>
            </a:pPr>
            <a:r>
              <a:rPr lang="hr-HR" sz="2400" b="0" i="0" dirty="0">
                <a:solidFill>
                  <a:schemeClr val="tx1"/>
                </a:solidFill>
                <a:latin typeface="Segoe Print" panose="02000600000000000000" pitchFamily="2" charset="0"/>
              </a:rPr>
              <a:t>Izvor </a:t>
            </a:r>
            <a:r>
              <a:rPr lang="hr-HR" dirty="0">
                <a:latin typeface="Segoe Print" panose="02000600000000000000" pitchFamily="2" charset="0"/>
              </a:rPr>
              <a:t>drugih </a:t>
            </a:r>
            <a:r>
              <a:rPr lang="hr-HR" sz="2400" b="0" i="0" dirty="0">
                <a:solidFill>
                  <a:schemeClr val="tx1"/>
                </a:solidFill>
                <a:latin typeface="Segoe Print" panose="02000600000000000000" pitchFamily="2" charset="0"/>
              </a:rPr>
              <a:t>fosilnih goriva</a:t>
            </a:r>
          </a:p>
          <a:p>
            <a:pPr marL="0" indent="0" algn="l" defTabSz="914400">
              <a:spcBef>
                <a:spcPts val="1800"/>
              </a:spcBef>
              <a:buClr>
                <a:schemeClr val="tx1"/>
              </a:buClr>
              <a:buSzPct val="80000"/>
              <a:buNone/>
            </a:pPr>
            <a:endParaRPr lang="hr-HR" sz="2400" b="0" i="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552764" y="373404"/>
            <a:ext cx="50321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More kao izvor </a:t>
            </a:r>
          </a:p>
          <a:p>
            <a:pPr algn="ctr"/>
            <a:r>
              <a:rPr lang="hr-HR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fosilnih goriva</a:t>
            </a:r>
            <a:endParaRPr lang="hr-HR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2"/>
          </p:nvPr>
        </p:nvSpPr>
        <p:spPr>
          <a:xfrm>
            <a:off x="6685670" y="1954780"/>
            <a:ext cx="5169381" cy="4419600"/>
          </a:xfrm>
        </p:spPr>
        <p:txBody>
          <a:bodyPr/>
          <a:lstStyle/>
          <a:p>
            <a:pPr>
              <a:buFont typeface="Century Gothic" panose="020B0502020202020204" pitchFamily="34" charset="0"/>
              <a:buChar char="≈"/>
            </a:pPr>
            <a:r>
              <a:rPr lang="hr-HR" dirty="0">
                <a:latin typeface="Segoe Print" panose="02000600000000000000" pitchFamily="2" charset="0"/>
              </a:rPr>
              <a:t>More je važan prometni put za prijevoz robe i ljudi</a:t>
            </a:r>
          </a:p>
          <a:p>
            <a:pPr>
              <a:buFont typeface="Century Gothic" panose="020B0502020202020204" pitchFamily="34" charset="0"/>
              <a:buChar char="≈"/>
            </a:pPr>
            <a:r>
              <a:rPr lang="hr-HR" dirty="0">
                <a:latin typeface="Segoe Print" panose="02000600000000000000" pitchFamily="2" charset="0"/>
              </a:rPr>
              <a:t>Robu smještenu u kontejnere prevoze veliki tankeri</a:t>
            </a:r>
          </a:p>
        </p:txBody>
      </p:sp>
      <p:sp>
        <p:nvSpPr>
          <p:cNvPr id="9" name="Rectangle 8"/>
          <p:cNvSpPr/>
          <p:nvPr/>
        </p:nvSpPr>
        <p:spPr>
          <a:xfrm>
            <a:off x="6886500" y="308267"/>
            <a:ext cx="43508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More kao </a:t>
            </a:r>
          </a:p>
          <a:p>
            <a:pPr algn="ctr"/>
            <a:r>
              <a:rPr lang="hr-HR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prometni put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4" name="Picture 13" descr="A large ship in a body of water&#10;&#10;Description generated with very high confid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21" y="3645024"/>
            <a:ext cx="3739835" cy="2484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A large ship in the water&#10;&#10;Description generated with very high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3717032"/>
            <a:ext cx="3739835" cy="2524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4489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1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1343807" y="1412776"/>
            <a:ext cx="11243591" cy="4419600"/>
          </a:xfrm>
        </p:spPr>
        <p:txBody>
          <a:bodyPr/>
          <a:lstStyle/>
          <a:p>
            <a:pPr algn="l" defTabSz="914400">
              <a:spcBef>
                <a:spcPts val="1800"/>
              </a:spcBef>
              <a:buClr>
                <a:schemeClr val="tx1"/>
              </a:buClr>
              <a:buSzPct val="80000"/>
              <a:buFont typeface="Century Gothic" panose="020B0502020202020204" pitchFamily="34" charset="0"/>
              <a:buChar char="≈"/>
            </a:pPr>
            <a:r>
              <a:rPr lang="hr-HR" dirty="0">
                <a:latin typeface="Segoe Print" panose="02000600000000000000" pitchFamily="2" charset="0"/>
              </a:rPr>
              <a:t>Zbog mora najviše turista dolaze u primorske krajeve tijekom ljeta</a:t>
            </a:r>
          </a:p>
          <a:p>
            <a:pPr algn="l" defTabSz="914400">
              <a:spcBef>
                <a:spcPts val="1800"/>
              </a:spcBef>
              <a:buClr>
                <a:schemeClr val="tx1"/>
              </a:buClr>
              <a:buSzPct val="80000"/>
              <a:buFont typeface="Century Gothic" panose="020B0502020202020204" pitchFamily="34" charset="0"/>
              <a:buChar char="≈"/>
            </a:pPr>
            <a:r>
              <a:rPr lang="hr-HR" dirty="0">
                <a:latin typeface="Segoe Print" panose="02000600000000000000" pitchFamily="2" charset="0"/>
              </a:rPr>
              <a:t>U primorskim krajevima je klima ugodna i krajolik predivan te baš zbog toga se turisti dolaze tamo odmarati</a:t>
            </a:r>
          </a:p>
          <a:p>
            <a:pPr algn="l" defTabSz="914400">
              <a:spcBef>
                <a:spcPts val="1800"/>
              </a:spcBef>
              <a:buClr>
                <a:schemeClr val="tx1"/>
              </a:buClr>
              <a:buSzPct val="80000"/>
              <a:buFont typeface="Century Gothic" panose="020B0502020202020204" pitchFamily="34" charset="0"/>
              <a:buChar char="≈"/>
            </a:pPr>
            <a:r>
              <a:rPr lang="hr-HR" dirty="0">
                <a:latin typeface="Segoe Print" panose="02000600000000000000" pitchFamily="2" charset="0"/>
              </a:rPr>
              <a:t>Većina ljudi se odmaraju, kupaju, bave se vodenim sportovima i uživaju u ,,morskome” zraku i mirisnim biljkama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3807" y="404664"/>
            <a:ext cx="10557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Zbog mora se razvija turizam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0" name="Picture 9" descr="A small boat in a body of water&#10;&#10;Description generated with very high confid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86" y="3967337"/>
            <a:ext cx="3384376" cy="2315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68" y="3967337"/>
            <a:ext cx="3384376" cy="2342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A crowd of people&#10;&#10;Description generated with very high confidenc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73" y="3967337"/>
            <a:ext cx="3384376" cy="2315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21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41884" y="764704"/>
            <a:ext cx="10441160" cy="4827765"/>
          </a:xfrm>
        </p:spPr>
        <p:txBody>
          <a:bodyPr>
            <a:normAutofit/>
          </a:bodyPr>
          <a:lstStyle/>
          <a:p>
            <a:pPr marL="342900" indent="-342900">
              <a:buFont typeface="Segoe Print" panose="02000600000000000000" pitchFamily="2" charset="0"/>
              <a:buChar char="≈"/>
            </a:pPr>
            <a:r>
              <a:rPr lang="hr-HR" dirty="0">
                <a:solidFill>
                  <a:schemeClr val="tx1"/>
                </a:solidFill>
                <a:latin typeface="Segoe Print" panose="02000600000000000000" pitchFamily="2" charset="0"/>
              </a:rPr>
              <a:t>More je izvor energije zbog svoje plime i oseke, svojih valova, morskih struja i svoje topline</a:t>
            </a:r>
          </a:p>
          <a:p>
            <a:endParaRPr lang="hr-HR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342900" indent="-342900">
              <a:buFont typeface="Segoe Print" panose="02000600000000000000" pitchFamily="2" charset="0"/>
              <a:buChar char="≈"/>
            </a:pPr>
            <a:r>
              <a:rPr lang="hr-HR" dirty="0">
                <a:solidFill>
                  <a:schemeClr val="tx1"/>
                </a:solidFill>
                <a:latin typeface="Segoe Print" panose="02000600000000000000" pitchFamily="2" charset="0"/>
              </a:rPr>
              <a:t>Napravljeno je mnogo elektrana koje iskorištavaju morsku energiju</a:t>
            </a:r>
          </a:p>
          <a:p>
            <a:pPr marL="342900" indent="-342900">
              <a:buFont typeface="Segoe Print" panose="02000600000000000000" pitchFamily="2" charset="0"/>
              <a:buChar char="≈"/>
            </a:pPr>
            <a:endParaRPr lang="hr-HR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endParaRPr lang="hr-HR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342900" indent="-342900">
              <a:buFont typeface="Segoe Print" panose="02000600000000000000" pitchFamily="2" charset="0"/>
              <a:buChar char="≈"/>
            </a:pPr>
            <a:endParaRPr lang="hr-HR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342900" indent="-342900">
              <a:buFont typeface="Segoe Print" panose="02000600000000000000" pitchFamily="2" charset="0"/>
              <a:buChar char="≈"/>
            </a:pPr>
            <a:endParaRPr lang="hr-HR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9916" y="519063"/>
            <a:ext cx="8339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More kao izvor energije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3501008"/>
            <a:ext cx="4286250" cy="2800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A picture containing water, sky, outdoor, photo&#10;&#10;Description generated with very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3501008"/>
            <a:ext cx="4286250" cy="2795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171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3037" y="520747"/>
            <a:ext cx="7939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Druge koristi od mora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1884" y="1407195"/>
            <a:ext cx="547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entury Gothic" panose="020B0502020202020204" pitchFamily="34" charset="0"/>
              <a:buChar char="≈"/>
            </a:pPr>
            <a:r>
              <a:rPr lang="hr-HR" sz="2000" dirty="0">
                <a:latin typeface="Segoe Print" panose="02000600000000000000" pitchFamily="2" charset="0"/>
              </a:rPr>
              <a:t>Čak 70 % atmosferskog kisika nastaje fotosintezom morskih proizvođača</a:t>
            </a:r>
          </a:p>
          <a:p>
            <a:pPr marL="285750" indent="-285750">
              <a:buFont typeface="Century Gothic" panose="020B0502020202020204" pitchFamily="34" charset="0"/>
              <a:buChar char="≈"/>
            </a:pPr>
            <a:endParaRPr lang="hr-HR" sz="2000" dirty="0">
              <a:latin typeface="Segoe Print" panose="02000600000000000000" pitchFamily="2" charset="0"/>
            </a:endParaRPr>
          </a:p>
          <a:p>
            <a:pPr marL="285750" indent="-285750">
              <a:buFont typeface="Century Gothic" panose="020B0502020202020204" pitchFamily="34" charset="0"/>
              <a:buChar char="≈"/>
            </a:pPr>
            <a:endParaRPr lang="hr-HR" sz="2000" dirty="0">
              <a:latin typeface="Segoe Print" panose="02000600000000000000" pitchFamily="2" charset="0"/>
            </a:endParaRPr>
          </a:p>
          <a:p>
            <a:pPr marL="285750" indent="-285750">
              <a:buFont typeface="Century Gothic" panose="020B0502020202020204" pitchFamily="34" charset="0"/>
              <a:buChar char="≈"/>
            </a:pPr>
            <a:endParaRPr lang="hr-HR" sz="2000" dirty="0">
              <a:latin typeface="Segoe Print" panose="02000600000000000000" pitchFamily="2" charset="0"/>
            </a:endParaRPr>
          </a:p>
          <a:p>
            <a:pPr marL="285750" indent="-285750">
              <a:buFont typeface="Century Gothic" panose="020B0502020202020204" pitchFamily="34" charset="0"/>
              <a:buChar char="≈"/>
            </a:pPr>
            <a:endParaRPr lang="hr-HR" sz="2000" dirty="0">
              <a:latin typeface="Segoe Print" panose="02000600000000000000" pitchFamily="2" charset="0"/>
            </a:endParaRPr>
          </a:p>
          <a:p>
            <a:endParaRPr lang="hr-HR" sz="2000" dirty="0">
              <a:latin typeface="Segoe Print" panose="02000600000000000000" pitchFamily="2" charset="0"/>
            </a:endParaRPr>
          </a:p>
          <a:p>
            <a:endParaRPr lang="hr-HR" sz="2000" dirty="0">
              <a:latin typeface="Segoe Print" panose="02000600000000000000" pitchFamily="2" charset="0"/>
            </a:endParaRPr>
          </a:p>
          <a:p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4492" y="1480958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entury Gothic" panose="020B0502020202020204" pitchFamily="34" charset="0"/>
              <a:buChar char="≈"/>
            </a:pPr>
            <a:r>
              <a:rPr lang="en-GB" sz="2000" dirty="0">
                <a:latin typeface="Segoe Print" panose="02000600000000000000" pitchFamily="2" charset="0"/>
              </a:rPr>
              <a:t>More je prirodni klima-uređaj</a:t>
            </a:r>
            <a:endParaRPr lang="hr-HR" sz="2000" dirty="0">
              <a:latin typeface="Segoe Print" panose="02000600000000000000" pitchFamily="2" charset="0"/>
            </a:endParaRPr>
          </a:p>
          <a:p>
            <a:pPr marL="285750" indent="-285750">
              <a:buFont typeface="Century Gothic" panose="020B0502020202020204" pitchFamily="34" charset="0"/>
              <a:buChar char="≈"/>
            </a:pPr>
            <a:endParaRPr lang="hr-HR" sz="2000" dirty="0">
              <a:latin typeface="Segoe Print" panose="02000600000000000000" pitchFamily="2" charset="0"/>
            </a:endParaRPr>
          </a:p>
          <a:p>
            <a:pPr marL="285750" indent="-285750">
              <a:buFont typeface="Century Gothic" panose="020B0502020202020204" pitchFamily="34" charset="0"/>
              <a:buChar char="≈"/>
            </a:pPr>
            <a:endParaRPr lang="hr-HR" sz="2000" dirty="0">
              <a:latin typeface="Segoe Print" panose="02000600000000000000" pitchFamily="2" charset="0"/>
            </a:endParaRPr>
          </a:p>
          <a:p>
            <a:pPr marL="285750" indent="-285750">
              <a:buFont typeface="Century Gothic" panose="020B0502020202020204" pitchFamily="34" charset="0"/>
              <a:buChar char="≈"/>
            </a:pPr>
            <a:endParaRPr lang="hr-HR" sz="2000" dirty="0">
              <a:latin typeface="Segoe Print" panose="02000600000000000000" pitchFamily="2" charset="0"/>
            </a:endParaRPr>
          </a:p>
          <a:p>
            <a:pPr marL="285750" indent="-285750">
              <a:buFont typeface="Century Gothic" panose="020B0502020202020204" pitchFamily="34" charset="0"/>
              <a:buChar char="≈"/>
            </a:pPr>
            <a:endParaRPr lang="hr-HR" sz="2000" dirty="0">
              <a:latin typeface="Segoe Print" panose="02000600000000000000" pitchFamily="2" charset="0"/>
            </a:endParaRPr>
          </a:p>
          <a:p>
            <a:pPr marL="285750" indent="-285750">
              <a:buFont typeface="Century Gothic" panose="020B0502020202020204" pitchFamily="34" charset="0"/>
              <a:buChar char="≈"/>
            </a:pPr>
            <a:endParaRPr lang="hr-HR" sz="2000" dirty="0">
              <a:latin typeface="Segoe Print" panose="02000600000000000000" pitchFamily="2" charset="0"/>
            </a:endParaRPr>
          </a:p>
          <a:p>
            <a:pPr marL="285750" indent="-285750">
              <a:buFont typeface="Century Gothic" panose="020B0502020202020204" pitchFamily="34" charset="0"/>
              <a:buChar char="≈"/>
            </a:pPr>
            <a:endParaRPr lang="hr-HR" sz="2000" dirty="0">
              <a:latin typeface="Segoe Print" panose="02000600000000000000" pitchFamily="2" charset="0"/>
            </a:endParaRPr>
          </a:p>
          <a:p>
            <a:pPr marL="285750" indent="-285750">
              <a:buFont typeface="Century Gothic" panose="020B0502020202020204" pitchFamily="34" charset="0"/>
              <a:buChar char="≈"/>
            </a:pPr>
            <a:endParaRPr lang="hr-HR" sz="2000" dirty="0">
              <a:latin typeface="Segoe Print" panose="02000600000000000000" pitchFamily="2" charset="0"/>
            </a:endParaRPr>
          </a:p>
          <a:p>
            <a:endParaRPr lang="hr-HR" sz="2000" dirty="0">
              <a:latin typeface="Segoe Print" panose="02000600000000000000" pitchFamily="2" charset="0"/>
            </a:endParaRPr>
          </a:p>
        </p:txBody>
      </p:sp>
      <p:pic>
        <p:nvPicPr>
          <p:cNvPr id="7" name="Picture 6" descr="A picture containing tree, reef&#10;&#10;Description generated with very high confid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2213575"/>
            <a:ext cx="3928864" cy="155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Water next to the ocean&#10;&#10;Description generated with high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10" y="2034184"/>
            <a:ext cx="3528392" cy="1806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A picture containing outdoor&#10;&#10;Description generated with high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4641548"/>
            <a:ext cx="3928864" cy="1883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48" y="4641548"/>
            <a:ext cx="3528392" cy="1883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1447018" y="4123825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egoe Print" panose="02000600000000000000" pitchFamily="2" charset="0"/>
              <a:buChar char="≈"/>
            </a:pPr>
            <a:r>
              <a:rPr lang="hr-HR" sz="2000" dirty="0">
                <a:latin typeface="Segoe Print" panose="02000600000000000000" pitchFamily="2" charset="0"/>
              </a:rPr>
              <a:t>Utječe na količinu padalina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1324" y="4123825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egoe Print" panose="02000600000000000000" pitchFamily="2" charset="0"/>
              <a:buChar char="≈"/>
            </a:pPr>
            <a:r>
              <a:rPr lang="hr-HR" sz="2000" dirty="0">
                <a:latin typeface="Segoe Print" panose="02000600000000000000" pitchFamily="2" charset="0"/>
              </a:rPr>
              <a:t>Dobrotvorno djeluje na zdravlje</a:t>
            </a:r>
            <a:endParaRPr lang="en-GB" sz="2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06180" y="548680"/>
            <a:ext cx="50962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NAPRAVILA: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98068" y="2132856"/>
            <a:ext cx="6495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Segoe Print" panose="02000600000000000000" pitchFamily="2" charset="0"/>
              </a:rPr>
              <a:t>Melanie Matić 6.a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Segoe Print" panose="020006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08" y="3056186"/>
            <a:ext cx="3600400" cy="33251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8" y="3056186"/>
            <a:ext cx="3317240" cy="3325142"/>
          </a:xfrm>
          <a:prstGeom prst="rect">
            <a:avLst/>
          </a:prstGeom>
        </p:spPr>
      </p:pic>
      <p:pic>
        <p:nvPicPr>
          <p:cNvPr id="16" name="Picture 15" descr="A sunset over a body of water&#10;&#10;Description generated with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3496008"/>
            <a:ext cx="4464496" cy="2885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547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Waves_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5D940B-4F8D-4CC4-9A97-C00F7BCD09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motivom valova (široki zaslon)</Template>
  <TotalTime>0</TotalTime>
  <Words>221</Words>
  <Application>Microsoft Office PowerPoint</Application>
  <PresentationFormat>Prilagođeno</PresentationFormat>
  <Paragraphs>46</Paragraphs>
  <Slides>8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Segoe Print</vt:lpstr>
      <vt:lpstr>OceanWaves_16x9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2017-05-18T06:15:03Z</dcterms:created>
  <dcterms:modified xsi:type="dcterms:W3CDTF">2017-06-01T06:35:54Z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TC029010259991</vt:lpwstr>
  </property>
</Properties>
</file>