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8" r:id="rId3"/>
    <p:sldMasterId id="2147483666" r:id="rId4"/>
    <p:sldMasterId id="2147483668" r:id="rId5"/>
  </p:sldMasterIdLst>
  <p:notesMasterIdLst>
    <p:notesMasterId r:id="rId34"/>
  </p:notesMasterIdLst>
  <p:sldIdLst>
    <p:sldId id="256" r:id="rId6"/>
    <p:sldId id="258" r:id="rId7"/>
    <p:sldId id="259" r:id="rId8"/>
    <p:sldId id="260" r:id="rId9"/>
    <p:sldId id="261" r:id="rId10"/>
    <p:sldId id="265" r:id="rId11"/>
    <p:sldId id="282" r:id="rId12"/>
    <p:sldId id="266" r:id="rId13"/>
    <p:sldId id="273" r:id="rId14"/>
    <p:sldId id="267" r:id="rId15"/>
    <p:sldId id="268" r:id="rId16"/>
    <p:sldId id="269" r:id="rId17"/>
    <p:sldId id="281" r:id="rId18"/>
    <p:sldId id="283" r:id="rId19"/>
    <p:sldId id="270" r:id="rId20"/>
    <p:sldId id="271" r:id="rId21"/>
    <p:sldId id="272" r:id="rId22"/>
    <p:sldId id="274" r:id="rId23"/>
    <p:sldId id="277" r:id="rId24"/>
    <p:sldId id="276" r:id="rId25"/>
    <p:sldId id="275" r:id="rId26"/>
    <p:sldId id="278" r:id="rId27"/>
    <p:sldId id="279" r:id="rId28"/>
    <p:sldId id="284" r:id="rId29"/>
    <p:sldId id="285" r:id="rId30"/>
    <p:sldId id="286" r:id="rId31"/>
    <p:sldId id="287" r:id="rId32"/>
    <p:sldId id="280" r:id="rId3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f16" initials="i" lastIdx="1" clrIdx="0">
    <p:extLst>
      <p:ext uri="{19B8F6BF-5375-455C-9EA6-DF929625EA0E}">
        <p15:presenceInfo xmlns:p15="http://schemas.microsoft.com/office/powerpoint/2012/main" userId="inf16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4" autoAdjust="0"/>
    <p:restoredTop sz="94343" autoAdjust="0"/>
  </p:normalViewPr>
  <p:slideViewPr>
    <p:cSldViewPr snapToGrid="0">
      <p:cViewPr varScale="1">
        <p:scale>
          <a:sx n="110" d="100"/>
          <a:sy n="110" d="100"/>
        </p:scale>
        <p:origin x="552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0E8E3-A3ED-408B-81AD-279D0F585D5D}" type="datetimeFigureOut">
              <a:rPr lang="hr-HR" smtClean="0"/>
              <a:pPr/>
              <a:t>27.3.2017.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0AA50-E1C5-49AA-B6D4-65AD95F3994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137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0AA50-E1C5-49AA-B6D4-65AD95F39941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8685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5B1A-989D-4182-BDE5-55411277ADA3}" type="datetime1">
              <a:rPr lang="hr-HR" smtClean="0"/>
              <a:pPr/>
              <a:t>27.3.2017.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latin typeface="Baskerville Old Face" panose="02020602080505020303" pitchFamily="18" charset="0"/>
              </a:defRPr>
            </a:lvl1pPr>
          </a:lstStyle>
          <a:p>
            <a:r>
              <a:rPr lang="hr-HR" dirty="0" smtClean="0"/>
              <a:t>PUŠENJE</a:t>
            </a:r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BC475-59BA-465C-83E7-F7C060F8300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05968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24F68-9CB0-44A4-9D0A-BED017291DF3}" type="datetimeFigureOut">
              <a:rPr lang="hr-HR" smtClean="0"/>
              <a:pPr/>
              <a:t>27.3.2017.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F800A-BC88-400C-AFE8-334FC323639C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5" name="Slika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91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CD66-D39E-4ACF-9D45-245E9CD25EF3}" type="datetimeFigureOut">
              <a:rPr lang="hr-HR" smtClean="0"/>
              <a:pPr/>
              <a:t>27.3.2017.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72BC2-A667-4959-BE6A-7E9B32A27320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5" name="Slika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01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lagođeni izg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D6E12-3E70-48A2-A50D-066F732B09FC}" type="datetimeFigureOut">
              <a:rPr lang="hr-HR" smtClean="0"/>
              <a:pPr/>
              <a:t>27.3.2017.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9867-A8F4-4545-8F08-3A6B7B2EA14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8367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lagođeni izg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BA75-2E85-4FD2-BFB5-2F4445330BD5}" type="datetimeFigureOut">
              <a:rPr lang="hr-HR" smtClean="0"/>
              <a:pPr/>
              <a:t>27.3.2017.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ADA2-E657-43B3-8D4F-10B76056B78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9383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9E5B0-7CC5-42F9-AA9A-148C74A8B969}" type="datetime1">
              <a:rPr lang="hr-HR" smtClean="0"/>
              <a:pPr/>
              <a:t>27.3.2017.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BC475-59BA-465C-83E7-F7C060F8300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058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24F68-9CB0-44A4-9D0A-BED017291DF3}" type="datetimeFigureOut">
              <a:rPr lang="hr-HR" smtClean="0"/>
              <a:pPr/>
              <a:t>27.3.2017.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F800A-BC88-400C-AFE8-334FC323639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491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9CD66-D39E-4ACF-9D45-245E9CD25EF3}" type="datetimeFigureOut">
              <a:rPr lang="hr-HR" smtClean="0"/>
              <a:pPr/>
              <a:t>27.3.2017.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72BC2-A667-4959-BE6A-7E9B32A2732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7977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D6E12-3E70-48A2-A50D-066F732B09FC}" type="datetimeFigureOut">
              <a:rPr lang="hr-HR" smtClean="0"/>
              <a:pPr/>
              <a:t>27.3.2017.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F9867-A8F4-4545-8F08-3A6B7B2EA14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684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6BA75-2E85-4FD2-BFB5-2F4445330BD5}" type="datetimeFigureOut">
              <a:rPr lang="hr-HR" smtClean="0"/>
              <a:pPr/>
              <a:t>27.3.2017.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AADA2-E657-43B3-8D4F-10B76056B78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038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hr-HR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PUŠENJE</a:t>
            </a:r>
            <a:endParaRPr lang="hr-HR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hr-HR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Laura Galić 8.b</a:t>
            </a:r>
            <a:endParaRPr lang="hr-HR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77326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2547259" y="339634"/>
            <a:ext cx="6165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PUŠENJE I ZDRAVLJE</a:t>
            </a:r>
            <a:endParaRPr lang="hr-HR" sz="28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3275463" y="1084218"/>
            <a:ext cx="86422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u="sng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Štetno djelovanje duhana</a:t>
            </a:r>
          </a:p>
          <a:p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Duhanski dim sadrži preko </a:t>
            </a:r>
            <a:r>
              <a:rPr lang="hr-HR" sz="2000" u="sng" dirty="0">
                <a:solidFill>
                  <a:schemeClr val="bg1"/>
                </a:solidFill>
                <a:latin typeface="High Tower Text" panose="02040502050506030303" pitchFamily="18" charset="0"/>
              </a:rPr>
              <a:t>4000 kemijskih sastojaka 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od kojih su najzastupljeniji 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 dušik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, 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ugljikov 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dioksid, kisik, 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nikotin, ugljikov  </a:t>
            </a:r>
            <a:r>
              <a:rPr lang="hr-HR" sz="2000" dirty="0" err="1">
                <a:solidFill>
                  <a:schemeClr val="bg1"/>
                </a:solidFill>
                <a:latin typeface="High Tower Text" panose="02040502050506030303" pitchFamily="18" charset="0"/>
              </a:rPr>
              <a:t>monoksid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, </a:t>
            </a:r>
            <a:r>
              <a:rPr lang="hr-HR" sz="2000" dirty="0" err="1">
                <a:solidFill>
                  <a:schemeClr val="bg1"/>
                </a:solidFill>
                <a:latin typeface="High Tower Text" panose="02040502050506030303" pitchFamily="18" charset="0"/>
              </a:rPr>
              <a:t>policiklički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 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aromatski ugljikovodici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, metali (kadmij, 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arsen, olovo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) i 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cijanovodik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/>
            </a:r>
            <a:b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</a:br>
            <a:endParaRPr lang="hr-HR" sz="2000" u="sng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3487782" y="2808515"/>
            <a:ext cx="38274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u="sng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Nikotin (</a:t>
            </a:r>
            <a:r>
              <a:rPr lang="hr-HR" sz="2000" dirty="0" smtClean="0">
                <a:solidFill>
                  <a:schemeClr val="bg1"/>
                </a:solidFill>
                <a:latin typeface="High Tower Text" pitchFamily="18" charset="0"/>
              </a:rPr>
              <a:t>C10H14N2</a:t>
            </a:r>
            <a:r>
              <a:rPr lang="hr-HR" sz="2000" dirty="0" smtClean="0"/>
              <a:t> </a:t>
            </a:r>
            <a:r>
              <a:rPr lang="hr-HR" sz="2000" b="1" u="sng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)</a:t>
            </a:r>
            <a:r>
              <a:rPr lang="hr-HR" sz="2000" b="1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/>
            </a:r>
            <a:br>
              <a:rPr lang="hr-HR" sz="2000" b="1" dirty="0" smtClean="0">
                <a:solidFill>
                  <a:schemeClr val="bg1"/>
                </a:solidFill>
                <a:latin typeface="High Tower Text" panose="02040502050506030303" pitchFamily="18" charset="0"/>
              </a:rPr>
            </a:b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Jedna 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od najštetnijih tvari u 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duhanskom dimu  koji 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izaziva 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ovisnost</a:t>
            </a:r>
            <a:endParaRPr lang="hr-HR" sz="2000" dirty="0">
              <a:solidFill>
                <a:schemeClr val="bg1"/>
              </a:solidFill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7602583" y="2808514"/>
            <a:ext cx="42715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u="sng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Ugljikov </a:t>
            </a:r>
            <a:r>
              <a:rPr lang="hr-HR" sz="2000" b="1" u="sng" dirty="0" err="1" smtClean="0">
                <a:solidFill>
                  <a:schemeClr val="bg1"/>
                </a:solidFill>
                <a:latin typeface="High Tower Text" panose="02040502050506030303" pitchFamily="18" charset="0"/>
              </a:rPr>
              <a:t>monoksid</a:t>
            </a:r>
            <a:r>
              <a:rPr lang="hr-HR" sz="2000" b="1" u="sng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(CO)</a:t>
            </a:r>
            <a:r>
              <a:rPr lang="hr-HR" sz="2000" b="1" dirty="0">
                <a:solidFill>
                  <a:schemeClr val="bg1"/>
                </a:solidFill>
                <a:latin typeface="High Tower Text" panose="02040502050506030303" pitchFamily="18" charset="0"/>
              </a:rPr>
              <a:t/>
            </a:r>
            <a:br>
              <a:rPr lang="hr-HR" sz="2000" b="1" dirty="0">
                <a:solidFill>
                  <a:schemeClr val="bg1"/>
                </a:solidFill>
                <a:latin typeface="High Tower Text" panose="02040502050506030303" pitchFamily="18" charset="0"/>
              </a:rPr>
            </a:b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Jedan od štetnih 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sastojaka duhanskog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/>
            </a:r>
            <a:b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</a:b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dima 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koji se 200 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puta brže veže uz hemoglobin 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nego kisik 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/>
            </a:r>
            <a:b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</a:br>
            <a:endParaRPr lang="hr-HR" sz="20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6755642" y="4872446"/>
            <a:ext cx="5000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u="sng" dirty="0" smtClean="0">
                <a:solidFill>
                  <a:schemeClr val="bg1"/>
                </a:solidFill>
                <a:latin typeface="High Tower Text" pitchFamily="18" charset="0"/>
              </a:rPr>
              <a:t>Kancerogeno djelovanje katrana</a:t>
            </a:r>
          </a:p>
          <a:p>
            <a:r>
              <a:rPr lang="hr-HR" sz="2000" dirty="0" smtClean="0">
                <a:solidFill>
                  <a:schemeClr val="bg1"/>
                </a:solidFill>
                <a:latin typeface="High Tower Text" pitchFamily="18" charset="0"/>
              </a:rPr>
              <a:t>Za tvari iz katrana je dokazano da imaju kancerogeno djelovanje (najviše </a:t>
            </a:r>
            <a:r>
              <a:rPr lang="hr-HR" sz="2000" dirty="0" err="1" smtClean="0">
                <a:solidFill>
                  <a:schemeClr val="bg1"/>
                </a:solidFill>
                <a:latin typeface="High Tower Text" pitchFamily="18" charset="0"/>
              </a:rPr>
              <a:t>policiklički</a:t>
            </a:r>
            <a:r>
              <a:rPr lang="hr-HR" sz="2000" dirty="0" smtClean="0">
                <a:solidFill>
                  <a:schemeClr val="bg1"/>
                </a:solidFill>
                <a:latin typeface="High Tower Text" pitchFamily="18" charset="0"/>
              </a:rPr>
              <a:t> aromatski ugljikovodici)</a:t>
            </a:r>
            <a:endParaRPr lang="hr-HR" sz="2000" dirty="0">
              <a:solidFill>
                <a:schemeClr val="bg1"/>
              </a:solidFill>
              <a:latin typeface="High Tower Text" pitchFamily="18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806"/>
            <a:ext cx="6209731" cy="2627194"/>
          </a:xfrm>
          <a:prstGeom prst="rect">
            <a:avLst/>
          </a:prstGeom>
        </p:spPr>
      </p:pic>
      <p:pic>
        <p:nvPicPr>
          <p:cNvPr id="1026" name="Picture 2" descr="C:\Users\Ivan Galić\Desktop\220px-Nicotine-3D-vd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09659">
            <a:off x="741150" y="2361064"/>
            <a:ext cx="2101356" cy="1394536"/>
          </a:xfrm>
          <a:prstGeom prst="rect">
            <a:avLst/>
          </a:prstGeom>
          <a:noFill/>
        </p:spPr>
      </p:pic>
      <p:pic>
        <p:nvPicPr>
          <p:cNvPr id="1027" name="Picture 3" descr="C:\Users\Ivan Galić\Desktop\250px-Carbon-monoxide-3D-vd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52963">
            <a:off x="10686197" y="3979714"/>
            <a:ext cx="995007" cy="7880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88175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6131" y="260622"/>
            <a:ext cx="10515600" cy="1325563"/>
          </a:xfrm>
        </p:spPr>
        <p:txBody>
          <a:bodyPr/>
          <a:lstStyle/>
          <a:p>
            <a:endParaRPr lang="hr-HR"/>
          </a:p>
        </p:txBody>
      </p:sp>
      <p:sp>
        <p:nvSpPr>
          <p:cNvPr id="3" name="Pravokutnik 2"/>
          <p:cNvSpPr/>
          <p:nvPr/>
        </p:nvSpPr>
        <p:spPr>
          <a:xfrm>
            <a:off x="613954" y="509452"/>
            <a:ext cx="8987246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KOJE SE JOŠ BOLESTI ČEŠĆE</a:t>
            </a:r>
            <a:br>
              <a:rPr lang="hr-HR" sz="28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</a:br>
            <a:r>
              <a:rPr lang="hr-HR" sz="28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JAVLJAJU KOD PUŠAČA?</a:t>
            </a:r>
          </a:p>
          <a:p>
            <a:r>
              <a:rPr lang="hr-HR" sz="2300" b="1" dirty="0">
                <a:solidFill>
                  <a:schemeClr val="bg1"/>
                </a:solidFill>
                <a:latin typeface="High Tower Text" panose="02040502050506030303" pitchFamily="18" charset="0"/>
              </a:rPr>
              <a:t/>
            </a:r>
            <a:br>
              <a:rPr lang="hr-HR" sz="2300" b="1" dirty="0">
                <a:solidFill>
                  <a:schemeClr val="bg1"/>
                </a:solidFill>
                <a:latin typeface="High Tower Text" panose="02040502050506030303" pitchFamily="18" charset="0"/>
              </a:rPr>
            </a:br>
            <a:r>
              <a:rPr lang="hr-HR" sz="2300" dirty="0">
                <a:solidFill>
                  <a:schemeClr val="bg1"/>
                </a:solidFill>
                <a:latin typeface="High Tower Text" panose="02040502050506030303" pitchFamily="18" charset="0"/>
              </a:rPr>
              <a:t>Neka stanja koja su znatno 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č</a:t>
            </a:r>
            <a:r>
              <a:rPr lang="hr-HR" sz="2300" dirty="0">
                <a:solidFill>
                  <a:schemeClr val="bg1"/>
                </a:solidFill>
                <a:latin typeface="High Tower Text" panose="02040502050506030303" pitchFamily="18" charset="0"/>
              </a:rPr>
              <a:t>e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š</a:t>
            </a:r>
            <a:r>
              <a:rPr lang="hr-HR" dirty="0">
                <a:solidFill>
                  <a:schemeClr val="bg1"/>
                </a:solidFill>
                <a:latin typeface="High Tower Text" panose="02040502050506030303" pitchFamily="18" charset="0"/>
              </a:rPr>
              <a:t>ć</a:t>
            </a:r>
            <a:r>
              <a:rPr lang="hr-HR" sz="2300" dirty="0">
                <a:solidFill>
                  <a:schemeClr val="bg1"/>
                </a:solidFill>
                <a:latin typeface="High Tower Text" panose="02040502050506030303" pitchFamily="18" charset="0"/>
              </a:rPr>
              <a:t>a u </a:t>
            </a: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puša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č</a:t>
            </a: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a </a:t>
            </a:r>
            <a:r>
              <a:rPr lang="hr-HR" sz="2300" dirty="0">
                <a:solidFill>
                  <a:schemeClr val="bg1"/>
                </a:solidFill>
                <a:latin typeface="High Tower Text" panose="02040502050506030303" pitchFamily="18" charset="0"/>
              </a:rPr>
              <a:t>su</a:t>
            </a: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sr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č</a:t>
            </a: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ani udari</a:t>
            </a:r>
          </a:p>
          <a:p>
            <a:pPr>
              <a:buFont typeface="Wingdings" pitchFamily="2" charset="2"/>
              <a:buChar char="Ø"/>
            </a:pP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smanjena mogu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ć</a:t>
            </a: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nost oplodnje</a:t>
            </a:r>
          </a:p>
          <a:p>
            <a:pPr>
              <a:buFont typeface="Wingdings" pitchFamily="2" charset="2"/>
              <a:buChar char="Ø"/>
            </a:pP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rak pluća, usta i grla</a:t>
            </a:r>
          </a:p>
          <a:p>
            <a:pPr>
              <a:buFont typeface="Wingdings" pitchFamily="2" charset="2"/>
              <a:buChar char="Ø"/>
            </a:pP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povećani rizik od sljepoće</a:t>
            </a:r>
          </a:p>
          <a:p>
            <a:pPr>
              <a:buFont typeface="Wingdings" pitchFamily="2" charset="2"/>
              <a:buChar char="Ø"/>
            </a:pP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začepljenje arterija</a:t>
            </a:r>
          </a:p>
          <a:p>
            <a:pPr>
              <a:buFont typeface="Wingdings" pitchFamily="2" charset="2"/>
              <a:buChar char="Ø"/>
            </a:pP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Moždani udari i invaliditet</a:t>
            </a:r>
          </a:p>
          <a:p>
            <a:pPr>
              <a:buFont typeface="Wingdings" pitchFamily="2" charset="2"/>
              <a:buChar char="Ø"/>
            </a:pP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Oštećenje zubi i desni</a:t>
            </a:r>
          </a:p>
          <a:p>
            <a:endParaRPr lang="hr-HR" sz="2300" b="1" dirty="0" smtClean="0">
              <a:solidFill>
                <a:schemeClr val="bg1"/>
              </a:solidFill>
              <a:latin typeface="High Tower Text" panose="02040502050506030303" pitchFamily="18" charset="0"/>
            </a:endParaRPr>
          </a:p>
          <a:p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Pušenje </a:t>
            </a:r>
            <a:r>
              <a:rPr lang="hr-HR" sz="2300" dirty="0">
                <a:solidFill>
                  <a:schemeClr val="bg1"/>
                </a:solidFill>
                <a:latin typeface="High Tower Text" panose="02040502050506030303" pitchFamily="18" charset="0"/>
              </a:rPr>
              <a:t>je uz </a:t>
            </a: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povećanu razinu </a:t>
            </a:r>
            <a:r>
              <a:rPr lang="hr-HR" sz="2300" dirty="0">
                <a:solidFill>
                  <a:schemeClr val="bg1"/>
                </a:solidFill>
                <a:latin typeface="High Tower Text" panose="02040502050506030303" pitchFamily="18" charset="0"/>
              </a:rPr>
              <a:t>masnoća u </a:t>
            </a: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krvi </a:t>
            </a:r>
            <a:r>
              <a:rPr lang="hr-HR" sz="2300" dirty="0">
                <a:solidFill>
                  <a:schemeClr val="bg1"/>
                </a:solidFill>
                <a:latin typeface="High Tower Text" panose="02040502050506030303" pitchFamily="18" charset="0"/>
              </a:rPr>
              <a:t>i </a:t>
            </a: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povećani </a:t>
            </a:r>
            <a:r>
              <a:rPr lang="hr-HR" sz="2300" dirty="0">
                <a:solidFill>
                  <a:schemeClr val="bg1"/>
                </a:solidFill>
                <a:latin typeface="High Tower Text" panose="02040502050506030303" pitchFamily="18" charset="0"/>
              </a:rPr>
              <a:t>krvni </a:t>
            </a: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tlak    glavni </a:t>
            </a:r>
            <a:r>
              <a:rPr lang="hr-HR" sz="2300" dirty="0">
                <a:solidFill>
                  <a:schemeClr val="bg1"/>
                </a:solidFill>
                <a:latin typeface="High Tower Text" panose="02040502050506030303" pitchFamily="18" charset="0"/>
              </a:rPr>
              <a:t>rizični čimbenik bolesti krvnih </a:t>
            </a: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žila </a:t>
            </a:r>
            <a:r>
              <a:rPr lang="hr-HR" sz="2300" dirty="0">
                <a:solidFill>
                  <a:schemeClr val="bg1"/>
                </a:solidFill>
                <a:latin typeface="High Tower Text" panose="02040502050506030303" pitchFamily="18" charset="0"/>
              </a:rPr>
              <a:t/>
            </a:r>
            <a:br>
              <a:rPr lang="hr-HR" sz="2300" dirty="0">
                <a:solidFill>
                  <a:schemeClr val="bg1"/>
                </a:solidFill>
                <a:latin typeface="High Tower Text" panose="02040502050506030303" pitchFamily="18" charset="0"/>
              </a:rPr>
            </a:br>
            <a:endParaRPr lang="hr-HR" sz="23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165" y="248195"/>
            <a:ext cx="4937892" cy="280851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192" y="3591904"/>
            <a:ext cx="1790700" cy="25527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04" y="3425588"/>
            <a:ext cx="2317447" cy="116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8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533" y="65315"/>
            <a:ext cx="2935964" cy="1645920"/>
          </a:xfrm>
          <a:prstGeom prst="rect">
            <a:avLst/>
          </a:prstGeom>
        </p:spPr>
      </p:pic>
      <p:pic>
        <p:nvPicPr>
          <p:cNvPr id="3074" name="Picture 2" descr="F:\Vašim očima ne bitno\Bio slike\pušenje\Od kuci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73590" y="3322289"/>
            <a:ext cx="2322467" cy="3365894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2257" y="299811"/>
            <a:ext cx="10515600" cy="1325563"/>
          </a:xfrm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PASIVNO PUŠENJE</a:t>
            </a:r>
            <a:endParaRPr lang="hr-HR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666205" y="1537323"/>
            <a:ext cx="1003227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r-HR" sz="2300" dirty="0">
                <a:solidFill>
                  <a:schemeClr val="bg1"/>
                </a:solidFill>
                <a:latin typeface="High Tower Text" panose="02040502050506030303" pitchFamily="18" charset="0"/>
              </a:rPr>
              <a:t>Duhanski dim iz okoliša štetno utječe </a:t>
            </a: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i na </a:t>
            </a:r>
            <a:r>
              <a:rPr lang="hr-HR" sz="2300" dirty="0">
                <a:solidFill>
                  <a:schemeClr val="bg1"/>
                </a:solidFill>
                <a:latin typeface="High Tower Text" panose="02040502050506030303" pitchFamily="18" charset="0"/>
              </a:rPr>
              <a:t>nepušače koji borave u </a:t>
            </a: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zadimljenom prostoru</a:t>
            </a:r>
          </a:p>
          <a:p>
            <a:pPr>
              <a:buFont typeface="Wingdings" pitchFamily="2" charset="2"/>
              <a:buChar char="Ø"/>
            </a:pPr>
            <a:r>
              <a:rPr lang="hr-HR" sz="2300" b="1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Nepušači </a:t>
            </a:r>
            <a:r>
              <a:rPr lang="hr-HR" sz="2300" b="1" dirty="0">
                <a:solidFill>
                  <a:schemeClr val="bg1"/>
                </a:solidFill>
                <a:latin typeface="High Tower Text" panose="02040502050506030303" pitchFamily="18" charset="0"/>
              </a:rPr>
              <a:t>koji žive s pušačima </a:t>
            </a:r>
            <a:r>
              <a:rPr lang="hr-HR" sz="2300" b="1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imaju 20-30 </a:t>
            </a:r>
            <a:r>
              <a:rPr lang="hr-HR" sz="2300" b="1" dirty="0">
                <a:solidFill>
                  <a:schemeClr val="bg1"/>
                </a:solidFill>
                <a:latin typeface="High Tower Text" panose="02040502050506030303" pitchFamily="18" charset="0"/>
              </a:rPr>
              <a:t>% veći rizik za razvoj </a:t>
            </a:r>
            <a:r>
              <a:rPr lang="hr-HR" sz="2300" b="1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karcinoma bronha </a:t>
            </a:r>
            <a:r>
              <a:rPr lang="hr-HR" sz="2300" b="1" dirty="0">
                <a:solidFill>
                  <a:schemeClr val="bg1"/>
                </a:solidFill>
                <a:latin typeface="High Tower Text" panose="02040502050506030303" pitchFamily="18" charset="0"/>
              </a:rPr>
              <a:t>i </a:t>
            </a:r>
            <a:r>
              <a:rPr lang="hr-HR" sz="2300" b="1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pluća</a:t>
            </a:r>
          </a:p>
          <a:p>
            <a:pPr>
              <a:buFont typeface="Wingdings" pitchFamily="2" charset="2"/>
              <a:buChar char="Ø"/>
            </a:pP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Udisanje </a:t>
            </a:r>
            <a:r>
              <a:rPr lang="hr-HR" sz="2300" dirty="0">
                <a:solidFill>
                  <a:schemeClr val="bg1"/>
                </a:solidFill>
                <a:latin typeface="High Tower Text" panose="02040502050506030303" pitchFamily="18" charset="0"/>
              </a:rPr>
              <a:t>duhanskog dima u dojenčadi </a:t>
            </a: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i male </a:t>
            </a:r>
            <a:r>
              <a:rPr lang="hr-HR" sz="2300" dirty="0">
                <a:solidFill>
                  <a:schemeClr val="bg1"/>
                </a:solidFill>
                <a:latin typeface="High Tower Text" panose="02040502050506030303" pitchFamily="18" charset="0"/>
              </a:rPr>
              <a:t>djece dovodi do učestalijeg </a:t>
            </a: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bronhitisa</a:t>
            </a:r>
            <a:r>
              <a:rPr lang="hr-HR" sz="2300" dirty="0">
                <a:solidFill>
                  <a:schemeClr val="bg1"/>
                </a:solidFill>
                <a:latin typeface="High Tower Text" panose="02040502050506030303" pitchFamily="18" charset="0"/>
              </a:rPr>
              <a:t>, upale pluća, astme, </a:t>
            </a: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smanjene plućne </a:t>
            </a:r>
            <a:r>
              <a:rPr lang="hr-HR" sz="2300" dirty="0">
                <a:solidFill>
                  <a:schemeClr val="bg1"/>
                </a:solidFill>
                <a:latin typeface="High Tower Text" panose="02040502050506030303" pitchFamily="18" charset="0"/>
              </a:rPr>
              <a:t>funkcije, te akutne i </a:t>
            </a: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kronične upale </a:t>
            </a:r>
            <a:r>
              <a:rPr lang="hr-HR" sz="2300" dirty="0">
                <a:solidFill>
                  <a:schemeClr val="bg1"/>
                </a:solidFill>
                <a:latin typeface="High Tower Text" panose="02040502050506030303" pitchFamily="18" charset="0"/>
              </a:rPr>
              <a:t>srednjeg </a:t>
            </a:r>
            <a:r>
              <a:rPr lang="hr-HR" sz="23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uha </a:t>
            </a:r>
            <a:r>
              <a:rPr lang="hr-HR" sz="2300" dirty="0">
                <a:solidFill>
                  <a:schemeClr val="bg1"/>
                </a:solidFill>
                <a:latin typeface="High Tower Text" panose="02040502050506030303" pitchFamily="18" charset="0"/>
              </a:rPr>
              <a:t/>
            </a:r>
            <a:br>
              <a:rPr lang="hr-HR" sz="2300" dirty="0">
                <a:solidFill>
                  <a:schemeClr val="bg1"/>
                </a:solidFill>
                <a:latin typeface="High Tower Text" panose="02040502050506030303" pitchFamily="18" charset="0"/>
              </a:rPr>
            </a:br>
            <a:endParaRPr lang="hr-HR" sz="23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577" y="4136249"/>
            <a:ext cx="3763872" cy="249682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5" y="4532812"/>
            <a:ext cx="4300663" cy="208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1071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Vašim očima ne bitno\Bio slike\13841084654_578e308944_b.jpg"/>
          <p:cNvPicPr>
            <a:picLocks noChangeAspect="1" noChangeArrowheads="1"/>
          </p:cNvPicPr>
          <p:nvPr/>
        </p:nvPicPr>
        <p:blipFill>
          <a:blip r:embed="rId2" cstate="print">
            <a:lum bright="-40000" contrast="30000"/>
          </a:blip>
          <a:srcRect/>
          <a:stretch>
            <a:fillRect/>
          </a:stretch>
        </p:blipFill>
        <p:spPr bwMode="auto">
          <a:xfrm>
            <a:off x="0" y="0"/>
            <a:ext cx="12192000" cy="6854288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4063" y="247560"/>
            <a:ext cx="10515600" cy="1325563"/>
          </a:xfrm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  <a:latin typeface="High Tower Text" pitchFamily="18" charset="0"/>
              </a:rPr>
              <a:t>A ŠTO KAŽU ZAKONI?</a:t>
            </a:r>
            <a:endParaRPr lang="hr-HR" dirty="0">
              <a:solidFill>
                <a:schemeClr val="bg1"/>
              </a:solidFill>
              <a:latin typeface="High Tower Text" pitchFamily="18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3931920" y="1489166"/>
            <a:ext cx="74458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r-HR" sz="2200" dirty="0" smtClean="0">
                <a:solidFill>
                  <a:schemeClr val="bg1"/>
                </a:solidFill>
                <a:latin typeface="High Tower Text" pitchFamily="18" charset="0"/>
              </a:rPr>
              <a:t> U većini zemalja je donesen zakon o zabranjenom pušenju u javnim prostorijama</a:t>
            </a:r>
          </a:p>
          <a:p>
            <a:pPr>
              <a:buFont typeface="Wingdings" pitchFamily="2" charset="2"/>
              <a:buChar char="Ø"/>
            </a:pPr>
            <a:r>
              <a:rPr lang="hr-HR" sz="2200" dirty="0" smtClean="0">
                <a:solidFill>
                  <a:schemeClr val="bg1"/>
                </a:solidFill>
                <a:latin typeface="High Tower Text" pitchFamily="18" charset="0"/>
              </a:rPr>
              <a:t> U hrvatskoj je donesen zakon o zaštiti rada koji zabranjuje pušenje u javnim ustanovama, reklamiranje duhanskih proizvoda i da svaki duhanski proizvod mora imati oznaku da je pušenje štetno za zdravlje</a:t>
            </a:r>
          </a:p>
          <a:p>
            <a:pPr>
              <a:buFont typeface="Wingdings" pitchFamily="2" charset="2"/>
              <a:buChar char="Ø"/>
            </a:pPr>
            <a:r>
              <a:rPr lang="hr-HR" sz="2200" dirty="0" smtClean="0">
                <a:solidFill>
                  <a:schemeClr val="bg1"/>
                </a:solidFill>
                <a:latin typeface="High Tower Text" pitchFamily="18" charset="0"/>
              </a:rPr>
              <a:t> 1999. Hrvatski sabor je donio zakon o ograničavanju uporabe duhanskih proizvoda i zabranjena je prodaja duhana osobama mlađima od 18 g.</a:t>
            </a:r>
          </a:p>
        </p:txBody>
      </p:sp>
      <p:pic>
        <p:nvPicPr>
          <p:cNvPr id="1027" name="Picture 3" descr="C:\Users\Ivan Galić\Desktop\naljepnica-zabranjeno-pusenj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6012" y="4517230"/>
            <a:ext cx="1996457" cy="1996457"/>
          </a:xfrm>
          <a:prstGeom prst="rect">
            <a:avLst/>
          </a:prstGeom>
          <a:noFill/>
        </p:spPr>
      </p:pic>
      <p:pic>
        <p:nvPicPr>
          <p:cNvPr id="1028" name="Picture 4" descr="F:\Vašim očima ne bitno\Bio slike\pušenje\Od kuci\bfe54149f0a9a6ec1578ae3a7453d0f0-d2z387b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1022" y="3989184"/>
            <a:ext cx="2335938" cy="2607559"/>
          </a:xfrm>
          <a:prstGeom prst="rect">
            <a:avLst/>
          </a:prstGeom>
          <a:noFill/>
        </p:spPr>
      </p:pic>
      <p:pic>
        <p:nvPicPr>
          <p:cNvPr id="1029" name="Picture 5" descr="F:\Vašim očima ne bitno\Bio slike\pušenje\Od kuci\smoking_sick_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694" y="1515291"/>
            <a:ext cx="2859208" cy="2110096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099" name="Picture 3" descr="F:\Vašim očima ne bitno\Bio slike\pušenje\Od kuci\cigarete_timelin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9853" y="-117565"/>
            <a:ext cx="4297679" cy="705394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Pušenje je _______ duhana.</a:t>
            </a:r>
            <a:endParaRPr lang="hr-HR" sz="32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1175659" y="2664822"/>
            <a:ext cx="79944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hr-HR" sz="2800" dirty="0" smtClean="0">
                <a:solidFill>
                  <a:schemeClr val="bg1"/>
                </a:solidFill>
                <a:latin typeface="High Tower Text" panose="02040502050506030303" pitchFamily="18" charset="0"/>
                <a:hlinkClick r:id="rId2" action="ppaction://hlinksldjump"/>
              </a:rPr>
              <a:t>Puhanje</a:t>
            </a:r>
            <a:endParaRPr lang="hr-HR" sz="2800" dirty="0" smtClean="0">
              <a:solidFill>
                <a:schemeClr val="bg1"/>
              </a:solidFill>
              <a:latin typeface="High Tower Text" panose="02040502050506030303" pitchFamily="18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hr-HR" sz="2800" dirty="0" smtClean="0">
                <a:solidFill>
                  <a:schemeClr val="bg1"/>
                </a:solidFill>
                <a:latin typeface="High Tower Text" panose="02040502050506030303" pitchFamily="18" charset="0"/>
                <a:hlinkClick r:id="rId3" action="ppaction://hlinksldjump"/>
              </a:rPr>
              <a:t>„Uživanje”</a:t>
            </a:r>
            <a:endParaRPr lang="hr-HR" sz="2800" dirty="0" smtClean="0">
              <a:solidFill>
                <a:schemeClr val="bg1"/>
              </a:solidFill>
              <a:latin typeface="High Tower Text" panose="02040502050506030303" pitchFamily="18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hr-HR" sz="2800" dirty="0" smtClean="0">
                <a:solidFill>
                  <a:schemeClr val="bg1"/>
                </a:solidFill>
                <a:latin typeface="High Tower Text" panose="02040502050506030303" pitchFamily="18" charset="0"/>
                <a:hlinkClick r:id="rId2" action="ppaction://hlinksldjump"/>
              </a:rPr>
              <a:t>Sađenje</a:t>
            </a:r>
            <a:r>
              <a:rPr lang="hr-HR" sz="28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   </a:t>
            </a:r>
            <a:endParaRPr lang="hr-HR" sz="28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854" y="2063931"/>
            <a:ext cx="5567479" cy="3709333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hr-HR" sz="28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3" name="Slika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736" y="1266414"/>
            <a:ext cx="3784127" cy="3593651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hr-HR" sz="28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3" name="Slika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43" y="1621855"/>
            <a:ext cx="3243497" cy="319996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3331028" y="627016"/>
            <a:ext cx="689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SZO je proglasila 31. svibnja :</a:t>
            </a:r>
            <a:endParaRPr lang="hr-HR" sz="36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3958046" y="2024744"/>
            <a:ext cx="59958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hr-HR" sz="2800" dirty="0" smtClean="0">
                <a:solidFill>
                  <a:schemeClr val="bg1"/>
                </a:solidFill>
                <a:latin typeface="High Tower Text" panose="02040502050506030303" pitchFamily="18" charset="0"/>
                <a:hlinkClick r:id="rId2" action="ppaction://hlinksldjump"/>
              </a:rPr>
              <a:t>Svjetski dan nepušenja</a:t>
            </a:r>
            <a:endParaRPr lang="hr-HR" sz="2800" dirty="0" smtClean="0">
              <a:solidFill>
                <a:schemeClr val="bg1"/>
              </a:solidFill>
              <a:latin typeface="High Tower Text" panose="02040502050506030303" pitchFamily="18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hr-HR" sz="2800" dirty="0" smtClean="0">
                <a:solidFill>
                  <a:schemeClr val="bg1"/>
                </a:solidFill>
                <a:latin typeface="High Tower Text" panose="02040502050506030303" pitchFamily="18" charset="0"/>
                <a:hlinkClick r:id="rId3" action="ppaction://hlinksldjump"/>
              </a:rPr>
              <a:t>Svjetski dan pušenja </a:t>
            </a:r>
            <a:endParaRPr lang="hr-HR" sz="2800" dirty="0" smtClean="0">
              <a:solidFill>
                <a:schemeClr val="bg1"/>
              </a:solidFill>
              <a:latin typeface="High Tower Text" panose="02040502050506030303" pitchFamily="18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hr-HR" sz="2800" dirty="0" smtClean="0">
                <a:solidFill>
                  <a:schemeClr val="bg1"/>
                </a:solidFill>
                <a:latin typeface="High Tower Text" panose="02040502050506030303" pitchFamily="18" charset="0"/>
                <a:hlinkClick r:id="rId3" action="ppaction://hlinksldjump"/>
              </a:rPr>
              <a:t>Svjetski dan knjiga</a:t>
            </a:r>
            <a:endParaRPr lang="hr-HR" sz="28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917" y="3670663"/>
            <a:ext cx="4057764" cy="267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4143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273" y="1697488"/>
            <a:ext cx="3784127" cy="35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0790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3631474" y="613954"/>
            <a:ext cx="7615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 smtClean="0">
                <a:solidFill>
                  <a:schemeClr val="bg1"/>
                </a:solidFill>
                <a:latin typeface="High Tower Text" pitchFamily="18" charset="0"/>
                <a:cs typeface="Arabic Typesetting" pitchFamily="66" charset="-78"/>
              </a:rPr>
              <a:t>ŠTO JE TO PUŠENJE?</a:t>
            </a:r>
            <a:endParaRPr lang="hr-HR" sz="2800" dirty="0">
              <a:solidFill>
                <a:schemeClr val="bg1"/>
              </a:solidFill>
              <a:latin typeface="High Tower Text" pitchFamily="18" charset="0"/>
              <a:cs typeface="Arabic Typesetting" pitchFamily="66" charset="-78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3997234" y="1436914"/>
            <a:ext cx="731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u="sng" dirty="0" smtClean="0">
                <a:solidFill>
                  <a:schemeClr val="bg1"/>
                </a:solidFill>
                <a:latin typeface="High Tower Text" pitchFamily="18" charset="0"/>
                <a:cs typeface="Arabic Typesetting" pitchFamily="66" charset="-78"/>
              </a:rPr>
              <a:t>Pušenje</a:t>
            </a:r>
            <a:r>
              <a:rPr lang="hr-HR" sz="2400" dirty="0" smtClean="0">
                <a:solidFill>
                  <a:schemeClr val="bg1"/>
                </a:solidFill>
                <a:latin typeface="High Tower Text" pitchFamily="18" charset="0"/>
                <a:cs typeface="Arabic Typesetting" pitchFamily="66" charset="-78"/>
              </a:rPr>
              <a:t> je uživanje duhana udisanjem dima zapaljenog duhanskog lišća u cigareti, cigari ili luli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u="sng" dirty="0" smtClean="0">
                <a:solidFill>
                  <a:schemeClr val="bg1"/>
                </a:solidFill>
                <a:latin typeface="High Tower Text" pitchFamily="18" charset="0"/>
                <a:cs typeface="Arabic Typesetting" pitchFamily="66" charset="-78"/>
              </a:rPr>
              <a:t>Duhanski dim</a:t>
            </a:r>
            <a:r>
              <a:rPr lang="hr-HR" sz="2400" dirty="0" smtClean="0">
                <a:solidFill>
                  <a:schemeClr val="bg1"/>
                </a:solidFill>
                <a:latin typeface="High Tower Text" pitchFamily="18" charset="0"/>
                <a:cs typeface="Arabic Typesetting" pitchFamily="66" charset="-78"/>
              </a:rPr>
              <a:t> je smjesa tvari koje nastaju nepotpunim izgaranjem duhanskog liš</a:t>
            </a:r>
            <a:r>
              <a:rPr lang="hr-HR" sz="2000" dirty="0" smtClean="0">
                <a:solidFill>
                  <a:schemeClr val="bg1"/>
                </a:solidFill>
                <a:latin typeface="High Tower Text" pitchFamily="18" charset="0"/>
                <a:cs typeface="Arabic Typesetting" pitchFamily="66" charset="-78"/>
              </a:rPr>
              <a:t>ć</a:t>
            </a:r>
            <a:r>
              <a:rPr lang="hr-HR" sz="2400" dirty="0" smtClean="0">
                <a:solidFill>
                  <a:schemeClr val="bg1"/>
                </a:solidFill>
                <a:latin typeface="High Tower Text" pitchFamily="18" charset="0"/>
                <a:cs typeface="Arabic Typesetting" pitchFamily="66" charset="-78"/>
              </a:rPr>
              <a:t>a na visokoj temperaturi</a:t>
            </a:r>
            <a:endParaRPr lang="hr-HR" sz="2400" dirty="0">
              <a:solidFill>
                <a:schemeClr val="bg1"/>
              </a:solidFill>
              <a:latin typeface="High Tower Text" pitchFamily="18" charset="0"/>
              <a:cs typeface="Arabic Typesetting" pitchFamily="66" charset="-78"/>
            </a:endParaRPr>
          </a:p>
        </p:txBody>
      </p:sp>
      <p:pic>
        <p:nvPicPr>
          <p:cNvPr id="1026" name="Picture 2" descr="C:\Users\Ivan Galić\Downloads\Nova mapa\Vašim očima ne bitno\Bio slike\pušenje\xray-smoking-o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4537" y="3984171"/>
            <a:ext cx="3431179" cy="2573384"/>
          </a:xfrm>
          <a:prstGeom prst="rect">
            <a:avLst/>
          </a:prstGeom>
          <a:noFill/>
        </p:spPr>
      </p:pic>
      <p:pic>
        <p:nvPicPr>
          <p:cNvPr id="1027" name="Picture 3" descr="C:\Users\Ivan Galić\Documents\Laura\Škola(novo)\8. raz\Biologija\580b585b2edbce24c47b292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5891" y="-250372"/>
            <a:ext cx="2066109" cy="2066109"/>
          </a:xfrm>
          <a:prstGeom prst="rect">
            <a:avLst/>
          </a:prstGeom>
          <a:noFill/>
        </p:spPr>
      </p:pic>
      <p:pic>
        <p:nvPicPr>
          <p:cNvPr id="1028" name="Picture 4" descr="C:\Users\Ivan Galić\Documents\Laura\Škola(novo)\8. raz\Biologija\o6DH9wCJ_pusenje_475_316_85_s_c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4731" y="3483332"/>
            <a:ext cx="3200402" cy="21291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02204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83" y="1661044"/>
            <a:ext cx="3243497" cy="319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6561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73235" y="391252"/>
            <a:ext cx="5129349" cy="1325563"/>
          </a:xfrm>
        </p:spPr>
        <p:txBody>
          <a:bodyPr>
            <a:normAutofit/>
          </a:bodyPr>
          <a:lstStyle/>
          <a:p>
            <a:r>
              <a:rPr lang="hr-HR" sz="36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Pradomovina duhana  je :</a:t>
            </a:r>
            <a:endParaRPr lang="hr-HR" sz="36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8229600" y="1907561"/>
            <a:ext cx="32700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hr-HR" sz="2800" dirty="0" smtClean="0">
                <a:solidFill>
                  <a:schemeClr val="bg1"/>
                </a:solidFill>
                <a:latin typeface="High Tower Text" panose="02040502050506030303" pitchFamily="18" charset="0"/>
                <a:hlinkClick r:id="rId2" action="ppaction://hlinksldjump"/>
              </a:rPr>
              <a:t>Afrika</a:t>
            </a:r>
            <a:r>
              <a:rPr lang="hr-HR" sz="28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</a:t>
            </a:r>
          </a:p>
          <a:p>
            <a:pPr marL="342900" indent="-342900">
              <a:buFont typeface="+mj-lt"/>
              <a:buAutoNum type="alphaLcParenR"/>
            </a:pPr>
            <a:r>
              <a:rPr lang="hr-HR" sz="2800" dirty="0" smtClean="0">
                <a:solidFill>
                  <a:schemeClr val="bg1"/>
                </a:solidFill>
                <a:latin typeface="High Tower Text" panose="02040502050506030303" pitchFamily="18" charset="0"/>
                <a:hlinkClick r:id="rId2" action="ppaction://hlinksldjump"/>
              </a:rPr>
              <a:t>Europa</a:t>
            </a:r>
            <a:r>
              <a:rPr lang="hr-HR" sz="28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</a:t>
            </a:r>
          </a:p>
          <a:p>
            <a:pPr marL="342900" indent="-342900">
              <a:buFont typeface="+mj-lt"/>
              <a:buAutoNum type="alphaLcParenR"/>
            </a:pPr>
            <a:r>
              <a:rPr lang="hr-HR" sz="2800" dirty="0" smtClean="0">
                <a:solidFill>
                  <a:schemeClr val="bg1"/>
                </a:solidFill>
                <a:latin typeface="High Tower Text" panose="02040502050506030303" pitchFamily="18" charset="0"/>
                <a:hlinkClick r:id="rId3" action="ppaction://hlinksldjump"/>
              </a:rPr>
              <a:t>Sjeverna Amerika</a:t>
            </a:r>
            <a:endParaRPr lang="hr-HR" sz="28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55" y="2083961"/>
            <a:ext cx="4779762" cy="334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8587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Slika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742" y="1501545"/>
            <a:ext cx="3784127" cy="35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9524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Slika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66" y="1851550"/>
            <a:ext cx="3112868" cy="307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273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063319" y="450375"/>
            <a:ext cx="6109646" cy="1160059"/>
          </a:xfrm>
        </p:spPr>
        <p:txBody>
          <a:bodyPr>
            <a:noAutofit/>
          </a:bodyPr>
          <a:lstStyle/>
          <a:p>
            <a:r>
              <a:rPr lang="hr-HR" sz="3200" dirty="0" smtClean="0">
                <a:solidFill>
                  <a:schemeClr val="bg1"/>
                </a:solidFill>
                <a:latin typeface="High Tower Text" pitchFamily="18" charset="0"/>
              </a:rPr>
              <a:t>Kada je dokazano kancerogeno </a:t>
            </a:r>
            <a:r>
              <a:rPr lang="hr-HR" sz="3200" dirty="0" err="1" smtClean="0">
                <a:solidFill>
                  <a:schemeClr val="bg1"/>
                </a:solidFill>
                <a:latin typeface="High Tower Text" pitchFamily="18" charset="0"/>
              </a:rPr>
              <a:t>dijelovanje</a:t>
            </a:r>
            <a:r>
              <a:rPr lang="hr-HR" sz="3200" dirty="0" smtClean="0">
                <a:solidFill>
                  <a:schemeClr val="bg1"/>
                </a:solidFill>
                <a:latin typeface="High Tower Text" pitchFamily="18" charset="0"/>
              </a:rPr>
              <a:t> katrana?</a:t>
            </a:r>
            <a:endParaRPr lang="hr-HR" sz="3200" dirty="0">
              <a:solidFill>
                <a:schemeClr val="bg1"/>
              </a:solidFill>
              <a:latin typeface="High Tower Text" pitchFamily="18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6059606" y="2688609"/>
            <a:ext cx="55546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hr-HR" sz="2400" dirty="0" smtClean="0">
                <a:solidFill>
                  <a:schemeClr val="bg1"/>
                </a:solidFill>
                <a:latin typeface="High Tower Text" pitchFamily="18" charset="0"/>
                <a:hlinkClick r:id="rId2" action="ppaction://hlinksldjump"/>
              </a:rPr>
              <a:t>1963.</a:t>
            </a:r>
            <a:endParaRPr lang="hr-HR" sz="2400" dirty="0" smtClean="0">
              <a:solidFill>
                <a:schemeClr val="bg1"/>
              </a:solidFill>
              <a:latin typeface="High Tower Text" pitchFamily="18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hr-HR" sz="2400" dirty="0" smtClean="0">
                <a:solidFill>
                  <a:schemeClr val="bg1"/>
                </a:solidFill>
                <a:latin typeface="High Tower Text" pitchFamily="18" charset="0"/>
                <a:hlinkClick r:id="rId2" action="ppaction://hlinksldjump"/>
              </a:rPr>
              <a:t>1853.</a:t>
            </a:r>
            <a:endParaRPr lang="hr-HR" sz="2400" dirty="0" smtClean="0">
              <a:solidFill>
                <a:schemeClr val="bg1"/>
              </a:solidFill>
              <a:latin typeface="High Tower Text" pitchFamily="18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hr-HR" sz="2400" dirty="0" smtClean="0">
                <a:solidFill>
                  <a:schemeClr val="bg1"/>
                </a:solidFill>
                <a:latin typeface="High Tower Text" pitchFamily="18" charset="0"/>
                <a:hlinkClick r:id="rId3" action="ppaction://hlinksldjump"/>
              </a:rPr>
              <a:t>1953.</a:t>
            </a:r>
            <a:endParaRPr lang="hr-HR" sz="2400" dirty="0" smtClean="0">
              <a:solidFill>
                <a:schemeClr val="bg1"/>
              </a:solidFill>
              <a:latin typeface="High Tower Text" pitchFamily="18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hr-HR" sz="2400" dirty="0" smtClean="0">
                <a:solidFill>
                  <a:schemeClr val="bg1"/>
                </a:solidFill>
                <a:latin typeface="High Tower Text" pitchFamily="18" charset="0"/>
                <a:hlinkClick r:id="rId2" action="ppaction://hlinksldjump"/>
              </a:rPr>
              <a:t>Ništa on ponuđenog nije točno</a:t>
            </a:r>
            <a:endParaRPr lang="hr-HR" sz="2400" dirty="0" smtClean="0">
              <a:solidFill>
                <a:schemeClr val="bg1"/>
              </a:solidFill>
              <a:latin typeface="High Tower Text" pitchFamily="18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hr-HR" sz="2400" dirty="0" smtClean="0">
                <a:solidFill>
                  <a:schemeClr val="bg1"/>
                </a:solidFill>
                <a:latin typeface="High Tower Text" pitchFamily="18" charset="0"/>
                <a:hlinkClick r:id="rId4" action="ppaction://hlinksldjump"/>
              </a:rPr>
              <a:t>Ne znam</a:t>
            </a:r>
            <a:endParaRPr lang="hr-HR" sz="2400" dirty="0">
              <a:solidFill>
                <a:schemeClr val="bg1"/>
              </a:solidFill>
              <a:latin typeface="High Tower Text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805" y="1351420"/>
            <a:ext cx="3784127" cy="3593651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342" y="1783312"/>
            <a:ext cx="3112868" cy="3071086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531057" y="1463557"/>
            <a:ext cx="7010400" cy="2387600"/>
          </a:xfrm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  <a:latin typeface="High Tower Text" pitchFamily="18" charset="0"/>
                <a:hlinkClick r:id="rId2" action="ppaction://hlinksldjump"/>
              </a:rPr>
              <a:t>Hvala što pratiš</a:t>
            </a:r>
            <a:endParaRPr lang="hr-HR" dirty="0">
              <a:solidFill>
                <a:schemeClr val="bg1"/>
              </a:solidFill>
              <a:latin typeface="High Tower Text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14" y="3700463"/>
            <a:ext cx="4811486" cy="3157537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94" y="1797499"/>
            <a:ext cx="4927237" cy="32309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1025"/>
            <a:ext cx="3657600" cy="323697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683725" cy="360317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787" y="0"/>
            <a:ext cx="4702630" cy="1907177"/>
          </a:xfrm>
          <a:prstGeom prst="rect">
            <a:avLst/>
          </a:prstGeom>
        </p:spPr>
      </p:pic>
      <p:pic>
        <p:nvPicPr>
          <p:cNvPr id="5122" name="Picture 2" descr="F:\Vašim očima ne bitno\Bio slike\pušenje\Od kuci\uspješno-odvikavanje-od-pušenj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07021" y="391821"/>
            <a:ext cx="3784979" cy="3298339"/>
          </a:xfrm>
          <a:prstGeom prst="rect">
            <a:avLst/>
          </a:prstGeom>
          <a:noFill/>
        </p:spPr>
      </p:pic>
      <p:pic>
        <p:nvPicPr>
          <p:cNvPr id="2050" name="Picture 2" descr="C:\Users\Ivan Galić\Documents\Laura\Škola(novo)\8. raz\Biologija\pusenje_covje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9875" y="4995079"/>
            <a:ext cx="3682622" cy="1862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298835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4049485" y="535576"/>
            <a:ext cx="512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KAKO JE SVE TO POČELO?</a:t>
            </a:r>
            <a:endParaRPr lang="hr-HR" sz="28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4702629" y="1449977"/>
            <a:ext cx="58913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Pradomovina duhana  –  Sjeverna Amerika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Indijanci, poznata „lula mira”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1492. Kolumbo otkrio Ameriku i od tada po</a:t>
            </a:r>
            <a:r>
              <a:rPr lang="hr-HR" sz="2000" b="1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č</a:t>
            </a: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inje povijest pušenja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Biljku duhan prenijeli su u Europu </a:t>
            </a:r>
            <a:endParaRPr lang="hr-HR" sz="24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221" y="4493623"/>
            <a:ext cx="2786743" cy="2090057"/>
          </a:xfrm>
          <a:prstGeom prst="rect">
            <a:avLst/>
          </a:prstGeom>
        </p:spPr>
      </p:pic>
      <p:pic>
        <p:nvPicPr>
          <p:cNvPr id="2050" name="Picture 2" descr="C:\Users\Ivan Galić\Documents\Laura\Škola(novo)\8. raz\Biologija\duhan bilj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8292" y="4476206"/>
            <a:ext cx="3371959" cy="2107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80926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ŠTO SE PRIJE MISLILO O DUHANU?</a:t>
            </a:r>
            <a:endParaRPr lang="hr-HR" sz="28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1097280" y="1567543"/>
            <a:ext cx="103065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Proces pušenja traje negdje oko 5 stoljeća, koje možemo podijeliti na dva razdoblja stajališta</a:t>
            </a:r>
          </a:p>
          <a:p>
            <a:endParaRPr lang="hr-HR" sz="2400" dirty="0">
              <a:solidFill>
                <a:schemeClr val="bg1"/>
              </a:solidFill>
              <a:latin typeface="High Tower Text" panose="02040502050506030303" pitchFamily="18" charset="0"/>
            </a:endParaRPr>
          </a:p>
          <a:p>
            <a:endParaRPr lang="hr-HR" sz="2400" dirty="0" smtClean="0">
              <a:solidFill>
                <a:schemeClr val="bg1"/>
              </a:solidFill>
              <a:latin typeface="High Tower Text" panose="02040502050506030303" pitchFamily="18" charset="0"/>
            </a:endParaRPr>
          </a:p>
          <a:p>
            <a: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> </a:t>
            </a: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               Razdoblje Empirije                               Znanstveno (Štetnost - danas) </a:t>
            </a:r>
            <a:endParaRPr lang="hr-HR" sz="24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cxnSp>
        <p:nvCxnSpPr>
          <p:cNvPr id="7" name="Ravni poveznik sa strelicom 6"/>
          <p:cNvCxnSpPr/>
          <p:nvPr/>
        </p:nvCxnSpPr>
        <p:spPr>
          <a:xfrm flipH="1">
            <a:off x="3579223" y="2442754"/>
            <a:ext cx="770708" cy="4572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Ravni poveznik sa strelicom 10"/>
          <p:cNvCxnSpPr/>
          <p:nvPr/>
        </p:nvCxnSpPr>
        <p:spPr>
          <a:xfrm>
            <a:off x="8159932" y="2438399"/>
            <a:ext cx="631371" cy="46155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kstniOkvir 15"/>
          <p:cNvSpPr txBox="1"/>
          <p:nvPr/>
        </p:nvSpPr>
        <p:spPr>
          <a:xfrm>
            <a:off x="1463039" y="3644536"/>
            <a:ext cx="48855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Trajalo više od četiri stoljeća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Stavovi : - ljekovita svojstva</a:t>
            </a:r>
          </a:p>
          <a:p>
            <a: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> </a:t>
            </a: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                  - zabranjeno pušenje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Duhanski sok se </a:t>
            </a:r>
            <a:r>
              <a:rPr lang="hr-HR" sz="2400" dirty="0" err="1">
                <a:solidFill>
                  <a:schemeClr val="bg1"/>
                </a:solidFill>
                <a:latin typeface="High Tower Text" panose="02040502050506030303" pitchFamily="18" charset="0"/>
              </a:rPr>
              <a:t>preporučavao</a:t>
            </a:r>
            <a: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/>
            </a:r>
            <a:b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</a:br>
            <a: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>u liječenju “francuske bolesti” – </a:t>
            </a:r>
            <a:r>
              <a:rPr lang="hr-HR" sz="2400" dirty="0" err="1">
                <a:solidFill>
                  <a:schemeClr val="bg1"/>
                </a:solidFill>
                <a:latin typeface="High Tower Text" panose="02040502050506030303" pitchFamily="18" charset="0"/>
              </a:rPr>
              <a:t>siflisa</a:t>
            </a:r>
            <a: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> </a:t>
            </a:r>
            <a:b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</a:br>
            <a:endParaRPr lang="hr-HR" sz="2400" dirty="0">
              <a:solidFill>
                <a:schemeClr val="bg1"/>
              </a:solidFill>
              <a:latin typeface="High Tower Text" panose="02040502050506030303" pitchFamily="18" charset="0"/>
            </a:endParaRPr>
          </a:p>
          <a:p>
            <a:endParaRPr lang="hr-HR" sz="24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732" y="352696"/>
            <a:ext cx="981756" cy="94317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251" y="4349843"/>
            <a:ext cx="4344499" cy="189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9330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5547" y="302151"/>
            <a:ext cx="10515600" cy="1032601"/>
          </a:xfrm>
        </p:spPr>
        <p:txBody>
          <a:bodyPr>
            <a:normAutofit/>
          </a:bodyPr>
          <a:lstStyle/>
          <a:p>
            <a:r>
              <a:rPr lang="hr-HR" sz="28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A ŠTO ZNAMO DANAS ?</a:t>
            </a:r>
            <a:endParaRPr lang="hr-HR" sz="28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705394" y="1489165"/>
            <a:ext cx="8739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Istraživanja </a:t>
            </a:r>
            <a:r>
              <a:rPr lang="hr-HR" sz="2400" dirty="0" smtClean="0">
                <a:solidFill>
                  <a:schemeClr val="bg1"/>
                </a:solidFill>
                <a:latin typeface="+mj-lt"/>
              </a:rPr>
              <a:t>--&gt;</a:t>
            </a: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početak </a:t>
            </a:r>
            <a: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>20. st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>Znanstvenici dolaze do spoznaja štetnosti za ljudsko </a:t>
            </a: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zdravlje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>T</a:t>
            </a: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ime počinje drugo </a:t>
            </a:r>
            <a: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>(znanstveno) razdoblje s </a:t>
            </a: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obzirom na </a:t>
            </a:r>
            <a: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>stav prema pušenju </a:t>
            </a: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duhana</a:t>
            </a:r>
            <a: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/>
            </a:r>
            <a:b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</a:br>
            <a:endParaRPr lang="hr-HR" sz="24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3074" name="Picture 2" descr="C:\Users\Ivan Galić\Documents\Laura\Škola(novo)\8. raz\Biologija\puc5a1enje-rezult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9811" y="3788229"/>
            <a:ext cx="3429424" cy="2560323"/>
          </a:xfrm>
          <a:prstGeom prst="rect">
            <a:avLst/>
          </a:prstGeom>
          <a:noFill/>
        </p:spPr>
      </p:pic>
      <p:pic>
        <p:nvPicPr>
          <p:cNvPr id="3075" name="Picture 3" descr="C:\Users\Ivan Galić\Documents\Laura\Škola(novo)\8. raz\Biologija\smoking_kills_4-wallpaper-2400x1350-1000x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670" y="3696787"/>
            <a:ext cx="4403272" cy="2641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8212506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3" y="857"/>
            <a:ext cx="12190476" cy="685714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8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NEKI OD ZNAČAJNIH DATUMA I DOGAĐAJA TIJEKOM POVIJESTI PUŠENJA</a:t>
            </a:r>
            <a:endParaRPr lang="hr-HR" sz="28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483325" y="2886890"/>
            <a:ext cx="49116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 smtClean="0">
                <a:latin typeface="High Tower Text" panose="02040502050506030303" pitchFamily="18" charset="0"/>
              </a:rPr>
              <a:t>Godine 1550. Španjolci su počeli saditi                                                     </a:t>
            </a:r>
            <a:br>
              <a:rPr lang="hr-HR" dirty="0" smtClean="0">
                <a:latin typeface="High Tower Text" panose="02040502050506030303" pitchFamily="18" charset="0"/>
              </a:rPr>
            </a:br>
            <a:r>
              <a:rPr lang="hr-HR" dirty="0" smtClean="0">
                <a:latin typeface="High Tower Text" panose="02040502050506030303" pitchFamily="18" charset="0"/>
              </a:rPr>
              <a:t>duhan na San Domingu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 smtClean="0">
                <a:latin typeface="High Tower Text" panose="02040502050506030303" pitchFamily="18" charset="0"/>
              </a:rPr>
              <a:t>Naziv “tobacco”</a:t>
            </a:r>
          </a:p>
          <a:p>
            <a:pPr marL="285750" indent="-285750"/>
            <a:r>
              <a:rPr lang="hr-HR" dirty="0" smtClean="0">
                <a:latin typeface="High Tower Text" panose="02040502050506030303" pitchFamily="18" charset="0"/>
              </a:rPr>
              <a:t>     nastao je po otoku Tobago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 smtClean="0">
                <a:latin typeface="High Tower Text" panose="02040502050506030303" pitchFamily="18" charset="0"/>
              </a:rPr>
              <a:t>Godine 1560.  </a:t>
            </a:r>
            <a:r>
              <a:rPr lang="hr-HR" dirty="0" err="1" smtClean="0">
                <a:latin typeface="High Tower Text" panose="02040502050506030303" pitchFamily="18" charset="0"/>
              </a:rPr>
              <a:t>Jean</a:t>
            </a:r>
            <a:r>
              <a:rPr lang="hr-HR" dirty="0" smtClean="0">
                <a:latin typeface="High Tower Text" panose="02040502050506030303" pitchFamily="18" charset="0"/>
              </a:rPr>
              <a:t> </a:t>
            </a:r>
            <a:r>
              <a:rPr lang="hr-HR" dirty="0" err="1" smtClean="0">
                <a:latin typeface="High Tower Text" panose="02040502050506030303" pitchFamily="18" charset="0"/>
              </a:rPr>
              <a:t>Nicot</a:t>
            </a:r>
            <a:r>
              <a:rPr lang="hr-HR" dirty="0" smtClean="0">
                <a:latin typeface="High Tower Text" panose="02040502050506030303" pitchFamily="18" charset="0"/>
              </a:rPr>
              <a:t> donio je sjeme </a:t>
            </a:r>
          </a:p>
          <a:p>
            <a:r>
              <a:rPr lang="hr-HR" dirty="0" smtClean="0">
                <a:latin typeface="High Tower Text" panose="02040502050506030303" pitchFamily="18" charset="0"/>
              </a:rPr>
              <a:t>     duhana na portugalski kraljevski dvor i dao</a:t>
            </a:r>
            <a:br>
              <a:rPr lang="hr-HR" dirty="0" smtClean="0">
                <a:latin typeface="High Tower Text" panose="02040502050506030303" pitchFamily="18" charset="0"/>
              </a:rPr>
            </a:br>
            <a:r>
              <a:rPr lang="hr-HR" dirty="0" smtClean="0">
                <a:latin typeface="High Tower Text" panose="02040502050506030303" pitchFamily="18" charset="0"/>
              </a:rPr>
              <a:t>     ga kraljici Katarini Medici na dar </a:t>
            </a:r>
            <a:r>
              <a:rPr lang="hr-HR" u="sng" dirty="0" smtClean="0">
                <a:latin typeface="High Tower Text" panose="02040502050506030303" pitchFamily="18" charset="0"/>
              </a:rPr>
              <a:t>kao  </a:t>
            </a:r>
          </a:p>
          <a:p>
            <a:r>
              <a:rPr lang="hr-HR" dirty="0" smtClean="0">
                <a:latin typeface="High Tower Text" panose="02040502050506030303" pitchFamily="18" charset="0"/>
              </a:rPr>
              <a:t>     </a:t>
            </a:r>
            <a:r>
              <a:rPr lang="hr-HR" u="sng" dirty="0" smtClean="0">
                <a:latin typeface="High Tower Text" panose="02040502050506030303" pitchFamily="18" charset="0"/>
              </a:rPr>
              <a:t>čudotvornu i ljekovitu biljku</a:t>
            </a:r>
            <a:endParaRPr lang="hr-HR" dirty="0" smtClean="0">
              <a:latin typeface="High Tower Text" panose="02040502050506030303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r-HR" dirty="0" smtClean="0">
                <a:latin typeface="High Tower Text" panose="02040502050506030303" pitchFamily="18" charset="0"/>
              </a:rPr>
              <a:t> Po njegovu prezimenu duhan je dobio latinski</a:t>
            </a:r>
          </a:p>
          <a:p>
            <a:r>
              <a:rPr lang="hr-HR" dirty="0" smtClean="0">
                <a:latin typeface="High Tower Text" panose="02040502050506030303" pitchFamily="18" charset="0"/>
              </a:rPr>
              <a:t>    naziv “</a:t>
            </a:r>
            <a:r>
              <a:rPr lang="hr-HR" dirty="0" err="1" smtClean="0">
                <a:latin typeface="High Tower Text" panose="02040502050506030303" pitchFamily="18" charset="0"/>
              </a:rPr>
              <a:t>nicotiana</a:t>
            </a:r>
            <a:r>
              <a:rPr lang="hr-HR" dirty="0" smtClean="0">
                <a:latin typeface="High Tower Text" panose="02040502050506030303" pitchFamily="18" charset="0"/>
              </a:rPr>
              <a:t>” </a:t>
            </a:r>
            <a:br>
              <a:rPr lang="hr-HR" dirty="0" smtClean="0">
                <a:latin typeface="High Tower Text" panose="02040502050506030303" pitchFamily="18" charset="0"/>
              </a:rPr>
            </a:br>
            <a:r>
              <a:rPr lang="hr-HR" dirty="0" smtClean="0">
                <a:latin typeface="High Tower Text" panose="02040502050506030303" pitchFamily="18" charset="0"/>
              </a:rPr>
              <a:t/>
            </a:r>
            <a:br>
              <a:rPr lang="hr-HR" dirty="0" smtClean="0">
                <a:latin typeface="High Tower Text" panose="02040502050506030303" pitchFamily="18" charset="0"/>
              </a:rPr>
            </a:br>
            <a:endParaRPr lang="hr-HR" dirty="0">
              <a:latin typeface="High Tower Text" panose="02040502050506030303" pitchFamily="18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6479177" y="2612571"/>
            <a:ext cx="53557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>
                <a:latin typeface="High Tower Text" panose="02040502050506030303" pitchFamily="18" charset="0"/>
              </a:rPr>
              <a:t>Godine 1936. objavljeni su prvi pokusi</a:t>
            </a:r>
            <a:br>
              <a:rPr lang="hr-HR" dirty="0">
                <a:latin typeface="High Tower Text" panose="02040502050506030303" pitchFamily="18" charset="0"/>
              </a:rPr>
            </a:br>
            <a:r>
              <a:rPr lang="hr-HR" dirty="0">
                <a:latin typeface="High Tower Text" panose="02040502050506030303" pitchFamily="18" charset="0"/>
              </a:rPr>
              <a:t>s miševima: udisanjem duhanskog dima</a:t>
            </a:r>
            <a:br>
              <a:rPr lang="hr-HR" dirty="0">
                <a:latin typeface="High Tower Text" panose="02040502050506030303" pitchFamily="18" charset="0"/>
              </a:rPr>
            </a:br>
            <a:r>
              <a:rPr lang="hr-HR" dirty="0">
                <a:latin typeface="High Tower Text" panose="02040502050506030303" pitchFamily="18" charset="0"/>
              </a:rPr>
              <a:t>izazvan je rak na dišnim putevima u </a:t>
            </a:r>
            <a:r>
              <a:rPr lang="hr-HR" dirty="0" smtClean="0">
                <a:latin typeface="High Tower Text" panose="02040502050506030303" pitchFamily="18" charset="0"/>
              </a:rPr>
              <a:t>miševa </a:t>
            </a:r>
            <a:r>
              <a:rPr lang="hr-HR" dirty="0">
                <a:latin typeface="High Tower Text" panose="02040502050506030303" pitchFamily="18" charset="0"/>
              </a:rPr>
              <a:t>(</a:t>
            </a:r>
            <a:r>
              <a:rPr lang="hr-HR" dirty="0" err="1">
                <a:latin typeface="High Tower Text" panose="02040502050506030303" pitchFamily="18" charset="0"/>
              </a:rPr>
              <a:t>Campbel</a:t>
            </a:r>
            <a:r>
              <a:rPr lang="hr-HR" dirty="0" smtClean="0">
                <a:latin typeface="High Tower Text" panose="02040502050506030303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 smtClean="0">
                <a:latin typeface="High Tower Text" panose="02040502050506030303" pitchFamily="18" charset="0"/>
              </a:rPr>
              <a:t>Godine </a:t>
            </a:r>
            <a:r>
              <a:rPr lang="hr-HR" b="1" dirty="0">
                <a:latin typeface="High Tower Text" panose="02040502050506030303" pitchFamily="18" charset="0"/>
              </a:rPr>
              <a:t>1953. dokazana je karcinogenost katranskih supstancija iz </a:t>
            </a:r>
            <a:r>
              <a:rPr lang="hr-HR" b="1" dirty="0" smtClean="0">
                <a:latin typeface="High Tower Text" panose="02040502050506030303" pitchFamily="18" charset="0"/>
              </a:rPr>
              <a:t>duhana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 smtClean="0">
                <a:latin typeface="High Tower Text" panose="02040502050506030303" pitchFamily="18" charset="0"/>
              </a:rPr>
              <a:t>Godine </a:t>
            </a:r>
            <a:r>
              <a:rPr lang="hr-HR" dirty="0">
                <a:latin typeface="High Tower Text" panose="02040502050506030303" pitchFamily="18" charset="0"/>
              </a:rPr>
              <a:t>1960. u SAD-u izdana je naredba da na svakoj kutiji cigareta mora </a:t>
            </a:r>
            <a:r>
              <a:rPr lang="hr-HR" dirty="0" smtClean="0">
                <a:latin typeface="High Tower Text" panose="02040502050506030303" pitchFamily="18" charset="0"/>
              </a:rPr>
              <a:t>biti vidljivo </a:t>
            </a:r>
            <a:r>
              <a:rPr lang="hr-HR" dirty="0">
                <a:latin typeface="High Tower Text" panose="02040502050506030303" pitchFamily="18" charset="0"/>
              </a:rPr>
              <a:t>napisano da pušenje </a:t>
            </a:r>
            <a:r>
              <a:rPr lang="hr-HR" dirty="0" smtClean="0">
                <a:latin typeface="High Tower Text" panose="02040502050506030303" pitchFamily="18" charset="0"/>
              </a:rPr>
              <a:t>cigareta škodi zdravlju</a:t>
            </a:r>
            <a:endParaRPr lang="hr-HR" dirty="0">
              <a:latin typeface="High Tower Text" panose="0204050205050603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>
                <a:latin typeface="High Tower Text" panose="02040502050506030303" pitchFamily="18" charset="0"/>
              </a:rPr>
              <a:t>Godine 1971. Svjetska zdravstvena organizacija odlučuje se za sustavnu borbu protiv pušenja duhana, te je </a:t>
            </a:r>
            <a:r>
              <a:rPr lang="hr-HR" dirty="0" smtClean="0">
                <a:latin typeface="High Tower Text" panose="02040502050506030303" pitchFamily="18" charset="0"/>
              </a:rPr>
              <a:t>pušenje definirano </a:t>
            </a:r>
            <a:r>
              <a:rPr lang="hr-HR" dirty="0">
                <a:latin typeface="High Tower Text" panose="02040502050506030303" pitchFamily="18" charset="0"/>
              </a:rPr>
              <a:t>kao </a:t>
            </a:r>
            <a:r>
              <a:rPr lang="hr-HR" b="1" u="sng" dirty="0">
                <a:latin typeface="High Tower Text" panose="02040502050506030303" pitchFamily="18" charset="0"/>
              </a:rPr>
              <a:t>bolest </a:t>
            </a:r>
            <a:r>
              <a:rPr lang="hr-HR" b="1" u="sng" dirty="0" smtClean="0">
                <a:latin typeface="High Tower Text" panose="02040502050506030303" pitchFamily="18" charset="0"/>
              </a:rPr>
              <a:t>ovisnosti</a:t>
            </a:r>
            <a:r>
              <a:rPr lang="hr-HR" u="sng" dirty="0" smtClean="0">
                <a:latin typeface="High Tower Text" panose="02040502050506030303" pitchFamily="18" charset="0"/>
              </a:rPr>
              <a:t> </a:t>
            </a:r>
            <a:r>
              <a:rPr lang="hr-HR" dirty="0">
                <a:latin typeface="High Tower Text" panose="02040502050506030303" pitchFamily="18" charset="0"/>
              </a:rPr>
              <a:t/>
            </a:r>
            <a:br>
              <a:rPr lang="hr-HR" dirty="0">
                <a:latin typeface="High Tower Text" panose="02040502050506030303" pitchFamily="18" charset="0"/>
              </a:rPr>
            </a:br>
            <a:r>
              <a:rPr lang="hr-HR" dirty="0">
                <a:latin typeface="High Tower Text" panose="02040502050506030303" pitchFamily="18" charset="0"/>
              </a:rPr>
              <a:t/>
            </a:r>
            <a:br>
              <a:rPr lang="hr-HR" dirty="0">
                <a:latin typeface="High Tower Text" panose="02040502050506030303" pitchFamily="18" charset="0"/>
              </a:rPr>
            </a:br>
            <a:endParaRPr lang="hr-HR" dirty="0">
              <a:latin typeface="High Tower Text" panose="02040502050506030303" pitchFamily="18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964" y="2519789"/>
            <a:ext cx="613955" cy="393829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4" y="1212666"/>
            <a:ext cx="1606733" cy="160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1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F:\Vašim očima ne bitno\Bio slike\pušenje\Od kuci\1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944" y="248195"/>
            <a:ext cx="5551714" cy="3370217"/>
          </a:xfrm>
          <a:prstGeom prst="rect">
            <a:avLst/>
          </a:prstGeom>
          <a:noFill/>
        </p:spPr>
      </p:pic>
      <p:pic>
        <p:nvPicPr>
          <p:cNvPr id="2051" name="Picture 3" descr="F:\Vašim očima ne bitno\Bio slike\pušenje\Od kuci\76076_cigare_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1664" y="3753134"/>
            <a:ext cx="6080849" cy="2856672"/>
          </a:xfrm>
          <a:prstGeom prst="rect">
            <a:avLst/>
          </a:prstGeom>
          <a:noFill/>
        </p:spPr>
      </p:pic>
      <p:pic>
        <p:nvPicPr>
          <p:cNvPr id="2052" name="Picture 4" descr="F:\Vašim očima ne bitno\Bio slike\pušenje\Od kuci\man-smoking-m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8102" y="4376057"/>
            <a:ext cx="1367929" cy="1920239"/>
          </a:xfrm>
          <a:prstGeom prst="rect">
            <a:avLst/>
          </a:prstGeom>
          <a:noFill/>
        </p:spPr>
      </p:pic>
      <p:pic>
        <p:nvPicPr>
          <p:cNvPr id="2053" name="Picture 5" descr="F:\Vašim očima ne bitno\Bio slike\pušenje\Od kuci\pusenje badd-previ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079" y="3722916"/>
            <a:ext cx="5548602" cy="2913016"/>
          </a:xfrm>
          <a:prstGeom prst="rect">
            <a:avLst/>
          </a:prstGeom>
          <a:noFill/>
        </p:spPr>
      </p:pic>
      <p:pic>
        <p:nvPicPr>
          <p:cNvPr id="2054" name="Picture 6" descr="F:\Vašim očima ne bitno\Bio slike\pušenje\Od kuci\5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33289" y="261255"/>
            <a:ext cx="2575831" cy="3344093"/>
          </a:xfrm>
          <a:prstGeom prst="rect">
            <a:avLst/>
          </a:prstGeom>
          <a:noFill/>
        </p:spPr>
      </p:pic>
      <p:pic>
        <p:nvPicPr>
          <p:cNvPr id="2056" name="Picture 8" descr="F:\Vašim očima ne bitno\Bio slike\pušenje\Hola-445-TOBACCO-3-1024x7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42956" y="261257"/>
            <a:ext cx="3536175" cy="3344092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11629" y="273685"/>
            <a:ext cx="10515600" cy="1325563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PROŠIRENOST PUŠENJA DUHANA</a:t>
            </a:r>
            <a:endParaRPr lang="hr-HR" sz="32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574764" y="1502228"/>
            <a:ext cx="100061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Duhan </a:t>
            </a:r>
            <a: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>je </a:t>
            </a: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među </a:t>
            </a:r>
            <a:r>
              <a:rPr lang="hr-HR" sz="2400" u="sng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glavnim uzrocima umiranja u svijetu</a:t>
            </a:r>
          </a:p>
          <a:p>
            <a:pPr>
              <a:buFont typeface="Wingdings" pitchFamily="2" charset="2"/>
              <a:buChar char="Ø"/>
            </a:pP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Smatra </a:t>
            </a:r>
            <a: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>se da će pola od </a:t>
            </a: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onih koji </a:t>
            </a:r>
            <a: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>su danas redoviti pušači </a:t>
            </a: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vjerojatno </a:t>
            </a:r>
            <a: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>smrtno stradati od </a:t>
            </a: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duhana</a:t>
            </a:r>
          </a:p>
          <a:p>
            <a:pPr>
              <a:buFont typeface="Wingdings" pitchFamily="2" charset="2"/>
              <a:buChar char="Ø"/>
            </a:pP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Jednako uzbunjujući je </a:t>
            </a:r>
            <a: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>podatak da će stotine tisuća </a:t>
            </a: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ljudi, koji </a:t>
            </a:r>
            <a: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>nikada nisu pušili, umrijeti </a:t>
            </a: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od bolesti </a:t>
            </a:r>
            <a: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>uzrokovanih udisanjem dima </a:t>
            </a: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iz okoliša</a:t>
            </a:r>
          </a:p>
          <a:p>
            <a:pPr>
              <a:buFont typeface="Wingdings" pitchFamily="2" charset="2"/>
              <a:buChar char="Ø"/>
            </a:pP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SZO</a:t>
            </a:r>
            <a: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>: Svjetski dan nepušenja </a:t>
            </a:r>
            <a:r>
              <a:rPr lang="hr-HR" sz="2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– od 1987. (31.svibnja)</a:t>
            </a:r>
            <a: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/>
            </a:r>
            <a:br>
              <a:rPr lang="hr-HR" sz="2400" dirty="0">
                <a:solidFill>
                  <a:schemeClr val="bg1"/>
                </a:solidFill>
                <a:latin typeface="High Tower Text" panose="02040502050506030303" pitchFamily="18" charset="0"/>
              </a:rPr>
            </a:br>
            <a:endParaRPr lang="hr-HR" sz="24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28" y="4046762"/>
            <a:ext cx="3685086" cy="242724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99" y="4008934"/>
            <a:ext cx="4045551" cy="2608475"/>
          </a:xfrm>
          <a:prstGeom prst="rect">
            <a:avLst/>
          </a:prstGeom>
        </p:spPr>
      </p:pic>
      <p:pic>
        <p:nvPicPr>
          <p:cNvPr id="1026" name="Picture 2" descr="C:\Users\Ivan Galić\Desktop\world-no-tobacco-smoking-day-nep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00394" y="239605"/>
            <a:ext cx="2075194" cy="1354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586624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869167" y="538500"/>
            <a:ext cx="43891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u="sng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KOLIKO JE U SVIJETU PUŠAČA?</a:t>
            </a:r>
            <a:r>
              <a:rPr lang="hr-HR" sz="2000" b="1" dirty="0">
                <a:solidFill>
                  <a:schemeClr val="bg1"/>
                </a:solidFill>
                <a:latin typeface="High Tower Text" panose="02040502050506030303" pitchFamily="18" charset="0"/>
              </a:rPr>
              <a:t/>
            </a:r>
            <a:br>
              <a:rPr lang="hr-HR" sz="2000" b="1" dirty="0">
                <a:solidFill>
                  <a:schemeClr val="bg1"/>
                </a:solidFill>
                <a:latin typeface="High Tower Text" panose="02040502050506030303" pitchFamily="18" charset="0"/>
              </a:rPr>
            </a:b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SZO procjenjuje da</a:t>
            </a:r>
          </a:p>
          <a:p>
            <a:pPr>
              <a:buFont typeface="Wingdings" pitchFamily="2" charset="2"/>
              <a:buChar char="Ø"/>
            </a:pP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u razvijenim 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zemljama svijeta puši 41% 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(m) 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i 21 % 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(ž) </a:t>
            </a:r>
            <a:endParaRPr lang="hr-HR" sz="2000" dirty="0">
              <a:solidFill>
                <a:schemeClr val="bg1"/>
              </a:solidFill>
              <a:latin typeface="High Tower Text" panose="02040502050506030303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u 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zemljama u razvoju 48% 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(m) i 8 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% 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(ž)</a:t>
            </a:r>
          </a:p>
          <a:p>
            <a:pPr>
              <a:buFont typeface="Wingdings" pitchFamily="2" charset="2"/>
              <a:buChar char="Ø"/>
            </a:pP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godišnje umire od 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posljedica pušenja oko 5 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milijuna ljudi 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/>
            </a:r>
            <a:b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</a:br>
            <a:endParaRPr lang="hr-HR" sz="20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7004422" y="4114412"/>
            <a:ext cx="44152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u="sng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KAKO JE U HRVATSKOJ ?</a:t>
            </a:r>
            <a:r>
              <a:rPr lang="hr-HR" sz="2000" b="1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početkom 70-ih 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godina 20. stoljeća pušilo 57,6% 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(m) 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i 9,9% 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(ž) u dobi </a:t>
            </a:r>
          </a:p>
          <a:p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20.-64. g.</a:t>
            </a:r>
          </a:p>
          <a:p>
            <a:pPr>
              <a:buFont typeface="Wingdings" pitchFamily="2" charset="2"/>
              <a:buChar char="Ø"/>
            </a:pP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1997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. 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- 34,1 </a:t>
            </a:r>
            <a:r>
              <a:rPr lang="hr-HR" sz="2000" dirty="0" smtClean="0">
                <a:solidFill>
                  <a:schemeClr val="bg1"/>
                </a:solidFill>
                <a:latin typeface="High Tower Text"/>
              </a:rPr>
              <a:t>% (m) i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26,6</a:t>
            </a:r>
            <a:r>
              <a:rPr lang="hr-HR" sz="2000" dirty="0" smtClean="0">
                <a:solidFill>
                  <a:schemeClr val="bg1"/>
                </a:solidFill>
                <a:latin typeface="High Tower Text"/>
              </a:rPr>
              <a:t>% (ž) u dobi   </a:t>
            </a: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18.-64. g. </a:t>
            </a:r>
          </a:p>
          <a:p>
            <a:pPr>
              <a:buFont typeface="Wingdings" pitchFamily="2" charset="2"/>
              <a:buChar char="Ø"/>
            </a:pPr>
            <a:r>
              <a:rPr lang="hr-HR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2003</a:t>
            </a:r>
            <a:r>
              <a:rPr lang="hr-HR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. godine u Hrvatskoj je pušilo 27,4% osoba u dobi od 18 i više godina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96" y="3766458"/>
            <a:ext cx="2756263" cy="275626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60" y="470555"/>
            <a:ext cx="3328308" cy="330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1336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lagođeni dizaj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ilagođeni dizaj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Prilagođeni dizaj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Prilagođeni dizaj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595</Words>
  <Application>Microsoft Office PowerPoint</Application>
  <PresentationFormat>Široki zaslon</PresentationFormat>
  <Paragraphs>96</Paragraphs>
  <Slides>28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5</vt:i4>
      </vt:variant>
      <vt:variant>
        <vt:lpstr>Naslovi slajdova</vt:lpstr>
      </vt:variant>
      <vt:variant>
        <vt:i4>28</vt:i4>
      </vt:variant>
    </vt:vector>
  </HeadingPairs>
  <TitlesOfParts>
    <vt:vector size="40" baseType="lpstr">
      <vt:lpstr>Arabic Typesetting</vt:lpstr>
      <vt:lpstr>Arial</vt:lpstr>
      <vt:lpstr>Baskerville Old Face</vt:lpstr>
      <vt:lpstr>Calibri</vt:lpstr>
      <vt:lpstr>Calibri Light</vt:lpstr>
      <vt:lpstr>High Tower Text</vt:lpstr>
      <vt:lpstr>Wingdings</vt:lpstr>
      <vt:lpstr>Tema sustava Office</vt:lpstr>
      <vt:lpstr>Prilagođeni dizajn</vt:lpstr>
      <vt:lpstr>1_Prilagođeni dizajn</vt:lpstr>
      <vt:lpstr>2_Prilagođeni dizajn</vt:lpstr>
      <vt:lpstr>3_Prilagođeni dizajn</vt:lpstr>
      <vt:lpstr>PUŠENJE</vt:lpstr>
      <vt:lpstr>PowerPoint prezentacija</vt:lpstr>
      <vt:lpstr>PowerPoint prezentacija</vt:lpstr>
      <vt:lpstr>ŠTO SE PRIJE MISLILO O DUHANU?</vt:lpstr>
      <vt:lpstr>A ŠTO ZNAMO DANAS ?</vt:lpstr>
      <vt:lpstr>NEKI OD ZNAČAJNIH DATUMA I DOGAĐAJA TIJEKOM POVIJESTI PUŠENJA</vt:lpstr>
      <vt:lpstr>PowerPoint prezentacija</vt:lpstr>
      <vt:lpstr>PROŠIRENOST PUŠENJA DUHANA</vt:lpstr>
      <vt:lpstr>PowerPoint prezentacija</vt:lpstr>
      <vt:lpstr>PowerPoint prezentacija</vt:lpstr>
      <vt:lpstr>PowerPoint prezentacija</vt:lpstr>
      <vt:lpstr>PASIVNO PUŠENJE</vt:lpstr>
      <vt:lpstr>A ŠTO KAŽU ZAKONI?</vt:lpstr>
      <vt:lpstr>PowerPoint prezentacija</vt:lpstr>
      <vt:lpstr>Pušenje je _______ duhana.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Pradomovina duhana  je :</vt:lpstr>
      <vt:lpstr>PowerPoint prezentacija</vt:lpstr>
      <vt:lpstr>PowerPoint prezentacija</vt:lpstr>
      <vt:lpstr>Kada je dokazano kancerogeno dijelovanje katrana?</vt:lpstr>
      <vt:lpstr>PowerPoint prezentacija</vt:lpstr>
      <vt:lpstr>PowerPoint prezentacija</vt:lpstr>
      <vt:lpstr>Hvala što pratiš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PUŠENJE</dc:title>
  <dc:creator>inf16</dc:creator>
  <cp:lastModifiedBy>informatika profesor</cp:lastModifiedBy>
  <cp:revision>85</cp:revision>
  <dcterms:created xsi:type="dcterms:W3CDTF">2017-02-13T09:09:35Z</dcterms:created>
  <dcterms:modified xsi:type="dcterms:W3CDTF">2017-03-27T09:10:05Z</dcterms:modified>
</cp:coreProperties>
</file>