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2" r:id="rId42"/>
    <p:sldId id="303" r:id="rId43"/>
    <p:sldId id="300" r:id="rId44"/>
    <p:sldId id="301" r:id="rId4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6500C9-B762-4123-BCA2-E5F987AD42E3}" type="datetimeFigureOut">
              <a:rPr lang="hr-HR" smtClean="0"/>
              <a:pPr/>
              <a:t>21.5.2015.</a:t>
            </a:fld>
            <a:endParaRPr lang="hr-HR"/>
          </a:p>
        </p:txBody>
      </p:sp>
      <p:sp>
        <p:nvSpPr>
          <p:cNvPr id="5" name="Footer Placeholder 4"/>
          <p:cNvSpPr>
            <a:spLocks noGrp="1"/>
          </p:cNvSpPr>
          <p:nvPr>
            <p:ph type="ftr" sz="quarter" idx="11"/>
          </p:nvPr>
        </p:nvSpPr>
        <p:spPr/>
        <p:txBody>
          <a:bodyPr/>
          <a:lstStyle/>
          <a:p>
            <a:endParaRPr lang="hr-H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F5E0322-83D1-47E4-8F38-8F0660E28F14}" type="slidenum">
              <a:rPr lang="hr-HR" smtClean="0"/>
              <a:pPr/>
              <a:t>‹#›</a:t>
            </a:fld>
            <a:endParaRPr lang="hr-H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hr-HR" smtClean="0"/>
              <a:t>Uredite stil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76500C9-B762-4123-BCA2-E5F987AD42E3}" type="datetimeFigureOut">
              <a:rPr lang="hr-HR" smtClean="0"/>
              <a:pPr/>
              <a:t>21.5.2015.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376500C9-B762-4123-BCA2-E5F987AD42E3}" type="datetimeFigureOut">
              <a:rPr lang="hr-HR" smtClean="0"/>
              <a:pPr/>
              <a:t>21.5.2015.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376500C9-B762-4123-BCA2-E5F987AD42E3}" type="datetimeFigureOut">
              <a:rPr lang="hr-HR" smtClean="0"/>
              <a:pPr/>
              <a:t>21.5.2015.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76500C9-B762-4123-BCA2-E5F987AD42E3}" type="datetimeFigureOut">
              <a:rPr lang="hr-HR" smtClean="0"/>
              <a:pPr/>
              <a:t>21.5.2015.</a:t>
            </a:fld>
            <a:endParaRPr lang="hr-H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5E0322-83D1-47E4-8F38-8F0660E28F14}" type="slidenum">
              <a:rPr lang="hr-HR" smtClean="0"/>
              <a:pPr/>
              <a:t>‹#›</a:t>
            </a:fld>
            <a:endParaRPr lang="hr-H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hr-HR" smtClean="0"/>
              <a:t>Uredite stil naslova matrice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hr-HR" smtClean="0"/>
              <a:t>Uredite stil naslova matrice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376500C9-B762-4123-BCA2-E5F987AD42E3}" type="datetimeFigureOut">
              <a:rPr lang="hr-HR" smtClean="0"/>
              <a:pPr/>
              <a:t>21.5.2015.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hr-HR" smtClean="0"/>
              <a:t>Uredite stil naslova matrice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376500C9-B762-4123-BCA2-E5F987AD42E3}" type="datetimeFigureOut">
              <a:rPr lang="hr-HR" smtClean="0"/>
              <a:pPr/>
              <a:t>21.5.2015.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Date Placeholder 2"/>
          <p:cNvSpPr>
            <a:spLocks noGrp="1"/>
          </p:cNvSpPr>
          <p:nvPr>
            <p:ph type="dt" sz="half" idx="10"/>
          </p:nvPr>
        </p:nvSpPr>
        <p:spPr/>
        <p:txBody>
          <a:bodyPr/>
          <a:lstStyle/>
          <a:p>
            <a:fld id="{376500C9-B762-4123-BCA2-E5F987AD42E3}" type="datetimeFigureOut">
              <a:rPr lang="hr-HR" smtClean="0"/>
              <a:pPr/>
              <a:t>21.5.2015.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76500C9-B762-4123-BCA2-E5F987AD42E3}" type="datetimeFigureOut">
              <a:rPr lang="hr-HR" smtClean="0"/>
              <a:pPr/>
              <a:t>21.5.2015.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F5E0322-83D1-47E4-8F38-8F0660E28F1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376500C9-B762-4123-BCA2-E5F987AD42E3}" type="datetimeFigureOut">
              <a:rPr lang="hr-HR" smtClean="0"/>
              <a:pPr/>
              <a:t>21.5.2015.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5E0322-83D1-47E4-8F38-8F0660E28F14}" type="slidenum">
              <a:rPr lang="hr-HR" smtClean="0"/>
              <a:pPr/>
              <a:t>‹#›</a:t>
            </a:fld>
            <a:endParaRPr lang="hr-H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hr-HR" smtClean="0"/>
              <a:t>Uredite stil naslova matrice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5" name="Date Placeholder 4"/>
          <p:cNvSpPr>
            <a:spLocks noGrp="1"/>
          </p:cNvSpPr>
          <p:nvPr>
            <p:ph type="dt" sz="half" idx="10"/>
          </p:nvPr>
        </p:nvSpPr>
        <p:spPr/>
        <p:txBody>
          <a:bodyPr/>
          <a:lstStyle/>
          <a:p>
            <a:fld id="{376500C9-B762-4123-BCA2-E5F987AD42E3}" type="datetimeFigureOut">
              <a:rPr lang="hr-HR" smtClean="0"/>
              <a:pPr/>
              <a:t>21.5.2015.</a:t>
            </a:fld>
            <a:endParaRPr lang="hr-HR"/>
          </a:p>
        </p:txBody>
      </p:sp>
      <p:sp>
        <p:nvSpPr>
          <p:cNvPr id="7" name="Slide Number Placeholder 6"/>
          <p:cNvSpPr>
            <a:spLocks noGrp="1"/>
          </p:cNvSpPr>
          <p:nvPr>
            <p:ph type="sldNum" sz="quarter" idx="12"/>
          </p:nvPr>
        </p:nvSpPr>
        <p:spPr/>
        <p:txBody>
          <a:bodyPr/>
          <a:lstStyle/>
          <a:p>
            <a:fld id="{CF5E0322-83D1-47E4-8F38-8F0660E28F14}" type="slidenum">
              <a:rPr lang="hr-HR" smtClean="0"/>
              <a:pPr/>
              <a:t>‹#›</a:t>
            </a:fld>
            <a:endParaRPr lang="hr-H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hr-H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hr-HR" smtClean="0"/>
              <a:t>Uredite stil naslova matrice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76500C9-B762-4123-BCA2-E5F987AD42E3}" type="datetimeFigureOut">
              <a:rPr lang="hr-HR" smtClean="0"/>
              <a:pPr/>
              <a:t>21.5.2015.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F5E0322-83D1-47E4-8F38-8F0660E28F14}" type="slidenum">
              <a:rPr lang="hr-HR" smtClean="0"/>
              <a:pPr/>
              <a:t>‹#›</a:t>
            </a:fld>
            <a:endParaRPr lang="hr-H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hr-HR" smtClean="0"/>
              <a:t>Uredite stil naslova matrice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helpdesk@skole.hr" TargetMode="External"/><Relationship Id="rId2" Type="http://schemas.openxmlformats.org/officeDocument/2006/relationships/hyperlink" Target="http://www.upisi.h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lstStyle/>
          <a:p>
            <a:r>
              <a:rPr lang="hr-HR" dirty="0" smtClean="0"/>
              <a:t>Šk.god.2015./2016</a:t>
            </a:r>
            <a:endParaRPr lang="hr-HR" dirty="0"/>
          </a:p>
        </p:txBody>
      </p:sp>
      <p:sp>
        <p:nvSpPr>
          <p:cNvPr id="2" name="Naslov 1"/>
          <p:cNvSpPr>
            <a:spLocks noGrp="1"/>
          </p:cNvSpPr>
          <p:nvPr>
            <p:ph type="ctrTitle"/>
          </p:nvPr>
        </p:nvSpPr>
        <p:spPr/>
        <p:txBody>
          <a:bodyPr/>
          <a:lstStyle/>
          <a:p>
            <a:r>
              <a:rPr lang="hr-HR" dirty="0" smtClean="0"/>
              <a:t>Prijave i upisi u srednje škole</a:t>
            </a:r>
            <a:endParaRPr lang="hr-HR" dirty="0"/>
          </a:p>
        </p:txBody>
      </p:sp>
      <p:pic>
        <p:nvPicPr>
          <p:cNvPr id="1026" name="Picture 2" descr="http://os-hvar.skole.hr/upload/os-hvar/images/static3/948/Image/e-upi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16632"/>
            <a:ext cx="3092378" cy="2319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a:off x="5292080" y="5871755"/>
            <a:ext cx="3456384" cy="276999"/>
          </a:xfrm>
          <a:prstGeom prst="rect">
            <a:avLst/>
          </a:prstGeom>
          <a:noFill/>
        </p:spPr>
        <p:txBody>
          <a:bodyPr wrap="square" rtlCol="0">
            <a:spAutoFit/>
          </a:bodyPr>
          <a:lstStyle/>
          <a:p>
            <a:r>
              <a:rPr lang="hr-HR" sz="1200" dirty="0" smtClean="0"/>
              <a:t>Pripremila i </a:t>
            </a:r>
            <a:r>
              <a:rPr lang="hr-HR" sz="1200" dirty="0" smtClean="0"/>
              <a:t>tekst prilagodila: Maja Car, prof.</a:t>
            </a:r>
            <a:endParaRPr lang="hr-HR" sz="1200" dirty="0"/>
          </a:p>
        </p:txBody>
      </p:sp>
    </p:spTree>
    <p:extLst>
      <p:ext uri="{BB962C8B-B14F-4D97-AF65-F5344CB8AC3E}">
        <p14:creationId xmlns:p14="http://schemas.microsoft.com/office/powerpoint/2010/main" val="382226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a:xfrm>
            <a:off x="457200" y="1752600"/>
            <a:ext cx="8229600" cy="4772744"/>
          </a:xfrm>
        </p:spPr>
        <p:txBody>
          <a:bodyPr>
            <a:normAutofit fontScale="92500" lnSpcReduction="20000"/>
          </a:bodyPr>
          <a:lstStyle/>
          <a:p>
            <a:r>
              <a:rPr lang="hr-HR" b="1" dirty="0" smtClean="0"/>
              <a:t>VREDNOVANJE USPJEHA RADI UPISA U PROGRAME LIKOVNE UMJETNOSTI I DIZAJNA </a:t>
            </a:r>
          </a:p>
          <a:p>
            <a:r>
              <a:rPr lang="hr-HR" dirty="0" smtClean="0"/>
              <a:t>Za upis kandidata u programe likovne umjetnosti i dizajna provjerava se darovitost kandidata za likovno izražavanje crtanjem olovkom ili ugljenom te slikanjem (tempera, gvaš ili akvarel). Navedenom provjerom moguće je ostvariti najviše </a:t>
            </a:r>
            <a:r>
              <a:rPr lang="hr-HR" b="1" dirty="0" smtClean="0"/>
              <a:t>120</a:t>
            </a:r>
            <a:r>
              <a:rPr lang="hr-HR" dirty="0" smtClean="0"/>
              <a:t> bodova, a minimalni bodovni prag na navedenoj provjeri je 70 bodova. </a:t>
            </a:r>
          </a:p>
          <a:p>
            <a:r>
              <a:rPr lang="vi-VN" dirty="0" smtClean="0"/>
              <a:t>Konačna ljestvica poretka kandidata utvrđuje se zbrajanjem bodova dobivenih provjerom darovitosti za likovno izražavanje i zajedničkog, dodatnog i posebnog elementa vrednovanja. </a:t>
            </a:r>
          </a:p>
          <a:p>
            <a:r>
              <a:rPr lang="hr-HR" dirty="0" smtClean="0"/>
              <a:t>Ako dva ili više kandidata imaju isti ukupan broj bodova, upisuje se onaj kandidat koji je ostvario veći broj bodova iz provjere darovitosti za likovno izražavanje.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fontScale="92500" lnSpcReduction="20000"/>
          </a:bodyPr>
          <a:lstStyle/>
          <a:p>
            <a:r>
              <a:rPr lang="hr-HR" b="1" dirty="0" smtClean="0"/>
              <a:t>VREDNOVANJE USPJEHA RADI UPISA U PROGRAME GLAZBENE UMJETNOSTI </a:t>
            </a:r>
          </a:p>
          <a:p>
            <a:r>
              <a:rPr lang="hr-HR" dirty="0" smtClean="0"/>
              <a:t>Kandidatu koji je uspješno završio osnovno glazbeno obrazovanje ili drugi (II.) pripremni razred srednje glazbene škole za upis u I. razred četverogodišnjega srednjega glazbenog programa vrednuju se: </a:t>
            </a:r>
          </a:p>
          <a:p>
            <a:pPr>
              <a:buNone/>
            </a:pPr>
            <a:r>
              <a:rPr lang="pl-PL" dirty="0" smtClean="0"/>
              <a:t> zajednički, dodatni i poseban element vrednovanja; </a:t>
            </a:r>
          </a:p>
          <a:p>
            <a:pPr>
              <a:buNone/>
            </a:pPr>
            <a:r>
              <a:rPr lang="hr-HR" dirty="0" smtClean="0"/>
              <a:t> postignuti opći uspjeh iz petoga i šestoga razreda glazbene škole ili dva razreda pripremnoga obrazovanja; </a:t>
            </a:r>
          </a:p>
          <a:p>
            <a:pPr>
              <a:buNone/>
            </a:pPr>
            <a:r>
              <a:rPr lang="hr-HR" dirty="0" smtClean="0"/>
              <a:t> konačni rezultati ostvareni na prijamnome ispitu glazbene darovitosti. </a:t>
            </a:r>
          </a:p>
          <a:p>
            <a:endParaRPr lang="hr-HR" dirty="0" smtClean="0"/>
          </a:p>
          <a:p>
            <a:r>
              <a:rPr lang="hr-HR" dirty="0" smtClean="0"/>
              <a:t>Na takav način moguće je steći najviše </a:t>
            </a:r>
            <a:r>
              <a:rPr lang="hr-HR" b="1" dirty="0" smtClean="0"/>
              <a:t>260</a:t>
            </a:r>
            <a:r>
              <a:rPr lang="hr-HR" dirty="0" smtClean="0"/>
              <a:t> bodova.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fontScale="85000" lnSpcReduction="10000"/>
          </a:bodyPr>
          <a:lstStyle/>
          <a:p>
            <a:r>
              <a:rPr lang="hr-HR" b="1" dirty="0" smtClean="0"/>
              <a:t>VREDNOVANJE USPJEHA ZA UPIS U PROGRAME PLESNE UMJETNOSTI </a:t>
            </a:r>
          </a:p>
          <a:p>
            <a:r>
              <a:rPr lang="hr-HR" dirty="0" smtClean="0"/>
              <a:t>Kandidatu koji je uspješno završio osnovno plesno odnosno baletno obrazovanje ili pripremni razred srednje plesne škole za upis u I. razred četverogodišnjega srednjega plesnog programa vrednuju se: </a:t>
            </a:r>
          </a:p>
          <a:p>
            <a:pPr>
              <a:buNone/>
            </a:pPr>
            <a:r>
              <a:rPr lang="pl-PL" dirty="0" smtClean="0"/>
              <a:t> zajednički, dodatni i poseban element vrednovanja; </a:t>
            </a:r>
          </a:p>
          <a:p>
            <a:pPr>
              <a:buNone/>
            </a:pPr>
            <a:r>
              <a:rPr lang="hr-HR" dirty="0" smtClean="0"/>
              <a:t> opći uspjeh iz četvrtoga razreda plesne odnosno baletne škole ili uspjeh iz pripremnoga razreda; </a:t>
            </a:r>
          </a:p>
          <a:p>
            <a:pPr>
              <a:buNone/>
            </a:pPr>
            <a:r>
              <a:rPr lang="vi-VN" dirty="0" smtClean="0"/>
              <a:t> konačni rezultati ostvareni na prijamnome ispitu plesne darovitosti koji uključuje uspjeh iz glavnih plesnih predmeta koje utvrđuje škola i objavljuje u sklopu natječaja za upis. </a:t>
            </a:r>
          </a:p>
          <a:p>
            <a:endParaRPr lang="hr-HR" dirty="0" smtClean="0"/>
          </a:p>
          <a:p>
            <a:r>
              <a:rPr lang="hr-HR" dirty="0" smtClean="0"/>
              <a:t>Na takav način moguće je steći najviše </a:t>
            </a:r>
            <a:r>
              <a:rPr lang="hr-HR" b="1" dirty="0" smtClean="0"/>
              <a:t>200</a:t>
            </a:r>
            <a:r>
              <a:rPr lang="hr-HR" dirty="0" smtClean="0"/>
              <a:t> bodova.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fontScale="85000" lnSpcReduction="20000"/>
          </a:bodyPr>
          <a:lstStyle/>
          <a:p>
            <a:pPr>
              <a:buNone/>
            </a:pPr>
            <a:r>
              <a:rPr lang="pl-PL" b="1" dirty="0" smtClean="0"/>
              <a:t>VREDNOVANJE USPJEHA ZA UPIS U RAZREDNE ODJELE ZA SPORTAŠE </a:t>
            </a:r>
          </a:p>
          <a:p>
            <a:r>
              <a:rPr lang="vi-VN" dirty="0" smtClean="0"/>
              <a:t>Pravo prijave za upis u razredne odjele za sportaše ima kandidat koji je uvršten na rang-listu određenoga nacionalnoga sportskoga saveza. </a:t>
            </a:r>
          </a:p>
          <a:p>
            <a:r>
              <a:rPr lang="hr-HR" dirty="0" smtClean="0"/>
              <a:t>Bodovanje za upis kandidata u I. razred razrednih odjela za sportaše provodi se na sljedeći način: </a:t>
            </a:r>
          </a:p>
          <a:p>
            <a:pPr>
              <a:buNone/>
            </a:pPr>
            <a:r>
              <a:rPr lang="hr-HR" dirty="0" smtClean="0"/>
              <a:t> maksimalan broj bodova koje kandidat za upis u ove programe može ostvariti na temelju kriterija sportske uspješnosti i uspjeha u prethodnom obrazovanju je </a:t>
            </a:r>
            <a:r>
              <a:rPr lang="hr-HR" b="1" dirty="0" smtClean="0"/>
              <a:t>160</a:t>
            </a:r>
            <a:r>
              <a:rPr lang="hr-HR" dirty="0" smtClean="0"/>
              <a:t>; </a:t>
            </a:r>
          </a:p>
          <a:p>
            <a:pPr>
              <a:buNone/>
            </a:pPr>
            <a:r>
              <a:rPr lang="hr-HR" dirty="0" smtClean="0"/>
              <a:t> od navedenoga maksimalnog broja bodova, do 80 bodova kandidat ostvaruje na temelju kriterija sportske uspješnosti</a:t>
            </a:r>
          </a:p>
          <a:p>
            <a:r>
              <a:rPr lang="hr-HR" dirty="0" smtClean="0"/>
              <a:t>daljnjih najviše 80 bodova kandidat ostvaruje na temelju zajedničkoga elementa vrednovanja uspjeha u prethodnom školovanju </a:t>
            </a:r>
          </a:p>
          <a:p>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ELEMET</a:t>
            </a:r>
            <a:endParaRPr lang="hr-HR" dirty="0"/>
          </a:p>
        </p:txBody>
      </p:sp>
      <p:sp>
        <p:nvSpPr>
          <p:cNvPr id="3" name="Content Placeholder 2"/>
          <p:cNvSpPr>
            <a:spLocks noGrp="1"/>
          </p:cNvSpPr>
          <p:nvPr>
            <p:ph idx="1"/>
          </p:nvPr>
        </p:nvSpPr>
        <p:spPr>
          <a:xfrm>
            <a:off x="457200" y="1752600"/>
            <a:ext cx="8229600" cy="4916760"/>
          </a:xfrm>
        </p:spPr>
        <p:txBody>
          <a:bodyPr>
            <a:normAutofit fontScale="77500" lnSpcReduction="20000"/>
          </a:bodyPr>
          <a:lstStyle/>
          <a:p>
            <a:pPr>
              <a:buNone/>
            </a:pPr>
            <a:r>
              <a:rPr lang="pl-PL" b="1" dirty="0" smtClean="0"/>
              <a:t>VREDNOVANJE USPJEHA ZA UPIS U RAZREDNE ODJELE ZA SPORTAŠE </a:t>
            </a:r>
            <a:endParaRPr lang="hr-HR" dirty="0" smtClean="0"/>
          </a:p>
          <a:p>
            <a:r>
              <a:rPr lang="hr-HR" dirty="0" smtClean="0"/>
              <a:t>Izračun broja bodova kandidata prema kriterijima sportske uspješnosti uzima u obzir sljedeće parametre: </a:t>
            </a:r>
          </a:p>
          <a:p>
            <a:r>
              <a:rPr lang="sv-SE" dirty="0" smtClean="0"/>
              <a:t>1. položaj pojedinoga kandidata na rang-listi matičnoga nacionalnoga sportskog saveza; </a:t>
            </a:r>
          </a:p>
          <a:p>
            <a:r>
              <a:rPr lang="hr-HR" dirty="0" smtClean="0"/>
              <a:t>2. ukupan broj kandidata na rang-listi matičnoga nacionalnoga sportskog saveza; </a:t>
            </a:r>
          </a:p>
          <a:p>
            <a:r>
              <a:rPr lang="hr-HR" dirty="0" smtClean="0"/>
              <a:t>3. skupina u koju je pojedini sport razvrstan, sukladno odluci Povjerenstva za upis učenika u I. razred srednje škole u tekućoj školskoj godini za razredne odjele za sportaše. </a:t>
            </a:r>
          </a:p>
          <a:p>
            <a:r>
              <a:rPr lang="hr-HR" dirty="0" smtClean="0"/>
              <a:t>4. rang-liste kandidata za svaki nacionalni sportski savez jedinstvene su u smislu da obuhvaćaju i ženske i muške kandidate. </a:t>
            </a:r>
          </a:p>
          <a:p>
            <a:r>
              <a:rPr lang="vi-VN" dirty="0" smtClean="0"/>
              <a:t>Nacionalni sportski savezi provode rangiranje kandidata na temelju kriterija sportske uspješnosti. Kriterije sportske uspješnosti za svaki pojedini sport autonomno utvrđuju odgovarajući nacionalni sportski savezi te ih objavljuju na svojim mrežnim stranicama i dostavljaju Ministarstvu. </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a:bodyPr>
          <a:lstStyle/>
          <a:p>
            <a:pPr>
              <a:buNone/>
            </a:pPr>
            <a:r>
              <a:rPr lang="hr-HR" b="1" dirty="0" smtClean="0"/>
              <a:t>VREDNOVANJE REZULTATA KANDIDATA POSTIGNUTIH NA NATJECANJIMA IZ ZNANJA I U SPORTU </a:t>
            </a:r>
          </a:p>
          <a:p>
            <a:r>
              <a:rPr lang="hr-HR" dirty="0" smtClean="0"/>
              <a:t>Kandidatu se vrednuje isključivo jedno (najpovoljnije) postignuće. </a:t>
            </a:r>
          </a:p>
          <a:p>
            <a:endParaRPr lang="hr-HR" b="1" dirty="0" smtClean="0"/>
          </a:p>
          <a:p>
            <a:endParaRPr lang="hr-H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fontScale="92500" lnSpcReduction="20000"/>
          </a:bodyPr>
          <a:lstStyle/>
          <a:p>
            <a:pPr>
              <a:buNone/>
            </a:pPr>
            <a:r>
              <a:rPr lang="hr-HR" b="1" dirty="0" smtClean="0"/>
              <a:t>VREDNOVANJE REZULTATA KANDIDATA POSTIGNUTIH NA NATJECANJIMA IZ ZNANJA </a:t>
            </a:r>
          </a:p>
          <a:p>
            <a:r>
              <a:rPr lang="hr-HR" dirty="0" smtClean="0"/>
              <a:t>Pravo na izravan upis ili dodatne bodove ostvaruju kandidati na osnovi rezultata koje su postigli na: </a:t>
            </a:r>
          </a:p>
          <a:p>
            <a:pPr>
              <a:buNone/>
            </a:pPr>
            <a:r>
              <a:rPr lang="hr-HR" dirty="0" smtClean="0"/>
              <a:t> natjecanjima u znanju iz nastavnih predmeta: Hrvatskoga jezika, Matematike, prvoga stranog jezika; </a:t>
            </a:r>
          </a:p>
          <a:p>
            <a:pPr>
              <a:buNone/>
            </a:pPr>
            <a:r>
              <a:rPr lang="hr-HR" dirty="0" smtClean="0"/>
              <a:t> natjecanjima u znanju iz dvaju nastavnih predmeta posebno značajnih za upis u skladu s </a:t>
            </a:r>
            <a:r>
              <a:rPr lang="hr-HR" i="1" dirty="0" smtClean="0"/>
              <a:t>Popisom predmeta posebno važnih za upis; </a:t>
            </a:r>
          </a:p>
          <a:p>
            <a:pPr>
              <a:buNone/>
            </a:pPr>
            <a:r>
              <a:rPr lang="vi-VN" dirty="0" smtClean="0"/>
              <a:t> jednome natjecanju iz znanja koji samostalno određuje srednja škola iz Kataloga natjecanja i smotri učenika i učenica osnovnih i srednjih škola Republike Hrvatske, a koja se provode u organizaciji Agencije za odgoj i obrazovanje. </a:t>
            </a:r>
          </a:p>
          <a:p>
            <a:endParaRPr lang="hr-H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lstStyle/>
          <a:p>
            <a:pPr>
              <a:buNone/>
            </a:pPr>
            <a:r>
              <a:rPr lang="hr-HR" b="1" dirty="0" smtClean="0"/>
              <a:t>VREDNOVANJE REZULTATA KANDIDATA POSTIGNUTIH NA NATJECANJIMA IZ ZNANJA </a:t>
            </a:r>
          </a:p>
          <a:p>
            <a:r>
              <a:rPr lang="vi-VN" dirty="0" smtClean="0"/>
              <a:t>Vrednuju se i boduju rezultati kandidata postignutih na državnim natjecanjima iz znanja iz </a:t>
            </a:r>
            <a:r>
              <a:rPr lang="vi-VN" i="1" dirty="0" smtClean="0"/>
              <a:t>Kataloga natjecanja i smotri učenika i učenica osnovnih i srednjih škola Republike Hrvatske, koja se provode u organizaciji Agencije za odgoj i obrazovanje, a koja je odobrilo Ministarstvo te međunarodnim natjecanjima koje verificira Agencija za odgoj i obrazovanje</a:t>
            </a:r>
            <a:r>
              <a:rPr lang="hr-HR" i="1" dirty="0" smtClean="0"/>
              <a:t>.</a:t>
            </a:r>
            <a:r>
              <a:rPr lang="vi-VN" i="1" dirty="0" smtClean="0"/>
              <a:t> </a:t>
            </a:r>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fontScale="85000" lnSpcReduction="20000"/>
          </a:bodyPr>
          <a:lstStyle/>
          <a:p>
            <a:pPr>
              <a:buNone/>
            </a:pPr>
            <a:r>
              <a:rPr lang="hr-HR" b="1" dirty="0" smtClean="0"/>
              <a:t>VREDNOVANJE REZULTATA KANDIDATA POSTIGNUTIH NA NATJECANJIMA IZ ZNANJA </a:t>
            </a:r>
          </a:p>
          <a:p>
            <a:r>
              <a:rPr lang="vi-VN" b="1" dirty="0" smtClean="0"/>
              <a:t>Državna/međunarodna natjecanja 	</a:t>
            </a:r>
            <a:endParaRPr lang="hr-HR" b="1" dirty="0" smtClean="0"/>
          </a:p>
          <a:p>
            <a:r>
              <a:rPr lang="vi-VN" b="1" dirty="0" smtClean="0"/>
              <a:t>Prvo, drugo ili treće osvojeno mjesto kao pojedinac u 5., 6., 7. ili 8. razredu osnovnog obrazovanja 	</a:t>
            </a:r>
            <a:r>
              <a:rPr lang="vi-VN" b="1" dirty="0" smtClean="0">
                <a:solidFill>
                  <a:srgbClr val="FF0000"/>
                </a:solidFill>
              </a:rPr>
              <a:t>Izravan upis (pod uvjetom da zadovolje na ispitu sposobnosti i darovitosti u školama u kojima je to uvjet za upis) 	</a:t>
            </a:r>
          </a:p>
          <a:p>
            <a:r>
              <a:rPr lang="hr-HR" b="1" dirty="0" smtClean="0"/>
              <a:t>Prvo osvojeno mjesto kao član skupine u 5., 6., 7. ili 8. razredu osnovnog obrazovanja 	</a:t>
            </a:r>
            <a:r>
              <a:rPr lang="hr-HR" b="1" dirty="0" smtClean="0">
                <a:solidFill>
                  <a:srgbClr val="FF0000"/>
                </a:solidFill>
              </a:rPr>
              <a:t>4 boda </a:t>
            </a:r>
            <a:r>
              <a:rPr lang="hr-HR" b="1" dirty="0" smtClean="0"/>
              <a:t>	</a:t>
            </a:r>
          </a:p>
          <a:p>
            <a:r>
              <a:rPr lang="hr-HR" b="1" dirty="0" smtClean="0"/>
              <a:t>Drugo osvojeno mjesto kao član skupine u 5., 6., 7. ili 8. razredu osnovnog obrazovanja 	</a:t>
            </a:r>
            <a:r>
              <a:rPr lang="hr-HR" b="1" dirty="0" smtClean="0">
                <a:solidFill>
                  <a:srgbClr val="FF0000"/>
                </a:solidFill>
              </a:rPr>
              <a:t>3 boda </a:t>
            </a:r>
            <a:r>
              <a:rPr lang="hr-HR" b="1" dirty="0" smtClean="0"/>
              <a:t>	</a:t>
            </a:r>
          </a:p>
          <a:p>
            <a:r>
              <a:rPr lang="hr-HR" b="1" dirty="0" smtClean="0"/>
              <a:t>Treće osvojeno mjesto kao član skupine u 5., 6., 7. ili 8. razredu osnovnog obrazovanja 	</a:t>
            </a:r>
            <a:r>
              <a:rPr lang="hr-HR" b="1" dirty="0" smtClean="0">
                <a:solidFill>
                  <a:srgbClr val="FF0000"/>
                </a:solidFill>
              </a:rPr>
              <a:t>2 boda </a:t>
            </a:r>
            <a:r>
              <a:rPr lang="hr-HR" b="1" dirty="0" smtClean="0"/>
              <a:t>	</a:t>
            </a:r>
          </a:p>
          <a:p>
            <a:r>
              <a:rPr lang="hr-HR" dirty="0" smtClean="0"/>
              <a:t>Sudjelovanje kao pojedinac ili član skupine u 5., 6., 7. ili 8. razredu 	</a:t>
            </a:r>
            <a:r>
              <a:rPr lang="hr-HR" b="1" dirty="0" smtClean="0">
                <a:solidFill>
                  <a:srgbClr val="FF0000"/>
                </a:solidFill>
              </a:rPr>
              <a:t>1 bod 	</a:t>
            </a:r>
          </a:p>
          <a:p>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lstStyle/>
          <a:p>
            <a:pPr>
              <a:buNone/>
            </a:pPr>
            <a:r>
              <a:rPr lang="hr-HR" b="1" dirty="0" smtClean="0"/>
              <a:t>VREDNOVANJE REZULTATA KANDIDATA POSTIGNUTIH NA SPORTSKIM NATJECANJIMA </a:t>
            </a:r>
          </a:p>
          <a:p>
            <a:r>
              <a:rPr lang="hr-HR" dirty="0" smtClean="0"/>
              <a:t>Kandidatima se vrednuju rezultati koje su postigli u posljednja četiri razreda osnovnog obrazovanja na natjecanjima školskih sportskih društava koja su ustrojena prema Propisniku Državnoga prvenstva školskih sportskih društava Republike Hrvatske, a pod nadzorom natjecateljskog povjerenstva Hrvatskoga školskoga športskog saveza. </a:t>
            </a:r>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sz="2800" dirty="0">
                <a:solidFill>
                  <a:srgbClr val="93A299">
                    <a:lumMod val="75000"/>
                  </a:srgbClr>
                </a:solidFill>
              </a:rPr>
              <a:t>PRAVILNIK O ELEMENTIMA I KRITERIJIMA ZA IZBOR KANDIDATA</a:t>
            </a:r>
            <a:br>
              <a:rPr lang="hr-HR" sz="2800" dirty="0">
                <a:solidFill>
                  <a:srgbClr val="93A299">
                    <a:lumMod val="75000"/>
                  </a:srgbClr>
                </a:solidFill>
              </a:rPr>
            </a:br>
            <a:r>
              <a:rPr lang="hr-HR" sz="2800" dirty="0">
                <a:solidFill>
                  <a:srgbClr val="93A299">
                    <a:lumMod val="75000"/>
                  </a:srgbClr>
                </a:solidFill>
              </a:rPr>
              <a:t>ZA UPIS U I. RAZRED SREDNJE ŠKOLE </a:t>
            </a:r>
            <a:endParaRPr lang="hr-HR" dirty="0"/>
          </a:p>
        </p:txBody>
      </p:sp>
      <p:sp>
        <p:nvSpPr>
          <p:cNvPr id="3" name="Rezervirano mjesto sadržaja 2"/>
          <p:cNvSpPr>
            <a:spLocks noGrp="1"/>
          </p:cNvSpPr>
          <p:nvPr>
            <p:ph idx="1"/>
          </p:nvPr>
        </p:nvSpPr>
        <p:spPr>
          <a:xfrm>
            <a:off x="457200" y="1752600"/>
            <a:ext cx="8229600" cy="4916760"/>
          </a:xfrm>
        </p:spPr>
        <p:txBody>
          <a:bodyPr>
            <a:normAutofit/>
          </a:bodyPr>
          <a:lstStyle/>
          <a:p>
            <a:pPr>
              <a:buNone/>
            </a:pPr>
            <a:r>
              <a:rPr lang="hr-HR" dirty="0" smtClean="0"/>
              <a:t>OPĆE ODREDBE</a:t>
            </a:r>
          </a:p>
          <a:p>
            <a:r>
              <a:rPr lang="vi-VN" dirty="0" smtClean="0"/>
              <a:t> Ovim pravilnikom utvrđuju se </a:t>
            </a:r>
            <a:r>
              <a:rPr lang="vi-VN" b="1" dirty="0" smtClean="0"/>
              <a:t>zajednički</a:t>
            </a:r>
            <a:r>
              <a:rPr lang="vi-VN" dirty="0" smtClean="0"/>
              <a:t>, </a:t>
            </a:r>
            <a:r>
              <a:rPr lang="vi-VN" b="1" dirty="0" smtClean="0"/>
              <a:t>dodatni</a:t>
            </a:r>
            <a:r>
              <a:rPr lang="vi-VN" dirty="0" smtClean="0"/>
              <a:t> i </a:t>
            </a:r>
            <a:r>
              <a:rPr lang="vi-VN" b="1" dirty="0" smtClean="0"/>
              <a:t>posebni</a:t>
            </a:r>
            <a:r>
              <a:rPr lang="vi-VN" dirty="0" smtClean="0"/>
              <a:t> elementi i kriteriji za izbor kandidata za upis u I. razred srednje škole u Republici Hrvatskoj. </a:t>
            </a:r>
            <a:endParaRPr lang="hr-HR" dirty="0" smtClean="0"/>
          </a:p>
          <a:p>
            <a:r>
              <a:rPr lang="hr-HR" dirty="0" smtClean="0"/>
              <a:t> Prijave i upis kandidata u prve razrede srednjih škola provode se putem Nacionalnog informacijskog sustava prijava i upisa u srednje škole (</a:t>
            </a:r>
            <a:r>
              <a:rPr lang="hr-HR" dirty="0" err="1" smtClean="0"/>
              <a:t>NISpuSŠ</a:t>
            </a:r>
            <a:r>
              <a:rPr lang="hr-HR" dirty="0" smtClean="0"/>
              <a:t>).</a:t>
            </a:r>
          </a:p>
          <a:p>
            <a:r>
              <a:rPr lang="hr-HR" dirty="0" smtClean="0"/>
              <a:t>U svakome upisnom roku kandidat može prijaviti najviše 6 odabira programa obrazovanja. </a:t>
            </a:r>
            <a:endParaRPr lang="hr-HR" dirty="0"/>
          </a:p>
        </p:txBody>
      </p:sp>
    </p:spTree>
    <p:extLst>
      <p:ext uri="{BB962C8B-B14F-4D97-AF65-F5344CB8AC3E}">
        <p14:creationId xmlns:p14="http://schemas.microsoft.com/office/powerpoint/2010/main" val="2419802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lstStyle/>
          <a:p>
            <a:pPr>
              <a:buNone/>
            </a:pPr>
            <a:r>
              <a:rPr lang="hr-HR" b="1" dirty="0" smtClean="0"/>
              <a:t>VREDNOVANJE REZULTATA KANDIDATA POSTIGNUTIH NA SPORTSKIM NATJECANJIMA </a:t>
            </a:r>
          </a:p>
          <a:p>
            <a:r>
              <a:rPr lang="hr-HR" b="1" dirty="0" smtClean="0"/>
              <a:t>Natjecanja školskih sportskih društava 	</a:t>
            </a:r>
          </a:p>
          <a:p>
            <a:r>
              <a:rPr lang="hr-HR" b="1" dirty="0" smtClean="0"/>
              <a:t>Učenici koji su na državnom natjecanju kao članovi ekipe osvojili prvo mjesto 	</a:t>
            </a:r>
            <a:r>
              <a:rPr lang="hr-HR" b="1" dirty="0" smtClean="0">
                <a:solidFill>
                  <a:srgbClr val="FF0000"/>
                </a:solidFill>
              </a:rPr>
              <a:t>3 boda </a:t>
            </a:r>
            <a:r>
              <a:rPr lang="hr-HR" b="1" dirty="0" smtClean="0"/>
              <a:t>	</a:t>
            </a:r>
          </a:p>
          <a:p>
            <a:r>
              <a:rPr lang="hr-HR" dirty="0" smtClean="0"/>
              <a:t>Učenici koji su na državnom natjecanju kao članovi ekipe osvojili </a:t>
            </a:r>
            <a:r>
              <a:rPr lang="hr-HR" b="1" dirty="0" smtClean="0"/>
              <a:t>drugo mjesto 	</a:t>
            </a:r>
            <a:r>
              <a:rPr lang="hr-HR" b="1" dirty="0" smtClean="0">
                <a:solidFill>
                  <a:srgbClr val="FF0000"/>
                </a:solidFill>
              </a:rPr>
              <a:t>2 boda </a:t>
            </a:r>
            <a:r>
              <a:rPr lang="hr-HR" b="1" dirty="0" smtClean="0"/>
              <a:t>	</a:t>
            </a:r>
          </a:p>
          <a:p>
            <a:r>
              <a:rPr lang="hr-HR" dirty="0" smtClean="0"/>
              <a:t>Učenici koji su na državnom natjecanju kao članovi ekipe osvojili </a:t>
            </a:r>
            <a:r>
              <a:rPr lang="hr-HR" b="1" dirty="0" smtClean="0"/>
              <a:t>treće mjesto 	</a:t>
            </a:r>
            <a:r>
              <a:rPr lang="hr-HR" b="1" dirty="0" smtClean="0">
                <a:solidFill>
                  <a:srgbClr val="FF0000"/>
                </a:solidFill>
              </a:rPr>
              <a:t>1 bod </a:t>
            </a:r>
            <a:r>
              <a:rPr lang="hr-HR" b="1" dirty="0" smtClean="0"/>
              <a:t>	</a:t>
            </a:r>
          </a:p>
          <a:p>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Poseban element vrednovanja kandidata čini vrednovanje uspjeha: </a:t>
            </a:r>
          </a:p>
          <a:p>
            <a:r>
              <a:rPr lang="hr-HR" dirty="0" smtClean="0"/>
              <a:t> kandidata sa zdravstvenim teškoćama; </a:t>
            </a:r>
          </a:p>
          <a:p>
            <a:r>
              <a:rPr lang="hr-HR" dirty="0" smtClean="0"/>
              <a:t> kandidata koji žive u otežanim uvjetima obrazovanja uzrokovanim nepovoljnim ekonomskim, socijalnim te odgojnim čimbenicima; </a:t>
            </a:r>
          </a:p>
          <a:p>
            <a:r>
              <a:rPr lang="pl-PL" dirty="0" smtClean="0"/>
              <a:t> kandidata za upis na osnovi Nacionalne strategije za uključivanje Roma za razdoblje od 2013. do 2020. godine; </a:t>
            </a:r>
          </a:p>
          <a:p>
            <a:r>
              <a:rPr lang="hr-HR" dirty="0" smtClean="0"/>
              <a:t> kandidata hrvatskih državljana čiji su roditelji državni službenici koji su po službenoj dužnosti u ime Republike Hrvatske bili upućeni na rad u inozemstvo. </a:t>
            </a:r>
          </a:p>
          <a:p>
            <a:endParaRPr lang="hr-HR" dirty="0" smtClean="0"/>
          </a:p>
          <a:p>
            <a:r>
              <a:rPr lang="hr-HR" dirty="0" smtClean="0"/>
              <a:t>Neovisno o tomu ispunjava li uvjete za ostvarivanje više prava, kandidatu će se priznati ostvarivanje isključivo jednoga prava, koje je za njega najpovoljnije.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lstStyle/>
          <a:p>
            <a:r>
              <a:rPr lang="hr-HR" b="1" dirty="0" smtClean="0"/>
              <a:t>VREDNOVANJE USPJEHA KANDIDATA SA ZDRAVSTVENIM TEŠKOĆAMA</a:t>
            </a:r>
          </a:p>
          <a:p>
            <a:r>
              <a:rPr lang="hr-HR" dirty="0" smtClean="0"/>
              <a:t>Kandidat sa zdravstvenim teškoćama je kandidat koji je osnovno obrazovanje završio po redovitome nastavnom planu i programu, a kojem su teže zdravstvene teškoće i/ili dugotrajno liječenje utjecali na postizanje rezultata tijekom prethodnoga obrazovanja i/ili mu značajno sužavaju mogući izbor srednjoškolskoga programa obrazovanja. </a:t>
            </a:r>
            <a:endParaRPr lang="hr-H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lstStyle/>
          <a:p>
            <a:pPr>
              <a:buNone/>
            </a:pPr>
            <a:r>
              <a:rPr lang="hr-HR" b="1" dirty="0" smtClean="0"/>
              <a:t>VREDNOVANJE USPJEHA KANDIDATA SA ZDRAVSTVENIM TEŠKOĆAMA</a:t>
            </a:r>
            <a:endParaRPr lang="hr-HR" dirty="0" smtClean="0"/>
          </a:p>
          <a:p>
            <a:r>
              <a:rPr lang="vi-VN" dirty="0" smtClean="0"/>
              <a:t>Kandidatu sa zdravstvenim teškoćama dodaje se </a:t>
            </a:r>
            <a:r>
              <a:rPr lang="vi-VN" b="1" dirty="0" smtClean="0"/>
              <a:t>jedan bod </a:t>
            </a:r>
            <a:r>
              <a:rPr lang="vi-VN" dirty="0" smtClean="0"/>
              <a:t>na broj bodova koji je utvrđen tijekom postupka vrednovanja za programe obrazovanja za koje posjeduje stručno mišljenje Službe za profesionalno usmjeravanje Hrvatskoga zavoda za zapošljavanje. S tako utvrđenim brojem bodova kandidat se rangira na ukupnoj ljestvici poretka. </a:t>
            </a:r>
            <a:endParaRPr lang="hr-H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normAutofit fontScale="92500" lnSpcReduction="20000"/>
          </a:bodyPr>
          <a:lstStyle/>
          <a:p>
            <a:pPr>
              <a:buNone/>
            </a:pPr>
            <a:r>
              <a:rPr lang="hr-HR" b="1" dirty="0" smtClean="0"/>
              <a:t>VREDNOVANJE USPJEHA KANDIDATA SA ZDRAVSTVENIM TEŠKOĆAMA</a:t>
            </a:r>
            <a:endParaRPr lang="hr-HR" dirty="0" smtClean="0"/>
          </a:p>
          <a:p>
            <a:r>
              <a:rPr lang="hr-HR" dirty="0" smtClean="0"/>
              <a:t>Za ostvarivanje dodatnih bodova kandidat iz stavka 1. ovoga članka obvezno prilaže: </a:t>
            </a:r>
          </a:p>
          <a:p>
            <a:pPr>
              <a:buNone/>
            </a:pPr>
            <a:r>
              <a:rPr lang="hr-HR" dirty="0" smtClean="0"/>
              <a:t> stručno mišljenje Službe za profesionalno usmjeravanje Hrvatskoga zavoda za zapošljavanje o sposobnostima i motivaciji učenika za, u </a:t>
            </a:r>
            <a:r>
              <a:rPr lang="hr-HR" u="sng" dirty="0" smtClean="0"/>
              <a:t>pravilu pet, a najmanje tri primjerena programa obrazovanja</a:t>
            </a:r>
            <a:r>
              <a:rPr lang="hr-HR" dirty="0" smtClean="0"/>
              <a:t> (strukovnoga – s oznakom programa, umjetničkoga i/ili gimnazijskoga) izdanoga na temelju stručnog mišljenja nadležnoga školskog liječnika koji je pratio kandidata tijekom prethodnog obrazovanja, a na temelju prethodno dostavljene specijalističke medicinske dokumentacije o težim zdravstvenim teškoćama i/ili dugotrajnom liječenju </a:t>
            </a:r>
          </a:p>
          <a:p>
            <a:endParaRPr lang="hr-H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lstStyle/>
          <a:p>
            <a:pPr>
              <a:buNone/>
            </a:pPr>
            <a:r>
              <a:rPr lang="hr-HR" b="1" dirty="0" smtClean="0"/>
              <a:t>VREDNOVANJE USPJEHA KANDIDATA KOJI ŽIVE U OTEŽANIM UVJETIMA OBRAZOVANJA UZROKOVANIM NEPOVOLJNIM EKONOMSKIM, SOCIJALNIM TE ODGOJNIM ČIMBENICIMA </a:t>
            </a:r>
          </a:p>
          <a:p>
            <a:r>
              <a:rPr lang="vi-VN" dirty="0" smtClean="0"/>
              <a:t>Kandidatu koji živi u otežanim uvjetima uzrokovanim ekonomskim, socijalnim te odgojnim čimbenicima, a koji su mogli utjecati na njegov školski uspjeh u osnovnoj školi, dodaje se </a:t>
            </a:r>
            <a:r>
              <a:rPr lang="vi-VN" b="1" dirty="0" smtClean="0"/>
              <a:t>jedan bod </a:t>
            </a:r>
            <a:r>
              <a:rPr lang="vi-VN" dirty="0" smtClean="0"/>
              <a:t>na broj bodova koji je utvrđen tijekom postupka vrednovanja. </a:t>
            </a:r>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a:xfrm>
            <a:off x="457200" y="1752600"/>
            <a:ext cx="8229600" cy="4916760"/>
          </a:xfrm>
        </p:spPr>
        <p:txBody>
          <a:bodyPr>
            <a:normAutofit fontScale="77500" lnSpcReduction="20000"/>
          </a:bodyPr>
          <a:lstStyle/>
          <a:p>
            <a:pPr>
              <a:buNone/>
            </a:pPr>
            <a:r>
              <a:rPr lang="hr-HR" b="1" dirty="0" smtClean="0"/>
              <a:t>VREDNOVANJE USPJEHA KANDIDATA KOJI ŽIVE U OTEŽANIM UVJETIMA OBRAZOVANJA UZROKOVANIM NEPOVOLJNIM EKONOMSKIM, SOCIJALNIM TE ODGOJNIM ČIMBENICIMA </a:t>
            </a:r>
          </a:p>
          <a:p>
            <a:r>
              <a:rPr lang="hr-HR" dirty="0" smtClean="0"/>
              <a:t>Kandidat živi u otežanim uvjetima obrazovanja koji su mogli utjecati na njegov školski uspjeh u osnovnoj školi ako: </a:t>
            </a:r>
          </a:p>
          <a:p>
            <a:r>
              <a:rPr lang="hr-HR" dirty="0" smtClean="0"/>
              <a:t> živi uz jednoga i/ili oba roditelja s dugotrajnom teškom bolesti; </a:t>
            </a:r>
          </a:p>
          <a:p>
            <a:r>
              <a:rPr lang="hr-HR" dirty="0" smtClean="0"/>
              <a:t> živi uz oba roditelja koji se prema zakonu koji regulira poticanje zapošljavanja smatraju dugotrajno nezaposlenim osobama; </a:t>
            </a:r>
          </a:p>
          <a:p>
            <a:r>
              <a:rPr lang="vi-VN" dirty="0" smtClean="0"/>
              <a:t> živi uz samohranoga roditelja (roditelj koji nije u braku i ne živi u izvanbračnoj zajednici, a sam se skrbi o svome djetetu i uzdržava ga) koji je korisnik socijalne skrbi sukladno zakonu koji uređuje socijalnu skrb i posjeduje rješenje ili drugi upravni akt centra za socijalnu skrb ili nadležnoga tijela u jedinici lokalne ili područne (regionalne) jedinice i Grada Zagreba o pravu samohranoga roditelja kao korisnika socijalne skrbi; </a:t>
            </a:r>
          </a:p>
          <a:p>
            <a:r>
              <a:rPr lang="pl-PL" dirty="0" smtClean="0"/>
              <a:t> mu je jedan roditelj preminuo; </a:t>
            </a:r>
          </a:p>
          <a:p>
            <a:r>
              <a:rPr lang="vi-VN" dirty="0" smtClean="0"/>
              <a:t> je dijete bez roditelja ili odgovarajuće roditeljske skrbi prema zakonu koji uređuje socijalnu skrb. </a:t>
            </a:r>
          </a:p>
          <a:p>
            <a:endParaRPr lang="hr-HR" dirty="0" smtClean="0"/>
          </a:p>
          <a:p>
            <a:endParaRPr lang="hr-HR" b="1" dirty="0" smtClean="0"/>
          </a:p>
          <a:p>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a:xfrm>
            <a:off x="457200" y="1752600"/>
            <a:ext cx="8229600" cy="5105400"/>
          </a:xfrm>
        </p:spPr>
        <p:txBody>
          <a:bodyPr>
            <a:normAutofit fontScale="77500" lnSpcReduction="20000"/>
          </a:bodyPr>
          <a:lstStyle/>
          <a:p>
            <a:pPr>
              <a:buNone/>
            </a:pPr>
            <a:r>
              <a:rPr lang="hr-HR" b="1" dirty="0" smtClean="0"/>
              <a:t>VREDNOVANJE USPJEHA KANDIDATA KOJI ŽIVE U OTEŽANIM UVJETIMA OBRAZOVANJA UZROKOVANIM NEPOVOLJNIM EKONOMSKIM, SOCIJALNIM TE ODGOJNIM ČIMBENICIMA </a:t>
            </a:r>
            <a:endParaRPr lang="hr-HR" dirty="0" smtClean="0"/>
          </a:p>
          <a:p>
            <a:r>
              <a:rPr lang="hr-HR" dirty="0" smtClean="0"/>
              <a:t>Za ostvarenje prava kandidat prilaže: </a:t>
            </a:r>
          </a:p>
          <a:p>
            <a:r>
              <a:rPr lang="hr-HR" dirty="0" smtClean="0"/>
              <a:t> liječničku potvrdu o dugotrajnoj težoj bolesti jednoga i/ili oba roditelja; </a:t>
            </a:r>
          </a:p>
          <a:p>
            <a:r>
              <a:rPr lang="hr-HR" dirty="0" smtClean="0"/>
              <a:t> potvrdu nadležnoga područnoga ureda Hrvatskoga zavoda za zapošljavanje o dugotrajnoj nezaposlenosti oba roditelja; </a:t>
            </a:r>
          </a:p>
          <a:p>
            <a:r>
              <a:rPr lang="hr-HR" dirty="0" smtClean="0"/>
              <a:t> potvrdu o korištenju socijalne pomoći; rješenje ili drugi upravni akt centra za socijalnu skrb ili nadležnoga tijela u jedinici lokalne ili područne (regionalne) jedinice i Grada Zagreba o pravu samohranoga roditelja u statusu socijalne skrbi izdanih od ovlaštenih službi u zdravstvu, socijalnoj skrbi i za zapošljavanje; </a:t>
            </a:r>
          </a:p>
          <a:p>
            <a:r>
              <a:rPr lang="hr-HR" dirty="0" smtClean="0"/>
              <a:t> ispravu iz matice umrlih ili smrtni list koje je izdalo nadležno tijelo u jedinici lokalne ili područne (regionalne) jedinice ili Grada Zagreba; </a:t>
            </a:r>
          </a:p>
          <a:p>
            <a:r>
              <a:rPr lang="hr-HR" dirty="0" smtClean="0"/>
              <a:t> potvrdu nadležnoga centra za socijalnu skrb da je kandidat dijete bez roditelja ili odgovarajuće socijalne skrbi.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p:txBody>
          <a:bodyPr>
            <a:normAutofit lnSpcReduction="10000"/>
          </a:bodyPr>
          <a:lstStyle/>
          <a:p>
            <a:pPr>
              <a:buNone/>
            </a:pPr>
            <a:r>
              <a:rPr lang="hr-HR" b="1" dirty="0" smtClean="0"/>
              <a:t>VREDNOVANJE USPJEHA KANDIDATA NA OSNOVI NACIONALNE STRATEGIJE ZA UKLJUČIVANJE ROMA ZA RAZDOBLJE OD 2013. DO 2020. GODINE </a:t>
            </a:r>
          </a:p>
          <a:p>
            <a:r>
              <a:rPr lang="vi-VN" dirty="0" smtClean="0"/>
              <a:t>Kandidatu za upis koji je pripadnik romske nacionalne manjine, a živi u uvjetima koji su mogli nepovoljno utjecati na njegov školski uspjeh u osnovnoj školi, dodaju se </a:t>
            </a:r>
            <a:r>
              <a:rPr lang="vi-VN" b="1" dirty="0" smtClean="0"/>
              <a:t>dva boda </a:t>
            </a:r>
            <a:r>
              <a:rPr lang="vi-VN" dirty="0" smtClean="0"/>
              <a:t>na broj bodova koji je utvrđen tijekom postupka vrednovanja. </a:t>
            </a:r>
            <a:endParaRPr lang="hr-HR" dirty="0" smtClean="0"/>
          </a:p>
          <a:p>
            <a:r>
              <a:rPr lang="hr-HR" dirty="0" smtClean="0"/>
              <a:t>Za ostvarivanje dodatnih bodova kandidat prilaže preporuku Vijeća romske nacionalne manjine odnosno registrirane romske udruge. </a:t>
            </a:r>
            <a:endParaRPr lang="hr-H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POSEBAN ELEMENT</a:t>
            </a:r>
            <a:endParaRPr lang="hr-HR" dirty="0"/>
          </a:p>
        </p:txBody>
      </p:sp>
      <p:sp>
        <p:nvSpPr>
          <p:cNvPr id="3" name="Content Placeholder 2"/>
          <p:cNvSpPr>
            <a:spLocks noGrp="1"/>
          </p:cNvSpPr>
          <p:nvPr>
            <p:ph idx="1"/>
          </p:nvPr>
        </p:nvSpPr>
        <p:spPr>
          <a:xfrm>
            <a:off x="457200" y="1752600"/>
            <a:ext cx="8229600" cy="4916760"/>
          </a:xfrm>
        </p:spPr>
        <p:txBody>
          <a:bodyPr>
            <a:normAutofit fontScale="85000" lnSpcReduction="10000"/>
          </a:bodyPr>
          <a:lstStyle/>
          <a:p>
            <a:pPr>
              <a:buNone/>
            </a:pPr>
            <a:r>
              <a:rPr lang="hr-HR" b="1" dirty="0" smtClean="0"/>
              <a:t>VREDNOVANJE USPJEHA HRVATSKIH DRŽAVLJANA ČIJI SU RODITELJI DRŽAVNI SLUŽBENICI KOJI SU PO SLUŽBENOJ DUŽNOSTI U IME REPUBLIKE HRVATSKE BILI UPUĆENI NA RAD U INOZEMSTVO </a:t>
            </a:r>
          </a:p>
          <a:p>
            <a:r>
              <a:rPr lang="hr-HR" dirty="0" smtClean="0"/>
              <a:t>Pravo na </a:t>
            </a:r>
            <a:r>
              <a:rPr lang="hr-HR" b="1" dirty="0" smtClean="0"/>
              <a:t>izravni upis </a:t>
            </a:r>
            <a:r>
              <a:rPr lang="hr-HR" dirty="0" smtClean="0"/>
              <a:t>u srednju školu, uz uvjet da zadovolje na ispitu sposobnosti i darovitosti u školama u kojima je to uvjet za upis, imaju kandidati hrvatski državljani čiji su roditelji državni službenici koji su po službenoj dužnosti u ime Republike Hrvatske bili upućeni na rad u inozemstvo, a koji su se najmanje dva od posljednjih četiriju razreda prethodnoga obrazovanja školovali u inozemstvu. </a:t>
            </a:r>
          </a:p>
          <a:p>
            <a:r>
              <a:rPr lang="hr-HR" dirty="0" smtClean="0"/>
              <a:t>Za ostvarivanje prava na izravan upis iz stavka 1. ovoga članka kandidat obvezno mora priložiti odgovarajuće dokaze o boravku u inozemstvu, trajanju školovanja i razlozima boravka u inozemstvu (dokaz o državljanstvu, trajanju i razlozima boravka u inozemstvu te svjedodžbe razreda završenih u inozemstvu). </a:t>
            </a:r>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Opće odredbe</a:t>
            </a:r>
            <a:endParaRPr lang="hr-HR" dirty="0"/>
          </a:p>
        </p:txBody>
      </p:sp>
      <p:sp>
        <p:nvSpPr>
          <p:cNvPr id="3" name="Content Placeholder 2"/>
          <p:cNvSpPr>
            <a:spLocks noGrp="1"/>
          </p:cNvSpPr>
          <p:nvPr>
            <p:ph idx="1"/>
          </p:nvPr>
        </p:nvSpPr>
        <p:spPr/>
        <p:txBody>
          <a:bodyPr>
            <a:normAutofit lnSpcReduction="10000"/>
          </a:bodyPr>
          <a:lstStyle/>
          <a:p>
            <a:r>
              <a:rPr lang="vi-VN" dirty="0" smtClean="0"/>
              <a:t>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a:t>
            </a:r>
            <a:endParaRPr lang="hr-HR" dirty="0" smtClean="0"/>
          </a:p>
          <a:p>
            <a:r>
              <a:rPr lang="hr-HR" dirty="0" smtClean="0"/>
              <a:t>Provjeru znanja kandidat polaže u jednoj školi i rezultati provjere vrijede za prijavu u druge škole koje uvjetuju znanje istoga stranog jezika. </a:t>
            </a:r>
          </a:p>
          <a:p>
            <a:r>
              <a:rPr lang="vi-VN" dirty="0" smtClean="0"/>
              <a:t>Elementi i kriteriji za upis kandidata u I. razred srednje škole propisani ovim pravilnikom koriste se i za upis u međunarodne programe. </a:t>
            </a:r>
            <a:endParaRPr lang="hr-H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VREDNOVANJE USPJEHA KANDIDATA S TEŠKOĆAMA U RAZVOJU </a:t>
            </a:r>
            <a:endParaRPr lang="hr-HR" dirty="0"/>
          </a:p>
        </p:txBody>
      </p:sp>
      <p:sp>
        <p:nvSpPr>
          <p:cNvPr id="3" name="Content Placeholder 2"/>
          <p:cNvSpPr>
            <a:spLocks noGrp="1"/>
          </p:cNvSpPr>
          <p:nvPr>
            <p:ph idx="1"/>
          </p:nvPr>
        </p:nvSpPr>
        <p:spPr>
          <a:xfrm>
            <a:off x="457200" y="1752600"/>
            <a:ext cx="8229600" cy="5105400"/>
          </a:xfrm>
        </p:spPr>
        <p:txBody>
          <a:bodyPr>
            <a:normAutofit fontScale="85000" lnSpcReduction="10000"/>
          </a:bodyPr>
          <a:lstStyle/>
          <a:p>
            <a:r>
              <a:rPr lang="hr-HR" dirty="0" smtClean="0"/>
              <a:t>Kandidat s teškoćama u razvoju je kandidat koji je osnovnu školu završio prema </a:t>
            </a:r>
            <a:r>
              <a:rPr lang="hr-HR" b="1" dirty="0" smtClean="0"/>
              <a:t>rješenju</a:t>
            </a:r>
            <a:r>
              <a:rPr lang="hr-HR" dirty="0" smtClean="0"/>
              <a:t> ureda državne uprave u županiji odnosno Gradskoga ureda za obrazovanje, kulturu i sport Grada Zagreba (u daljnjem tekstu: Ured) o primjerenome programu obrazovanja </a:t>
            </a:r>
          </a:p>
          <a:p>
            <a:r>
              <a:rPr lang="vi-VN" dirty="0" smtClean="0"/>
              <a:t>Kandidati iz stavka 1. ovoga </a:t>
            </a:r>
            <a:r>
              <a:rPr lang="vi-VN" b="1" dirty="0" smtClean="0"/>
              <a:t>članka rangiraju se na zasebnim ljestvicama poretka</a:t>
            </a:r>
            <a:r>
              <a:rPr lang="vi-VN" dirty="0" smtClean="0"/>
              <a:t>, a temeljem ostvarenog ukupnog broja bodova utvrđenog tijekom postupka vrednovanja, u programima obrazovanja za koje posjeduju stručno mišljenje službe za profesionalno usmjeravanje Hrvatskoga zavoda za zapošljavanje.</a:t>
            </a:r>
            <a:endParaRPr lang="hr-HR" dirty="0" smtClean="0"/>
          </a:p>
          <a:p>
            <a:r>
              <a:rPr lang="hr-HR" dirty="0" smtClean="0"/>
              <a:t>Kandidati mora zadovoljiti na ispitu sposobnosti i darovitosti u školama u kojima je to uvjet za upis. </a:t>
            </a:r>
            <a:r>
              <a:rPr lang="vi-VN" dirty="0" smtClean="0"/>
              <a:t> </a:t>
            </a:r>
            <a:endParaRPr lang="hr-HR" dirty="0" smtClean="0"/>
          </a:p>
          <a:p>
            <a:r>
              <a:rPr lang="hr-HR" dirty="0" smtClean="0"/>
              <a:t>(Pravo upisa u nekome programu obrazovanja ostvaruje onoliko kandidata koliko se u tome programu obrazovanja može upisati kandidata s teškoćama u razvoju sukladno Državnome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VREDNOVANJE USPJEHA KANDIDATA S TEŠKOĆAMA U RAZVOJU </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Pravo upisa u nekome programu obrazovanja ostvaruje onoliko kandidata koliko se u tome programu obrazovanja može upisati kandidata s teškoćama u razvoju sukladno Državnome pedagoškome standardu srednjoškolskoga sustava odgoja i obrazovanja ("Narodne novine", broj 63/08 i 90/10). </a:t>
            </a:r>
          </a:p>
          <a:p>
            <a:r>
              <a:rPr lang="sv-SE" dirty="0" smtClean="0"/>
              <a:t>Za ostvarenje prava iz stavka 2. ovoga članka kandidat obvezno prilaže: </a:t>
            </a:r>
          </a:p>
          <a:p>
            <a:r>
              <a:rPr lang="hr-HR" dirty="0" smtClean="0"/>
              <a:t> rješenje Ureda o primjerenom programu obrazovanja; </a:t>
            </a:r>
          </a:p>
          <a:p>
            <a:r>
              <a:rPr lang="hr-HR" dirty="0" smtClean="0"/>
              <a:t> stručno mišljenje Službe za profesionalno usmjeravanje Hrvatskoga zavoda za zapošljavanje o sposobnostima i motivaciji učenika za, u </a:t>
            </a:r>
            <a:r>
              <a:rPr lang="hr-HR" u="sng" dirty="0" smtClean="0"/>
              <a:t>pravilu pet, a najmanje tri primjerena programa obrazovanja </a:t>
            </a:r>
            <a:r>
              <a:rPr lang="hr-HR" dirty="0" smtClean="0"/>
              <a:t>(strukovnoga – s oznakom programa, umjetničkoga i/ili gimnazijskoga) izdanoga na temelju stručnog mišljenja nadležnoga školskog liječnika koji je pratio kandidata tijekom prethodnog obrazovanja, a na temelju prethodno dostavljene specijalističke medicinske dokumentacije o težim zdravstvenim teškoćama i/ili dugotrajnom liječenju </a:t>
            </a:r>
          </a:p>
          <a:p>
            <a:endParaRPr lang="hr-H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ZDRAVSTVENA SPOSOBNOST KANDIDATA </a:t>
            </a:r>
            <a:endParaRPr lang="hr-HR" dirty="0"/>
          </a:p>
        </p:txBody>
      </p:sp>
      <p:sp>
        <p:nvSpPr>
          <p:cNvPr id="3" name="Content Placeholder 2"/>
          <p:cNvSpPr>
            <a:spLocks noGrp="1"/>
          </p:cNvSpPr>
          <p:nvPr>
            <p:ph idx="1"/>
          </p:nvPr>
        </p:nvSpPr>
        <p:spPr/>
        <p:txBody>
          <a:bodyPr/>
          <a:lstStyle/>
          <a:p>
            <a:r>
              <a:rPr lang="vi-VN" dirty="0" smtClean="0"/>
              <a:t>Kandidat koji se upisuje u programe za koje je posebnim propisima i mjerilima određeno obvezno utvrđivanje zdravstvene sposobnosti, pri upisu u te programe (ovisno o tome što je propisano za određeni program obrazovanja) obvezno dostavlja: </a:t>
            </a:r>
          </a:p>
          <a:p>
            <a:r>
              <a:rPr lang="hr-HR" dirty="0" smtClean="0"/>
              <a:t> potvrdu nadležnoga školskog liječnika o zdravstvenoj sposobnosti kandidata za propisani program ili </a:t>
            </a:r>
          </a:p>
          <a:p>
            <a:r>
              <a:rPr lang="hr-HR" dirty="0" smtClean="0"/>
              <a:t> liječničku svjedodžbu medicine rada.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POSEBNA MJERILA I POSTUPCI ZA UPIS KANDIDATA </a:t>
            </a:r>
            <a:endParaRPr lang="hr-HR" dirty="0"/>
          </a:p>
        </p:txBody>
      </p:sp>
      <p:sp>
        <p:nvSpPr>
          <p:cNvPr id="3" name="Content Placeholder 2"/>
          <p:cNvSpPr>
            <a:spLocks noGrp="1"/>
          </p:cNvSpPr>
          <p:nvPr>
            <p:ph idx="1"/>
          </p:nvPr>
        </p:nvSpPr>
        <p:spPr/>
        <p:txBody>
          <a:bodyPr>
            <a:normAutofit fontScale="92500" lnSpcReduction="20000"/>
          </a:bodyPr>
          <a:lstStyle/>
          <a:p>
            <a:pPr>
              <a:buNone/>
            </a:pPr>
            <a:r>
              <a:rPr lang="hr-HR" b="1" dirty="0" smtClean="0"/>
              <a:t>VREDNOVANJE USPJEHA KANDIDATA ZA UPIS U PROGRAME OBRAZOVANJA ZA STJECANJE STRUKOVNE KVALIFIKACIJE U TRAJANJU DO TRI GODINE</a:t>
            </a:r>
          </a:p>
          <a:p>
            <a:r>
              <a:rPr lang="vi-VN" dirty="0" smtClean="0"/>
              <a:t>Izbor kandidata za upis u programe obrazovanja za stjecanje strukovne kvalifikacije u trajanju do tri godine utvrđuje se na temelju: </a:t>
            </a:r>
          </a:p>
          <a:p>
            <a:pPr>
              <a:buNone/>
            </a:pPr>
            <a:r>
              <a:rPr lang="hr-HR" dirty="0" smtClean="0"/>
              <a:t> zajedničkog, posebnog i dodatnog elementa vrednovanja; </a:t>
            </a:r>
          </a:p>
          <a:p>
            <a:pPr>
              <a:buNone/>
            </a:pPr>
            <a:r>
              <a:rPr lang="hr-HR" dirty="0" smtClean="0"/>
              <a:t> zdravstvene sposobnosti kandidata za obavljanje poslova i radnih zadaća u odabranom zanimanju. </a:t>
            </a:r>
          </a:p>
          <a:p>
            <a:endParaRPr lang="hr-HR" dirty="0" smtClean="0"/>
          </a:p>
          <a:p>
            <a:r>
              <a:rPr lang="pl-PL" dirty="0" smtClean="0"/>
              <a:t>Zdravstvena sposobnost kandidata za obavljanje poslova i radnih zadaća dokazuje se u skladu s propisanim za određeni program obrazovanja. </a:t>
            </a:r>
            <a:endParaRPr lang="hr-H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POSEBNA MJERILA I POSTUPCI ZA UPIS KANDIDATA </a:t>
            </a:r>
            <a:endParaRPr lang="hr-HR" dirty="0"/>
          </a:p>
        </p:txBody>
      </p:sp>
      <p:sp>
        <p:nvSpPr>
          <p:cNvPr id="3" name="Content Placeholder 2"/>
          <p:cNvSpPr>
            <a:spLocks noGrp="1"/>
          </p:cNvSpPr>
          <p:nvPr>
            <p:ph idx="1"/>
          </p:nvPr>
        </p:nvSpPr>
        <p:spPr>
          <a:xfrm>
            <a:off x="457200" y="1752600"/>
            <a:ext cx="8229600" cy="4844752"/>
          </a:xfrm>
        </p:spPr>
        <p:txBody>
          <a:bodyPr>
            <a:normAutofit fontScale="77500" lnSpcReduction="20000"/>
          </a:bodyPr>
          <a:lstStyle/>
          <a:p>
            <a:pPr>
              <a:buNone/>
            </a:pPr>
            <a:r>
              <a:rPr lang="hr-HR" b="1" dirty="0" smtClean="0"/>
              <a:t>VREDNOVANJE USPJEHA KANDIDATA ZA UPIS U PROGRAME OBRAZOVANJA ZA VEZANE OBRTE</a:t>
            </a:r>
          </a:p>
          <a:p>
            <a:r>
              <a:rPr lang="hr-HR" b="1" dirty="0" smtClean="0"/>
              <a:t> </a:t>
            </a:r>
            <a:r>
              <a:rPr lang="vi-VN" dirty="0" smtClean="0"/>
              <a:t>Za upis u programe obrazovanja za vezane obrte primjenjuju se osim zajedničkih mjerila i posebna mjerila i postupci utvrđeni na temelju posebnih propisa. </a:t>
            </a:r>
          </a:p>
          <a:p>
            <a:r>
              <a:rPr lang="vi-VN" dirty="0" smtClean="0"/>
              <a:t>Izbor kandidata za upis u programe obrazovanja za vezane obrte utvrđuje se na temelju: </a:t>
            </a:r>
          </a:p>
          <a:p>
            <a:r>
              <a:rPr lang="hr-HR" dirty="0" smtClean="0"/>
              <a:t> zajedničkog, posebnog i dodatnog elementa vrednovanja; </a:t>
            </a:r>
          </a:p>
          <a:p>
            <a:r>
              <a:rPr lang="hr-HR" dirty="0" smtClean="0"/>
              <a:t> zdravstvene sposobnosti kandidata za obavljanje poslova i radnih zadaća u odabranom zanimanju. </a:t>
            </a:r>
          </a:p>
          <a:p>
            <a:endParaRPr lang="hr-HR" dirty="0" smtClean="0"/>
          </a:p>
          <a:p>
            <a:r>
              <a:rPr lang="hr-HR" dirty="0" smtClean="0"/>
              <a:t>Zdravstvena sposobnost kandidata za obavljanje poslova i radnih zadaća uvjet je za prijavu u odabrano zanimanje i dokazuje se liječničkom svjedodžbom medicine rada. </a:t>
            </a:r>
          </a:p>
          <a:p>
            <a:r>
              <a:rPr lang="vi-VN" dirty="0" smtClean="0"/>
              <a:t>Nakon utvrđene ljestvice poretka </a:t>
            </a:r>
            <a:r>
              <a:rPr lang="vi-VN" b="1" dirty="0" smtClean="0"/>
              <a:t>kandidat je dužan pri upisu </a:t>
            </a:r>
            <a:r>
              <a:rPr lang="vi-VN" dirty="0" smtClean="0"/>
              <a:t>u program obrazovanja za vezane </a:t>
            </a:r>
            <a:r>
              <a:rPr lang="vi-VN" b="1" dirty="0" smtClean="0"/>
              <a:t>obrte dostaviti školi liječničku svjedodžbu medicine rada i sklopljen ugovor o naukovanju</a:t>
            </a:r>
            <a:r>
              <a:rPr lang="vi-VN" dirty="0" smtClean="0"/>
              <a:t>. </a:t>
            </a:r>
            <a:endParaRPr lang="hr-H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dirty="0" smtClean="0"/>
              <a:t>POSEBNA MJERILA I POSTUPCI ZA UPIS KANDIDATA </a:t>
            </a:r>
            <a:endParaRPr lang="hr-HR" dirty="0"/>
          </a:p>
        </p:txBody>
      </p:sp>
      <p:sp>
        <p:nvSpPr>
          <p:cNvPr id="3" name="Content Placeholder 2"/>
          <p:cNvSpPr>
            <a:spLocks noGrp="1"/>
          </p:cNvSpPr>
          <p:nvPr>
            <p:ph idx="1"/>
          </p:nvPr>
        </p:nvSpPr>
        <p:spPr>
          <a:xfrm>
            <a:off x="457200" y="1752600"/>
            <a:ext cx="8229600" cy="4916760"/>
          </a:xfrm>
        </p:spPr>
        <p:txBody>
          <a:bodyPr>
            <a:noAutofit/>
          </a:bodyPr>
          <a:lstStyle/>
          <a:p>
            <a:r>
              <a:rPr lang="hr-HR" sz="1550" b="1" dirty="0" smtClean="0"/>
              <a:t>VREDNOVANJE USPJEHA KANDIDATA ZA UPIS U PROGRAME OBRAZOVANJA ZA VEZANE OBRTE</a:t>
            </a:r>
            <a:endParaRPr lang="hr-HR" sz="1550" dirty="0" smtClean="0"/>
          </a:p>
          <a:p>
            <a:r>
              <a:rPr lang="vi-VN" sz="1550" dirty="0" smtClean="0"/>
              <a:t>Srednjoj školi koja obrazuje učenike u programima obrazovanja za vezane obrte popis licenciranih obrtnika ili pravnih osoba s brojem slobodnih mjesta za izvođenje praktične nastave i vježbi naukovanja po zanimanju, županiji i mjestu/gradu bit će dostupan na stranicama ministarstva nadležnog za obrt putem aplikacije e-Naukovanje na web adresi www.minpo.hr. Obveza je škole da popise slobodnih mjesta za praktičnu nastavu i vježbe naukovanja istakne na oglasnoj ploči i mrežnoj stranici škole. </a:t>
            </a:r>
          </a:p>
          <a:p>
            <a:r>
              <a:rPr lang="vi-VN" sz="1550" dirty="0" smtClean="0"/>
              <a:t>Ugovor o naukovanju sklapaju licencirani obrtnik ili pravna osoba i kandidat (roditelj ili skrbnik kandidata), u skladu sa zakonom koji uređuje obavljanje obrta, a prilikom sklapanja ugovora kandidat donosi na uvid: </a:t>
            </a:r>
          </a:p>
          <a:p>
            <a:r>
              <a:rPr lang="hr-HR" sz="1550" dirty="0" smtClean="0"/>
              <a:t> ovjerenu presliku svjedodžbe završnoga razreda osnovnog obrazovanja; </a:t>
            </a:r>
          </a:p>
          <a:p>
            <a:r>
              <a:rPr lang="hr-HR" sz="1550" dirty="0" smtClean="0"/>
              <a:t> liječničku svjedodžbu medicine rada. </a:t>
            </a:r>
          </a:p>
          <a:p>
            <a:r>
              <a:rPr lang="hr-HR" sz="1550" dirty="0" smtClean="0"/>
              <a:t>Ugovor o naukovanju sklapa se u četiri istovjetna primjerka od kojih po jedan primjerak pripada kandidatu, obrtniku ili pravnoj osobi, školi i ministarstvu nadležnom za obrt. </a:t>
            </a:r>
          </a:p>
          <a:p>
            <a:r>
              <a:rPr lang="hr-HR" sz="1550" dirty="0" smtClean="0"/>
              <a:t>Ministarstvo nadležno za obrt vodi evidenciju sklopljenih ugovora o naukovanju.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800" b="1" dirty="0" smtClean="0"/>
              <a:t>PROVEDBA DODATNIH PROVJERA SKLONOSTI I SPOSOBNOSTI KANDIDATA </a:t>
            </a:r>
            <a:endParaRPr lang="hr-HR" sz="2800" dirty="0"/>
          </a:p>
        </p:txBody>
      </p:sp>
      <p:sp>
        <p:nvSpPr>
          <p:cNvPr id="3" name="Content Placeholder 2"/>
          <p:cNvSpPr>
            <a:spLocks noGrp="1"/>
          </p:cNvSpPr>
          <p:nvPr>
            <p:ph idx="1"/>
          </p:nvPr>
        </p:nvSpPr>
        <p:spPr/>
        <p:txBody>
          <a:bodyPr/>
          <a:lstStyle/>
          <a:p>
            <a:r>
              <a:rPr lang="vi-VN" dirty="0" smtClean="0"/>
              <a:t>Škola koja upisuje kandidata u programe obrazovanja za koje je potrebna određena tjelesna, glasovna i slična spretnost ili sposobnost mogu provoditi provjeru sklonosti i sposobnosti kandidata za taj program obrazovanja. </a:t>
            </a:r>
          </a:p>
          <a:p>
            <a:r>
              <a:rPr lang="hr-HR" dirty="0" smtClean="0"/>
              <a:t>Na temelju provjera kandidat može ostvariti ocjenu »položio« ili »nije položio«. </a:t>
            </a:r>
            <a:endParaRPr lang="hr-H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MINIMALNI BODOVNI PRAG </a:t>
            </a:r>
            <a:endParaRPr lang="hr-HR" dirty="0"/>
          </a:p>
        </p:txBody>
      </p:sp>
      <p:sp>
        <p:nvSpPr>
          <p:cNvPr id="3" name="Content Placeholder 2"/>
          <p:cNvSpPr>
            <a:spLocks noGrp="1"/>
          </p:cNvSpPr>
          <p:nvPr>
            <p:ph idx="1"/>
          </p:nvPr>
        </p:nvSpPr>
        <p:spPr/>
        <p:txBody>
          <a:bodyPr>
            <a:normAutofit lnSpcReduction="10000"/>
          </a:bodyPr>
          <a:lstStyle/>
          <a:p>
            <a:r>
              <a:rPr lang="hr-HR" dirty="0" smtClean="0"/>
              <a:t>Za programe obrazovanja u trajanju od najmanje četiri godine, škola može utvrditi minimalni broj bodova potrebnih za prijavu kandidata za upis u pojedini program obrazovanja. </a:t>
            </a:r>
          </a:p>
          <a:p>
            <a:r>
              <a:rPr lang="vi-VN" dirty="0" smtClean="0"/>
              <a:t>Utvrđeni minimalni broj bodova primjenjuje se tijekom cijeloga upisnog postupka. </a:t>
            </a:r>
          </a:p>
          <a:p>
            <a:r>
              <a:rPr lang="vi-VN" dirty="0" smtClean="0"/>
              <a:t>Za programe obrazovanja za stjecanje strukovne kvalifikacije u trajanju od tri godine, programe obrazovanja za vezane obrte te za programe obrazovanja koji traju manje od tri godine, a najmanje godinu dana, ne utvrđuje se minimalni broj bodova koji su potrebni za prijavu.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600" dirty="0" smtClean="0"/>
              <a:t>Prijave i upisi – 2015./2016.</a:t>
            </a:r>
            <a:endParaRPr lang="hr-HR" sz="3600" dirty="0"/>
          </a:p>
        </p:txBody>
      </p:sp>
      <p:graphicFrame>
        <p:nvGraphicFramePr>
          <p:cNvPr id="7" name="Content Placeholder 6"/>
          <p:cNvGraphicFramePr>
            <a:graphicFrameLocks noGrp="1"/>
          </p:cNvGraphicFramePr>
          <p:nvPr>
            <p:ph idx="1"/>
          </p:nvPr>
        </p:nvGraphicFramePr>
        <p:xfrm>
          <a:off x="467544" y="2132856"/>
          <a:ext cx="8229600" cy="4495800"/>
        </p:xfrm>
        <a:graphic>
          <a:graphicData uri="http://schemas.openxmlformats.org/drawingml/2006/table">
            <a:tbl>
              <a:tblPr firstRow="1" bandRow="1">
                <a:tableStyleId>{5C22544A-7EE6-4342-B048-85BDC9FD1C3A}</a:tableStyleId>
              </a:tblPr>
              <a:tblGrid>
                <a:gridCol w="6048672"/>
                <a:gridCol w="2180928"/>
              </a:tblGrid>
              <a:tr h="370840">
                <a:tc>
                  <a:txBody>
                    <a:bodyPr/>
                    <a:lstStyle/>
                    <a:p>
                      <a:pPr algn="ctr"/>
                      <a:r>
                        <a:rPr lang="hr-HR" dirty="0" smtClean="0"/>
                        <a:t>Opis postupaka </a:t>
                      </a:r>
                      <a:endParaRPr lang="hr-HR" dirty="0"/>
                    </a:p>
                  </a:txBody>
                  <a:tcPr/>
                </a:tc>
                <a:tc>
                  <a:txBody>
                    <a:bodyPr/>
                    <a:lstStyle/>
                    <a:p>
                      <a:pPr algn="ctr"/>
                      <a:r>
                        <a:rPr lang="hr-HR" dirty="0" smtClean="0"/>
                        <a:t>Datum</a:t>
                      </a:r>
                      <a:endParaRPr lang="hr-HR" dirty="0"/>
                    </a:p>
                  </a:txBody>
                  <a:tcPr/>
                </a:tc>
              </a:tr>
              <a:tr h="370840">
                <a:tc>
                  <a:txBody>
                    <a:bodyPr/>
                    <a:lstStyle/>
                    <a:p>
                      <a:r>
                        <a:rPr lang="hr-HR" dirty="0" smtClean="0"/>
                        <a:t>Početak prijava kandidata u sustav </a:t>
                      </a:r>
                      <a:endParaRPr lang="hr-HR" dirty="0"/>
                    </a:p>
                  </a:txBody>
                  <a:tcPr/>
                </a:tc>
                <a:tc>
                  <a:txBody>
                    <a:bodyPr/>
                    <a:lstStyle/>
                    <a:p>
                      <a:r>
                        <a:rPr lang="hr-HR" dirty="0" smtClean="0"/>
                        <a:t>25. 5. 2015. </a:t>
                      </a:r>
                      <a:endParaRPr lang="hr-HR" dirty="0"/>
                    </a:p>
                  </a:txBody>
                  <a:tcPr/>
                </a:tc>
              </a:tr>
              <a:tr h="370840">
                <a:tc>
                  <a:txBody>
                    <a:bodyPr/>
                    <a:lstStyle/>
                    <a:p>
                      <a:r>
                        <a:rPr lang="hr-HR" dirty="0" smtClean="0"/>
                        <a:t>Početak prijava obrazovnih programa </a:t>
                      </a:r>
                      <a:endParaRPr lang="hr-HR" dirty="0"/>
                    </a:p>
                  </a:txBody>
                  <a:tcPr/>
                </a:tc>
                <a:tc>
                  <a:txBody>
                    <a:bodyPr/>
                    <a:lstStyle/>
                    <a:p>
                      <a:r>
                        <a:rPr lang="hr-HR" dirty="0" smtClean="0"/>
                        <a:t>26. 6. 2015. </a:t>
                      </a:r>
                      <a:endParaRPr lang="hr-HR" dirty="0"/>
                    </a:p>
                  </a:txBody>
                  <a:tcPr/>
                </a:tc>
              </a:tr>
              <a:tr h="370840">
                <a:tc>
                  <a:txBody>
                    <a:bodyPr/>
                    <a:lstStyle/>
                    <a:p>
                      <a:r>
                        <a:rPr lang="hr-HR" dirty="0" smtClean="0"/>
                        <a:t>Završetak prijave obrazovnih programa koji zahtijevaju dodatne provjere </a:t>
                      </a:r>
                      <a:endParaRPr lang="hr-HR" dirty="0"/>
                    </a:p>
                  </a:txBody>
                  <a:tcPr/>
                </a:tc>
                <a:tc>
                  <a:txBody>
                    <a:bodyPr/>
                    <a:lstStyle/>
                    <a:p>
                      <a:r>
                        <a:rPr lang="hr-HR" dirty="0" smtClean="0"/>
                        <a:t>30.6.2015. </a:t>
                      </a:r>
                      <a:endParaRPr lang="hr-HR" dirty="0"/>
                    </a:p>
                  </a:txBody>
                  <a:tcPr/>
                </a:tc>
              </a:tr>
              <a:tr h="370840">
                <a:tc>
                  <a:txBody>
                    <a:bodyPr/>
                    <a:lstStyle/>
                    <a:p>
                      <a:r>
                        <a:rPr lang="vi-VN" dirty="0" smtClean="0"/>
                        <a:t>Provođenje dodatnih ispita i provjera te unos rezultata </a:t>
                      </a:r>
                      <a:endParaRPr lang="hr-HR" dirty="0"/>
                    </a:p>
                  </a:txBody>
                  <a:tcPr/>
                </a:tc>
                <a:tc>
                  <a:txBody>
                    <a:bodyPr/>
                    <a:lstStyle/>
                    <a:p>
                      <a:r>
                        <a:rPr lang="hr-HR" dirty="0" smtClean="0"/>
                        <a:t>1.-6.7.2015. </a:t>
                      </a:r>
                      <a:endParaRPr lang="hr-HR" dirty="0"/>
                    </a:p>
                  </a:txBody>
                  <a:tcPr/>
                </a:tc>
              </a:tr>
              <a:tr h="370840">
                <a:tc>
                  <a:txBody>
                    <a:bodyPr/>
                    <a:lstStyle/>
                    <a:p>
                      <a:r>
                        <a:rPr lang="hr-HR" dirty="0" smtClean="0"/>
                        <a:t>Rok za dostavu dokumentacije redovitih učenika </a:t>
                      </a:r>
                    </a:p>
                    <a:p>
                      <a:r>
                        <a:rPr lang="hr-HR" dirty="0" smtClean="0"/>
                        <a:t>(stručno mišljenje HZZ-a i ostali dokumenti kojima se ostvaruju dodatna prava za upis) </a:t>
                      </a:r>
                      <a:endParaRPr lang="hr-HR" dirty="0"/>
                    </a:p>
                  </a:txBody>
                  <a:tcPr/>
                </a:tc>
                <a:tc>
                  <a:txBody>
                    <a:bodyPr/>
                    <a:lstStyle/>
                    <a:p>
                      <a:r>
                        <a:rPr lang="hr-HR" dirty="0" smtClean="0"/>
                        <a:t>26.6.2015.</a:t>
                      </a:r>
                      <a:endParaRPr lang="hr-HR" dirty="0"/>
                    </a:p>
                  </a:txBody>
                  <a:tcPr/>
                </a:tc>
              </a:tr>
              <a:tr h="370840">
                <a:tc>
                  <a:txBody>
                    <a:bodyPr/>
                    <a:lstStyle/>
                    <a:p>
                      <a:r>
                        <a:rPr lang="hr-HR" dirty="0" smtClean="0"/>
                        <a:t>Završetak prigovora na unesene osobne podatke, ocjene, natjecanja, rezultate dodatnih provjera i podatke na temelju kojih se ostvaruju dodatna prava za upis </a:t>
                      </a:r>
                      <a:endParaRPr lang="hr-HR" dirty="0"/>
                    </a:p>
                  </a:txBody>
                  <a:tcPr/>
                </a:tc>
                <a:tc>
                  <a:txBody>
                    <a:bodyPr/>
                    <a:lstStyle/>
                    <a:p>
                      <a:r>
                        <a:rPr lang="hr-HR" dirty="0" smtClean="0"/>
                        <a:t>7. 7. 2015. </a:t>
                      </a:r>
                      <a:endParaRPr lang="hr-HR" dirty="0"/>
                    </a:p>
                  </a:txBody>
                  <a:tcPr/>
                </a:tc>
              </a:tr>
            </a:tbl>
          </a:graphicData>
        </a:graphic>
      </p:graphicFrame>
      <p:pic>
        <p:nvPicPr>
          <p:cNvPr id="1026" name="Picture 2" descr="http://os-rogoznica.skole.hr/upload/os-rogoznica/images/newsimg/356/idemo_u_srednju.PNG"/>
          <p:cNvPicPr>
            <a:picLocks noChangeAspect="1" noChangeArrowheads="1"/>
          </p:cNvPicPr>
          <p:nvPr/>
        </p:nvPicPr>
        <p:blipFill>
          <a:blip r:embed="rId2" cstate="print"/>
          <a:srcRect/>
          <a:stretch>
            <a:fillRect/>
          </a:stretch>
        </p:blipFill>
        <p:spPr bwMode="auto">
          <a:xfrm>
            <a:off x="6876256" y="0"/>
            <a:ext cx="2081271" cy="2088232"/>
          </a:xfrm>
          <a:prstGeom prst="rect">
            <a:avLst/>
          </a:prstGeom>
          <a:ln>
            <a:noFill/>
          </a:ln>
          <a:effectLst>
            <a:softEdge rad="112500"/>
          </a:effectLst>
        </p:spPr>
      </p:pic>
      <p:sp>
        <p:nvSpPr>
          <p:cNvPr id="9" name="TextBox 8"/>
          <p:cNvSpPr txBox="1"/>
          <p:nvPr/>
        </p:nvSpPr>
        <p:spPr>
          <a:xfrm>
            <a:off x="323528" y="1628800"/>
            <a:ext cx="2808312" cy="369332"/>
          </a:xfrm>
          <a:prstGeom prst="rect">
            <a:avLst/>
          </a:prstGeom>
          <a:noFill/>
        </p:spPr>
        <p:txBody>
          <a:bodyPr wrap="square" rtlCol="0">
            <a:spAutoFit/>
          </a:bodyPr>
          <a:lstStyle/>
          <a:p>
            <a:r>
              <a:rPr lang="hr-HR" b="1" dirty="0" smtClean="0"/>
              <a:t>LJETNI UPISNI ROK</a:t>
            </a:r>
            <a:endParaRPr lang="hr-HR"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sz="3200" dirty="0" smtClean="0"/>
              <a:t>Prijave i upisi – 2015./2016.</a:t>
            </a:r>
            <a:endParaRPr lang="hr-HR" dirty="0"/>
          </a:p>
        </p:txBody>
      </p:sp>
      <p:graphicFrame>
        <p:nvGraphicFramePr>
          <p:cNvPr id="4" name="Content Placeholder 3"/>
          <p:cNvGraphicFramePr>
            <a:graphicFrameLocks noGrp="1"/>
          </p:cNvGraphicFramePr>
          <p:nvPr>
            <p:ph idx="1"/>
          </p:nvPr>
        </p:nvGraphicFramePr>
        <p:xfrm>
          <a:off x="611560" y="2132856"/>
          <a:ext cx="8229600" cy="3484880"/>
        </p:xfrm>
        <a:graphic>
          <a:graphicData uri="http://schemas.openxmlformats.org/drawingml/2006/table">
            <a:tbl>
              <a:tblPr firstRow="1" bandRow="1">
                <a:tableStyleId>{5C22544A-7EE6-4342-B048-85BDC9FD1C3A}</a:tableStyleId>
              </a:tblPr>
              <a:tblGrid>
                <a:gridCol w="5544616"/>
                <a:gridCol w="268498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dirty="0" smtClean="0"/>
                        <a:t>Opis postupaka </a:t>
                      </a:r>
                    </a:p>
                  </a:txBody>
                  <a:tcPr/>
                </a:tc>
                <a:tc>
                  <a:txBody>
                    <a:bodyPr/>
                    <a:lstStyle/>
                    <a:p>
                      <a:pPr algn="ctr"/>
                      <a:r>
                        <a:rPr lang="hr-HR" dirty="0" smtClean="0"/>
                        <a:t>Datum</a:t>
                      </a:r>
                      <a:endParaRPr lang="hr-HR" dirty="0"/>
                    </a:p>
                  </a:txBody>
                  <a:tcPr/>
                </a:tc>
              </a:tr>
              <a:tr h="370840">
                <a:tc>
                  <a:txBody>
                    <a:bodyPr/>
                    <a:lstStyle/>
                    <a:p>
                      <a:r>
                        <a:rPr lang="hr-HR" dirty="0" smtClean="0"/>
                        <a:t>Brisanje s lista kandidata koji nisu zadovoljili preduvjete </a:t>
                      </a:r>
                      <a:endParaRPr lang="hr-HR" dirty="0"/>
                    </a:p>
                  </a:txBody>
                  <a:tcPr/>
                </a:tc>
                <a:tc>
                  <a:txBody>
                    <a:bodyPr/>
                    <a:lstStyle/>
                    <a:p>
                      <a:r>
                        <a:rPr lang="hr-HR" dirty="0" smtClean="0"/>
                        <a:t>8.7.2015.</a:t>
                      </a:r>
                      <a:endParaRPr lang="hr-HR" dirty="0"/>
                    </a:p>
                  </a:txBody>
                  <a:tcPr/>
                </a:tc>
              </a:tr>
              <a:tr h="370840">
                <a:tc>
                  <a:txBody>
                    <a:bodyPr/>
                    <a:lstStyle/>
                    <a:p>
                      <a:r>
                        <a:rPr lang="hr-HR" dirty="0" smtClean="0"/>
                        <a:t>Zaključavanje odabira obrazovnih programa Početak ispisa prijavnica </a:t>
                      </a:r>
                      <a:endParaRPr lang="hr-HR" dirty="0"/>
                    </a:p>
                  </a:txBody>
                  <a:tcPr/>
                </a:tc>
                <a:tc>
                  <a:txBody>
                    <a:bodyPr/>
                    <a:lstStyle/>
                    <a:p>
                      <a:r>
                        <a:rPr lang="hr-HR" dirty="0" smtClean="0"/>
                        <a:t>8.7.2015. </a:t>
                      </a:r>
                      <a:endParaRPr lang="hr-HR" dirty="0"/>
                    </a:p>
                  </a:txBody>
                  <a:tcPr/>
                </a:tc>
              </a:tr>
              <a:tr h="370840">
                <a:tc>
                  <a:txBody>
                    <a:bodyPr/>
                    <a:lstStyle/>
                    <a:p>
                      <a:r>
                        <a:rPr lang="hr-HR" dirty="0" smtClean="0"/>
                        <a:t>Krajnji rok za zaprimanje potpisanih prijavnica (učenici donose razrednicima, a ostali kandidati šalju prijavnice Središnjem prijavnom uredu) Brisanje s lista kandidata koji nisu zadovoljili preduvjete ili dostavili prijavnice </a:t>
                      </a:r>
                      <a:endParaRPr lang="hr-HR" dirty="0"/>
                    </a:p>
                  </a:txBody>
                  <a:tcPr/>
                </a:tc>
                <a:tc>
                  <a:txBody>
                    <a:bodyPr/>
                    <a:lstStyle/>
                    <a:p>
                      <a:r>
                        <a:rPr lang="hr-HR" dirty="0" smtClean="0"/>
                        <a:t>10. 7. 2015. </a:t>
                      </a:r>
                      <a:endParaRPr lang="hr-HR" dirty="0"/>
                    </a:p>
                  </a:txBody>
                  <a:tcPr/>
                </a:tc>
              </a:tr>
              <a:tr h="370840">
                <a:tc>
                  <a:txBody>
                    <a:bodyPr/>
                    <a:lstStyle/>
                    <a:p>
                      <a:r>
                        <a:rPr lang="hr-HR" b="1" dirty="0" smtClean="0"/>
                        <a:t>Objava konačnih ljestvica poretka </a:t>
                      </a:r>
                      <a:endParaRPr lang="hr-HR" b="1" dirty="0"/>
                    </a:p>
                  </a:txBody>
                  <a:tcPr/>
                </a:tc>
                <a:tc>
                  <a:txBody>
                    <a:bodyPr/>
                    <a:lstStyle/>
                    <a:p>
                      <a:r>
                        <a:rPr lang="hr-HR" dirty="0" smtClean="0"/>
                        <a:t>11. 7. 2015. </a:t>
                      </a:r>
                      <a:endParaRPr lang="hr-HR" dirty="0"/>
                    </a:p>
                  </a:txBody>
                  <a:tcPr/>
                </a:tc>
              </a:tr>
            </a:tbl>
          </a:graphicData>
        </a:graphic>
      </p:graphicFrame>
      <p:sp>
        <p:nvSpPr>
          <p:cNvPr id="5" name="TextBox 4"/>
          <p:cNvSpPr txBox="1"/>
          <p:nvPr/>
        </p:nvSpPr>
        <p:spPr>
          <a:xfrm>
            <a:off x="251520" y="1628800"/>
            <a:ext cx="2808312" cy="369332"/>
          </a:xfrm>
          <a:prstGeom prst="rect">
            <a:avLst/>
          </a:prstGeom>
          <a:noFill/>
        </p:spPr>
        <p:txBody>
          <a:bodyPr wrap="square" rtlCol="0">
            <a:spAutoFit/>
          </a:bodyPr>
          <a:lstStyle/>
          <a:p>
            <a:r>
              <a:rPr lang="hr-HR" b="1" dirty="0" smtClean="0"/>
              <a:t>LJETNI UPISNI ROK</a:t>
            </a:r>
            <a:endParaRPr lang="hr-HR" b="1" dirty="0"/>
          </a:p>
        </p:txBody>
      </p:sp>
      <p:pic>
        <p:nvPicPr>
          <p:cNvPr id="6" name="Picture 2" descr="http://os-rogoznica.skole.hr/upload/os-rogoznica/images/newsimg/356/idemo_u_srednju.PNG"/>
          <p:cNvPicPr>
            <a:picLocks noChangeAspect="1" noChangeArrowheads="1"/>
          </p:cNvPicPr>
          <p:nvPr/>
        </p:nvPicPr>
        <p:blipFill>
          <a:blip r:embed="rId2" cstate="print"/>
          <a:srcRect/>
          <a:stretch>
            <a:fillRect/>
          </a:stretch>
        </p:blipFill>
        <p:spPr bwMode="auto">
          <a:xfrm>
            <a:off x="6876256" y="0"/>
            <a:ext cx="2081271" cy="20882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Zajednički element</a:t>
            </a:r>
            <a:endParaRPr lang="hr-HR" dirty="0"/>
          </a:p>
        </p:txBody>
      </p:sp>
      <p:sp>
        <p:nvSpPr>
          <p:cNvPr id="3" name="Content Placeholder 2"/>
          <p:cNvSpPr>
            <a:spLocks noGrp="1"/>
          </p:cNvSpPr>
          <p:nvPr>
            <p:ph idx="1"/>
          </p:nvPr>
        </p:nvSpPr>
        <p:spPr/>
        <p:txBody>
          <a:bodyPr/>
          <a:lstStyle/>
          <a:p>
            <a:r>
              <a:rPr lang="hr-HR" dirty="0" smtClean="0"/>
              <a:t>Zajednički element vrednovanja za upis kandidata u sve srednjoškolske programe obrazovanja čine </a:t>
            </a:r>
            <a:r>
              <a:rPr lang="hr-HR" b="1" dirty="0" smtClean="0"/>
              <a:t>prosjeci zaključnih ocjena iz svih nastavnih predmeta na dvije decimale u posljednja četiri razreda osnovnog obrazovanja</a:t>
            </a:r>
            <a:r>
              <a:rPr lang="hr-HR" dirty="0" smtClean="0"/>
              <a:t>. </a:t>
            </a:r>
          </a:p>
          <a:p>
            <a:r>
              <a:rPr lang="hr-HR" dirty="0" smtClean="0"/>
              <a:t>Na takav način moguće je steći najviše </a:t>
            </a:r>
            <a:r>
              <a:rPr lang="hr-HR" b="1" dirty="0" smtClean="0"/>
              <a:t>20</a:t>
            </a:r>
            <a:r>
              <a:rPr lang="hr-HR" dirty="0" smtClean="0"/>
              <a:t> bodova. </a:t>
            </a:r>
            <a:endParaRPr lang="hr-H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sz="3600" dirty="0" smtClean="0"/>
              <a:t>Prijave i upisi – 2015./2016.</a:t>
            </a:r>
            <a:endParaRPr lang="hr-HR" dirty="0"/>
          </a:p>
        </p:txBody>
      </p:sp>
      <p:graphicFrame>
        <p:nvGraphicFramePr>
          <p:cNvPr id="4" name="Content Placeholder 3"/>
          <p:cNvGraphicFramePr>
            <a:graphicFrameLocks noGrp="1"/>
          </p:cNvGraphicFramePr>
          <p:nvPr>
            <p:ph idx="1"/>
          </p:nvPr>
        </p:nvGraphicFramePr>
        <p:xfrm>
          <a:off x="467544" y="2420888"/>
          <a:ext cx="8229600" cy="3302000"/>
        </p:xfrm>
        <a:graphic>
          <a:graphicData uri="http://schemas.openxmlformats.org/drawingml/2006/table">
            <a:tbl>
              <a:tblPr firstRow="1" bandRow="1">
                <a:tableStyleId>{5C22544A-7EE6-4342-B048-85BDC9FD1C3A}</a:tableStyleId>
              </a:tblPr>
              <a:tblGrid>
                <a:gridCol w="5266928"/>
                <a:gridCol w="2962672"/>
              </a:tblGrid>
              <a:tr h="370840">
                <a:tc>
                  <a:txBody>
                    <a:bodyPr/>
                    <a:lstStyle/>
                    <a:p>
                      <a:pPr algn="ctr"/>
                      <a:r>
                        <a:rPr lang="hr-HR" dirty="0" smtClean="0"/>
                        <a:t>Opis postupaka</a:t>
                      </a:r>
                      <a:endParaRPr lang="hr-HR" dirty="0"/>
                    </a:p>
                  </a:txBody>
                  <a:tcPr/>
                </a:tc>
                <a:tc>
                  <a:txBody>
                    <a:bodyPr/>
                    <a:lstStyle/>
                    <a:p>
                      <a:pPr algn="ctr"/>
                      <a:r>
                        <a:rPr lang="hr-HR" dirty="0" smtClean="0"/>
                        <a:t>Datum</a:t>
                      </a:r>
                      <a:endParaRPr lang="hr-HR" dirty="0"/>
                    </a:p>
                  </a:txBody>
                  <a:tcPr/>
                </a:tc>
              </a:tr>
              <a:tr h="370840">
                <a:tc>
                  <a:txBody>
                    <a:bodyPr/>
                    <a:lstStyle/>
                    <a:p>
                      <a:r>
                        <a:rPr lang="vi-VN" dirty="0" smtClean="0"/>
                        <a:t>Dostava dokumenata koji su uvjet za upis u određeni program obrazovanja (potvrda školske medicine, liječnička svjedodžba medicine rada, ugovor o naukovanju učenika i ostali dokumenti kojima su ostvarena dodatna prava za upis) srednje škole Dostava potpisanog obrasca o upisu u I. razred srednje škole (upisnice) u srednju</a:t>
                      </a:r>
                      <a:r>
                        <a:rPr lang="hr-HR" dirty="0" smtClean="0"/>
                        <a:t> </a:t>
                      </a:r>
                      <a:r>
                        <a:rPr lang="pl-PL" dirty="0" smtClean="0"/>
                        <a:t>školu u koju se učenik upisao </a:t>
                      </a:r>
                      <a:endParaRPr lang="hr-HR" dirty="0"/>
                    </a:p>
                  </a:txBody>
                  <a:tcPr/>
                </a:tc>
                <a:tc>
                  <a:txBody>
                    <a:bodyPr/>
                    <a:lstStyle/>
                    <a:p>
                      <a:r>
                        <a:rPr lang="hr-HR" dirty="0" smtClean="0"/>
                        <a:t>13.-17.7.2015.</a:t>
                      </a:r>
                      <a:endParaRPr lang="hr-HR" dirty="0"/>
                    </a:p>
                  </a:txBody>
                  <a:tcPr/>
                </a:tc>
              </a:tr>
              <a:tr h="370840">
                <a:tc>
                  <a:txBody>
                    <a:bodyPr/>
                    <a:lstStyle/>
                    <a:p>
                      <a:r>
                        <a:rPr lang="pl-PL" dirty="0" smtClean="0"/>
                        <a:t>Objava slobodnih mjesta za jesenski rok </a:t>
                      </a:r>
                      <a:endParaRPr lang="hr-HR" dirty="0"/>
                    </a:p>
                  </a:txBody>
                  <a:tcPr/>
                </a:tc>
                <a:tc>
                  <a:txBody>
                    <a:bodyPr/>
                    <a:lstStyle/>
                    <a:p>
                      <a:r>
                        <a:rPr lang="hr-HR" dirty="0" smtClean="0"/>
                        <a:t>21.7.2015. </a:t>
                      </a:r>
                      <a:endParaRPr lang="hr-HR" dirty="0"/>
                    </a:p>
                  </a:txBody>
                  <a:tcPr/>
                </a:tc>
              </a:tr>
            </a:tbl>
          </a:graphicData>
        </a:graphic>
      </p:graphicFrame>
      <p:pic>
        <p:nvPicPr>
          <p:cNvPr id="5" name="Picture 2" descr="http://os-rogoznica.skole.hr/upload/os-rogoznica/images/newsimg/356/idemo_u_srednju.PNG"/>
          <p:cNvPicPr>
            <a:picLocks noChangeAspect="1" noChangeArrowheads="1"/>
          </p:cNvPicPr>
          <p:nvPr/>
        </p:nvPicPr>
        <p:blipFill>
          <a:blip r:embed="rId2" cstate="print"/>
          <a:srcRect/>
          <a:stretch>
            <a:fillRect/>
          </a:stretch>
        </p:blipFill>
        <p:spPr bwMode="auto">
          <a:xfrm>
            <a:off x="6876256" y="0"/>
            <a:ext cx="2081271" cy="2088232"/>
          </a:xfrm>
          <a:prstGeom prst="rect">
            <a:avLst/>
          </a:prstGeom>
          <a:ln>
            <a:noFill/>
          </a:ln>
          <a:effectLst>
            <a:softEdge rad="112500"/>
          </a:effectLst>
        </p:spPr>
      </p:pic>
      <p:sp>
        <p:nvSpPr>
          <p:cNvPr id="6" name="TextBox 5"/>
          <p:cNvSpPr txBox="1"/>
          <p:nvPr/>
        </p:nvSpPr>
        <p:spPr>
          <a:xfrm>
            <a:off x="251520" y="1700808"/>
            <a:ext cx="2304256" cy="369332"/>
          </a:xfrm>
          <a:prstGeom prst="rect">
            <a:avLst/>
          </a:prstGeom>
          <a:noFill/>
        </p:spPr>
        <p:txBody>
          <a:bodyPr wrap="square" rtlCol="0">
            <a:spAutoFit/>
          </a:bodyPr>
          <a:lstStyle/>
          <a:p>
            <a:r>
              <a:rPr lang="hr-HR" b="1" dirty="0" smtClean="0"/>
              <a:t>LJETNI UPISNI ROK</a:t>
            </a:r>
            <a:endParaRPr lang="hr-H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8913"/>
            <a:ext cx="7475537" cy="638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0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47688"/>
            <a:ext cx="8658225"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1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2400" dirty="0" smtClean="0"/>
              <a:t>Rokovi za kandidate s teškoćama u razvoju i kandidate koji iskazuju interes za upis u razredne odjele za sportaše</a:t>
            </a:r>
            <a:endParaRPr lang="hr-HR" sz="2400" dirty="0"/>
          </a:p>
        </p:txBody>
      </p:sp>
      <p:sp>
        <p:nvSpPr>
          <p:cNvPr id="3" name="Content Placeholder 2"/>
          <p:cNvSpPr>
            <a:spLocks noGrp="1"/>
          </p:cNvSpPr>
          <p:nvPr>
            <p:ph idx="1"/>
          </p:nvPr>
        </p:nvSpPr>
        <p:spPr/>
        <p:txBody>
          <a:bodyPr/>
          <a:lstStyle/>
          <a:p>
            <a:r>
              <a:rPr lang="hr-HR" b="1" dirty="0" smtClean="0"/>
              <a:t>LJETNI UPISNI ROK</a:t>
            </a:r>
          </a:p>
          <a:p>
            <a:r>
              <a:rPr lang="hr-HR" dirty="0" smtClean="0"/>
              <a:t>Kandidati s teškoćama u razvoju prijavljuju se u uredima državne uprave u županiji odnosno Gradskom uredu za obrazovanje, kulturu i sport Grada Zagreba te iskazuju svoj odabir s liste prioriteta redom kako bi željeli upisati obrazovne programe      </a:t>
            </a:r>
            <a:r>
              <a:rPr lang="hr-HR" b="1" dirty="0" smtClean="0"/>
              <a:t>28.5.- 12.6.2015</a:t>
            </a:r>
            <a:r>
              <a:rPr lang="hr-HR" dirty="0" smtClean="0"/>
              <a:t>. </a:t>
            </a:r>
          </a:p>
          <a:p>
            <a:r>
              <a:rPr lang="pl-PL" dirty="0" smtClean="0"/>
              <a:t>Kandidati koji se upisuju u razredne odjele za sportaše iskazuju interes za upis u razredne odjele za sportaše u NISpuSŠ-u      </a:t>
            </a:r>
            <a:r>
              <a:rPr lang="hr-HR" b="1" dirty="0" smtClean="0"/>
              <a:t>25.-28.5.2015.</a:t>
            </a:r>
            <a:endParaRPr lang="hr-HR"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Informacije dostupne na:</a:t>
            </a:r>
            <a:endParaRPr lang="hr-HR" dirty="0"/>
          </a:p>
        </p:txBody>
      </p:sp>
      <p:sp>
        <p:nvSpPr>
          <p:cNvPr id="3" name="Content Placeholder 2"/>
          <p:cNvSpPr>
            <a:spLocks noGrp="1"/>
          </p:cNvSpPr>
          <p:nvPr>
            <p:ph idx="1"/>
          </p:nvPr>
        </p:nvSpPr>
        <p:spPr/>
        <p:txBody>
          <a:bodyPr/>
          <a:lstStyle/>
          <a:p>
            <a:r>
              <a:rPr lang="hr-HR" dirty="0" smtClean="0">
                <a:hlinkClick r:id="rId2"/>
              </a:rPr>
              <a:t>www.upisi.hr</a:t>
            </a:r>
            <a:endParaRPr lang="hr-HR" dirty="0" smtClean="0"/>
          </a:p>
          <a:p>
            <a:r>
              <a:rPr lang="hr-HR" dirty="0" err="1" smtClean="0">
                <a:hlinkClick r:id="rId3"/>
              </a:rPr>
              <a:t>helpdesk</a:t>
            </a:r>
            <a:r>
              <a:rPr lang="hr-HR" dirty="0" smtClean="0">
                <a:hlinkClick r:id="rId3"/>
              </a:rPr>
              <a:t>@</a:t>
            </a:r>
            <a:r>
              <a:rPr lang="hr-HR" dirty="0" err="1" smtClean="0">
                <a:hlinkClick r:id="rId3"/>
              </a:rPr>
              <a:t>skole.hr</a:t>
            </a:r>
            <a:endParaRPr lang="hr-HR" dirty="0" smtClean="0"/>
          </a:p>
          <a:p>
            <a:r>
              <a:rPr lang="pl-PL" dirty="0" smtClean="0"/>
              <a:t>broj telefona: 6661-500</a:t>
            </a:r>
          </a:p>
          <a:p>
            <a:endParaRPr lang="pl-PL" dirty="0" smtClean="0"/>
          </a:p>
          <a:p>
            <a:r>
              <a:rPr lang="pl-PL" b="1" dirty="0" smtClean="0"/>
              <a:t>Broj škole: 3820-593, kućni 3</a:t>
            </a:r>
            <a:endParaRPr lang="hr-H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ZAJEDNIČKI ELEMENT</a:t>
            </a:r>
            <a:endParaRPr lang="hr-HR" dirty="0"/>
          </a:p>
        </p:txBody>
      </p:sp>
      <p:sp>
        <p:nvSpPr>
          <p:cNvPr id="3" name="Content Placeholder 2"/>
          <p:cNvSpPr>
            <a:spLocks noGrp="1"/>
          </p:cNvSpPr>
          <p:nvPr>
            <p:ph idx="1"/>
          </p:nvPr>
        </p:nvSpPr>
        <p:spPr/>
        <p:txBody>
          <a:bodyPr/>
          <a:lstStyle/>
          <a:p>
            <a:r>
              <a:rPr lang="hr-HR" dirty="0" smtClean="0"/>
              <a:t>Za upis kandidata u programe za stjecanje strukovne kvalifikacije </a:t>
            </a:r>
            <a:r>
              <a:rPr lang="hr-HR" b="1" dirty="0" smtClean="0"/>
              <a:t>u trajanju od najmanje tri godine</a:t>
            </a:r>
            <a:r>
              <a:rPr lang="hr-HR" dirty="0" smtClean="0"/>
              <a:t> i </a:t>
            </a:r>
            <a:r>
              <a:rPr lang="hr-HR" b="1" dirty="0" smtClean="0"/>
              <a:t>programe</a:t>
            </a:r>
            <a:r>
              <a:rPr lang="hr-HR" dirty="0" smtClean="0"/>
              <a:t> obrazovanja </a:t>
            </a:r>
            <a:r>
              <a:rPr lang="hr-HR" b="1" dirty="0" smtClean="0"/>
              <a:t>vezane za obrte</a:t>
            </a:r>
            <a:r>
              <a:rPr lang="hr-HR" dirty="0" smtClean="0"/>
              <a:t>, vrednuju se i zaključne ocjene u posljednja dva razreda osnovnog obrazovanja iz nastavnih predmeta: </a:t>
            </a:r>
            <a:r>
              <a:rPr lang="hr-HR" b="1" dirty="0" smtClean="0"/>
              <a:t>Hrvatski jezik, Matematika i prvi strani jezik</a:t>
            </a:r>
            <a:r>
              <a:rPr lang="hr-HR" dirty="0" smtClean="0"/>
              <a:t>. </a:t>
            </a:r>
          </a:p>
          <a:p>
            <a:r>
              <a:rPr lang="hr-HR" dirty="0" smtClean="0"/>
              <a:t>Na takav način moguće je steći najviše </a:t>
            </a:r>
            <a:r>
              <a:rPr lang="hr-HR" b="1" dirty="0" smtClean="0"/>
              <a:t>50</a:t>
            </a:r>
            <a:r>
              <a:rPr lang="hr-HR" dirty="0" smtClean="0"/>
              <a:t> bodova. </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ZAJEDNIČKI ELEMENT</a:t>
            </a:r>
            <a:endParaRPr lang="hr-HR" dirty="0"/>
          </a:p>
        </p:txBody>
      </p:sp>
      <p:sp>
        <p:nvSpPr>
          <p:cNvPr id="3" name="Content Placeholder 2"/>
          <p:cNvSpPr>
            <a:spLocks noGrp="1"/>
          </p:cNvSpPr>
          <p:nvPr>
            <p:ph idx="1"/>
          </p:nvPr>
        </p:nvSpPr>
        <p:spPr>
          <a:xfrm>
            <a:off x="457200" y="1752600"/>
            <a:ext cx="8229600" cy="4772744"/>
          </a:xfrm>
        </p:spPr>
        <p:txBody>
          <a:bodyPr>
            <a:normAutofit fontScale="92500" lnSpcReduction="10000"/>
          </a:bodyPr>
          <a:lstStyle/>
          <a:p>
            <a:r>
              <a:rPr lang="vi-VN" dirty="0" smtClean="0"/>
              <a:t>Za upis kandidata u </a:t>
            </a:r>
            <a:r>
              <a:rPr lang="vi-VN" b="1" dirty="0" smtClean="0"/>
              <a:t>gimnazijske programe </a:t>
            </a:r>
            <a:r>
              <a:rPr lang="vi-VN" dirty="0" smtClean="0"/>
              <a:t>i </a:t>
            </a:r>
            <a:r>
              <a:rPr lang="vi-VN" b="1" dirty="0" smtClean="0"/>
              <a:t>programe</a:t>
            </a:r>
            <a:r>
              <a:rPr lang="vi-VN" dirty="0" smtClean="0"/>
              <a:t> obrazovanja </a:t>
            </a:r>
            <a:r>
              <a:rPr lang="vi-VN" b="1" dirty="0" smtClean="0"/>
              <a:t>za stjecanje strukovne kvalifikacije u trajanju od najmanje četiri godine</a:t>
            </a:r>
            <a:r>
              <a:rPr lang="vi-VN" dirty="0" smtClean="0"/>
              <a:t>, vrednuju se i zaključne ocjene u posljednja dva razreda osnovnog obrazovanja iz nastavnih predmeta: </a:t>
            </a:r>
            <a:r>
              <a:rPr lang="vi-VN" b="1" dirty="0" smtClean="0"/>
              <a:t>Hrvatski jezik, Matematika i prvi strani jezik</a:t>
            </a:r>
            <a:r>
              <a:rPr lang="vi-VN" dirty="0" smtClean="0"/>
              <a:t> te </a:t>
            </a:r>
            <a:r>
              <a:rPr lang="vi-VN" b="1" dirty="0" smtClean="0"/>
              <a:t>triju nastavnih predmeta važnih za nastavak obrazovanja</a:t>
            </a:r>
            <a:r>
              <a:rPr lang="vi-VN" dirty="0" smtClean="0"/>
              <a:t> u pojedinim programima obrazovanja </a:t>
            </a:r>
            <a:r>
              <a:rPr lang="vi-VN" b="1" dirty="0" smtClean="0"/>
              <a:t>od kojih su dva propisana </a:t>
            </a:r>
            <a:r>
              <a:rPr lang="vi-VN" b="1" i="1" dirty="0" smtClean="0"/>
              <a:t>Popisom </a:t>
            </a:r>
            <a:r>
              <a:rPr lang="vi-VN" i="1" dirty="0" smtClean="0"/>
              <a:t>predmeta posebno važnih za upis koji je sastavni dio ovog Pravilnika, </a:t>
            </a:r>
            <a:r>
              <a:rPr lang="vi-VN" b="1" i="1" dirty="0" smtClean="0"/>
              <a:t>a jedan samostalno određuje srednja škola</a:t>
            </a:r>
            <a:r>
              <a:rPr lang="vi-VN" i="1" dirty="0" smtClean="0"/>
              <a:t> od obveznih nastavnih predmeta koji se uče u osnovnoj školi. </a:t>
            </a:r>
            <a:endParaRPr lang="hr-HR" i="1" dirty="0" smtClean="0"/>
          </a:p>
          <a:p>
            <a:r>
              <a:rPr lang="hr-HR" dirty="0" smtClean="0"/>
              <a:t>Na takav način moguće je steći najviše </a:t>
            </a:r>
            <a:r>
              <a:rPr lang="hr-HR" b="1" dirty="0" smtClean="0"/>
              <a:t>80</a:t>
            </a:r>
            <a:r>
              <a:rPr lang="hr-HR" dirty="0" smtClean="0"/>
              <a:t> bodova. </a:t>
            </a: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lstStyle/>
          <a:p>
            <a:r>
              <a:rPr lang="hr-HR" dirty="0" smtClean="0"/>
              <a:t>Dodatni element vrednovanja </a:t>
            </a:r>
            <a:r>
              <a:rPr lang="hr-HR" b="1" dirty="0" smtClean="0"/>
              <a:t>čine sposobnosti, darovitosti i znanja</a:t>
            </a:r>
            <a:r>
              <a:rPr lang="hr-HR" dirty="0" smtClean="0"/>
              <a:t> kandidata. </a:t>
            </a:r>
          </a:p>
          <a:p>
            <a:r>
              <a:rPr lang="hr-HR" dirty="0" smtClean="0"/>
              <a:t>Sposobnosti, darovitosti i znanja kandidata dokazuju se i vrednuju: </a:t>
            </a:r>
          </a:p>
          <a:p>
            <a:pPr>
              <a:buNone/>
            </a:pPr>
            <a:r>
              <a:rPr lang="hr-HR" dirty="0" smtClean="0"/>
              <a:t> na osnovi provjere (ispitivanja) posebnih znanja, vještina, sposobnosti i darovitosti; </a:t>
            </a:r>
          </a:p>
          <a:p>
            <a:pPr>
              <a:buNone/>
            </a:pPr>
            <a:r>
              <a:rPr lang="pl-PL" dirty="0" smtClean="0"/>
              <a:t> na osnovi rezultata postignutih na natjecanjima u znanju; </a:t>
            </a:r>
          </a:p>
          <a:p>
            <a:pPr>
              <a:buNone/>
            </a:pPr>
            <a:r>
              <a:rPr lang="hr-HR" dirty="0" smtClean="0"/>
              <a:t> na osnovi rezultata postignutih na natjecanjima školskih sportskih društava. </a:t>
            </a:r>
          </a:p>
          <a:p>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a:bodyPr>
          <a:lstStyle/>
          <a:p>
            <a:pPr>
              <a:buNone/>
            </a:pPr>
            <a:r>
              <a:rPr lang="hr-HR" b="1" dirty="0" smtClean="0"/>
              <a:t>PROVJERA POSEBNIH ZNANJA KANDIDATA</a:t>
            </a:r>
          </a:p>
          <a:p>
            <a:r>
              <a:rPr lang="hr-HR" b="1" dirty="0" smtClean="0"/>
              <a:t> </a:t>
            </a:r>
            <a:r>
              <a:rPr lang="hr-HR" dirty="0" smtClean="0"/>
              <a:t>Srednje škole mogu, u opravdanim slučajevima, provoditi provjere posebnih znanja iz nastavnih predmeta posebno važnih za upis kandidata u pojedini program obrazovanja. </a:t>
            </a:r>
          </a:p>
          <a:p>
            <a:r>
              <a:rPr lang="hr-HR" dirty="0" smtClean="0"/>
              <a:t>Provjeru posebnih znanja </a:t>
            </a:r>
            <a:r>
              <a:rPr lang="hr-HR" dirty="0" smtClean="0"/>
              <a:t>mogu </a:t>
            </a:r>
            <a:r>
              <a:rPr lang="hr-HR" dirty="0" smtClean="0"/>
              <a:t>provoditi samo one škole koje su u prethodnoj školskoj godini temeljem ostalih elemenata vrednovanja, a koji isključuju izravan upis, upisale kandidate s ukupnim brojem bodova u rasponu od 4% maksimalnog broja mogućih bodova. </a:t>
            </a:r>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DODATNI ELEMENT</a:t>
            </a:r>
            <a:endParaRPr lang="hr-HR" dirty="0"/>
          </a:p>
        </p:txBody>
      </p:sp>
      <p:sp>
        <p:nvSpPr>
          <p:cNvPr id="3" name="Content Placeholder 2"/>
          <p:cNvSpPr>
            <a:spLocks noGrp="1"/>
          </p:cNvSpPr>
          <p:nvPr>
            <p:ph idx="1"/>
          </p:nvPr>
        </p:nvSpPr>
        <p:spPr/>
        <p:txBody>
          <a:bodyPr>
            <a:normAutofit lnSpcReduction="10000"/>
          </a:bodyPr>
          <a:lstStyle/>
          <a:p>
            <a:pPr>
              <a:buNone/>
            </a:pPr>
            <a:r>
              <a:rPr lang="hr-HR" b="1" dirty="0" smtClean="0"/>
              <a:t>PROVJERA POSEBNIH ZNANJA KANDIDATA</a:t>
            </a:r>
          </a:p>
          <a:p>
            <a:r>
              <a:rPr lang="hr-HR" dirty="0" smtClean="0"/>
              <a:t>Za provedbu provjere </a:t>
            </a:r>
            <a:r>
              <a:rPr lang="hr-HR" dirty="0" smtClean="0"/>
              <a:t>srednje </a:t>
            </a:r>
            <a:r>
              <a:rPr lang="hr-HR" dirty="0" smtClean="0"/>
              <a:t>škole moraju Ministarstvu uputiti obrazloženi prijedlog te ishoditi suglasnost. </a:t>
            </a:r>
          </a:p>
          <a:p>
            <a:r>
              <a:rPr lang="hr-HR" dirty="0" smtClean="0"/>
              <a:t>Zahtjev za suglasnost srednje škole dostavljaju Ministarstvu </a:t>
            </a:r>
            <a:r>
              <a:rPr lang="hr-HR" u="sng" dirty="0" smtClean="0"/>
              <a:t>najkasnije do kraja prvoga polugodišta </a:t>
            </a:r>
            <a:r>
              <a:rPr lang="hr-HR" dirty="0" smtClean="0"/>
              <a:t>tekuće školske godine, a za upis u narednu školsku godinu. </a:t>
            </a:r>
          </a:p>
          <a:p>
            <a:r>
              <a:rPr lang="hr-HR" dirty="0" smtClean="0"/>
              <a:t>Na temelju provjera kandidat može ostvariti najviše </a:t>
            </a:r>
            <a:r>
              <a:rPr lang="hr-HR" b="1" dirty="0" smtClean="0"/>
              <a:t>5</a:t>
            </a:r>
            <a:r>
              <a:rPr lang="hr-HR" dirty="0" smtClean="0"/>
              <a:t> bodova. </a:t>
            </a:r>
          </a:p>
          <a:p>
            <a:r>
              <a:rPr lang="hr-HR" dirty="0" smtClean="0"/>
              <a:t>Provjera nije eliminacijska.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ekarska">
  <a:themeElements>
    <a:clrScheme name="Apotekars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ekars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ekars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568</TotalTime>
  <Words>3544</Words>
  <Application>Microsoft Office PowerPoint</Application>
  <PresentationFormat>Prikaz na zaslonu (4:3)</PresentationFormat>
  <Paragraphs>240</Paragraphs>
  <Slides>44</Slides>
  <Notes>0</Notes>
  <HiddenSlides>0</HiddenSlides>
  <MMClips>0</MMClips>
  <ScaleCrop>false</ScaleCrop>
  <HeadingPairs>
    <vt:vector size="4" baseType="variant">
      <vt:variant>
        <vt:lpstr>Tema</vt:lpstr>
      </vt:variant>
      <vt:variant>
        <vt:i4>1</vt:i4>
      </vt:variant>
      <vt:variant>
        <vt:lpstr>Naslovi slajdova</vt:lpstr>
      </vt:variant>
      <vt:variant>
        <vt:i4>44</vt:i4>
      </vt:variant>
    </vt:vector>
  </HeadingPairs>
  <TitlesOfParts>
    <vt:vector size="45" baseType="lpstr">
      <vt:lpstr>Apotekarska</vt:lpstr>
      <vt:lpstr>Prijave i upisi u srednje škole</vt:lpstr>
      <vt:lpstr>PRAVILNIK O ELEMENTIMA I KRITERIJIMA ZA IZBOR KANDIDATA ZA UPIS U I. RAZRED SREDNJE ŠKOLE </vt:lpstr>
      <vt:lpstr>Opće odredbe</vt:lpstr>
      <vt:lpstr>Zajednički element</vt:lpstr>
      <vt:lpstr>ZAJEDNIČKI ELEMENT</vt:lpstr>
      <vt:lpstr>ZAJEDNIČKI ELEMENT</vt:lpstr>
      <vt:lpstr>DODATNI ELEMENT</vt:lpstr>
      <vt:lpstr>DODATNI ELEMENT</vt:lpstr>
      <vt:lpstr>DODATNI ELEMENT</vt:lpstr>
      <vt:lpstr>DODATNI ELEMENT</vt:lpstr>
      <vt:lpstr>DODATNI ELEMENT</vt:lpstr>
      <vt:lpstr>DODATNI ELEMENT</vt:lpstr>
      <vt:lpstr>DODATNI ELEMENT</vt:lpstr>
      <vt:lpstr>DODATNI ELEMET</vt:lpstr>
      <vt:lpstr>DODATNI ELEMENT</vt:lpstr>
      <vt:lpstr>DODATNI ELEMENT</vt:lpstr>
      <vt:lpstr>DODATNI ELEMENT</vt:lpstr>
      <vt:lpstr>DODATNI ELEMENT</vt:lpstr>
      <vt:lpstr>DODATNI ELEMENT</vt:lpstr>
      <vt:lpstr>DODATNI ELEMENT</vt:lpstr>
      <vt:lpstr>POSEBAN ELEMENT</vt:lpstr>
      <vt:lpstr>POSEBAN ELEMENT</vt:lpstr>
      <vt:lpstr>POSEBAN ELEMENT</vt:lpstr>
      <vt:lpstr>POSEBAN ELEMENT</vt:lpstr>
      <vt:lpstr>POSEBAN ELEMENT</vt:lpstr>
      <vt:lpstr>POSEBAN ELEMENT</vt:lpstr>
      <vt:lpstr>POSEBAN ELEMENT</vt:lpstr>
      <vt:lpstr>POSEBAN ELEMENT</vt:lpstr>
      <vt:lpstr>POSEBAN ELEMENT</vt:lpstr>
      <vt:lpstr>VREDNOVANJE USPJEHA KANDIDATA S TEŠKOĆAMA U RAZVOJU </vt:lpstr>
      <vt:lpstr>VREDNOVANJE USPJEHA KANDIDATA S TEŠKOĆAMA U RAZVOJU </vt:lpstr>
      <vt:lpstr>ZDRAVSTVENA SPOSOBNOST KANDIDATA </vt:lpstr>
      <vt:lpstr>POSEBNA MJERILA I POSTUPCI ZA UPIS KANDIDATA </vt:lpstr>
      <vt:lpstr>POSEBNA MJERILA I POSTUPCI ZA UPIS KANDIDATA </vt:lpstr>
      <vt:lpstr>POSEBNA MJERILA I POSTUPCI ZA UPIS KANDIDATA </vt:lpstr>
      <vt:lpstr>PROVEDBA DODATNIH PROVJERA SKLONOSTI I SPOSOBNOSTI KANDIDATA </vt:lpstr>
      <vt:lpstr>MINIMALNI BODOVNI PRAG </vt:lpstr>
      <vt:lpstr>Prijave i upisi – 2015./2016.</vt:lpstr>
      <vt:lpstr>Prijave i upisi – 2015./2016.</vt:lpstr>
      <vt:lpstr>Prijave i upisi – 2015./2016.</vt:lpstr>
      <vt:lpstr>PowerPointova prezentacija</vt:lpstr>
      <vt:lpstr>PowerPointova prezentacija</vt:lpstr>
      <vt:lpstr>Rokovi za kandidate s teškoćama u razvoju i kandidate koji iskazuju interes za upis u razredne odjele za sportaše</vt:lpstr>
      <vt:lpstr>Informacije dostupne 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Prijave u upisi u srednje škole</dc:title>
  <dc:creator>Maja</dc:creator>
  <cp:lastModifiedBy>Maja</cp:lastModifiedBy>
  <cp:revision>29</cp:revision>
  <dcterms:created xsi:type="dcterms:W3CDTF">2015-05-20T07:09:38Z</dcterms:created>
  <dcterms:modified xsi:type="dcterms:W3CDTF">2015-05-21T13:24:37Z</dcterms:modified>
</cp:coreProperties>
</file>