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1" r:id="rId6"/>
    <p:sldId id="260"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47D394-1074-48BD-9AD6-394F37EC38FB}" v="39" dt="2020-06-11T09:32:17.327"/>
    <p1510:client id="{F3C33C71-8B3D-43EF-9E32-7DC2F46FA938}" v="24" dt="2020-06-11T08:01:51.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7/9/2020</a:t>
            </a:fld>
            <a:endParaRPr lang="en-US"/>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142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7/9/2020</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379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7/9/2020</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876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7/9/2020</a:t>
            </a:fld>
            <a:endParaRPr lang="en-US"/>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99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7/9/2020</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752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7/9/2020</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565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7/9/2020</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631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7/9/2020</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432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7/9/2020</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0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7/9/2020</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17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7/9/2020</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847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7/9/2020</a:t>
            </a:fld>
            <a:endParaRPr lang="en-US"/>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1138125118"/>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498C09-C178-4681-9CEA-23718304003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5"/>
          <a:stretch/>
        </p:blipFill>
        <p:spPr>
          <a:xfrm>
            <a:off x="3068" y="-5821"/>
            <a:ext cx="12188932" cy="6857990"/>
          </a:xfrm>
          <a:prstGeom prst="rect">
            <a:avLst/>
          </a:prstGeom>
        </p:spPr>
      </p:pic>
      <p:sp>
        <p:nvSpPr>
          <p:cNvPr id="11" name="Rectangle 10">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4416721"/>
            <a:ext cx="9144000" cy="1152663"/>
          </a:xfrm>
        </p:spPr>
        <p:txBody>
          <a:bodyPr>
            <a:normAutofit/>
          </a:bodyPr>
          <a:lstStyle/>
          <a:p>
            <a:r>
              <a:rPr lang="en-US" sz="5400">
                <a:solidFill>
                  <a:schemeClr val="bg1"/>
                </a:solidFill>
              </a:rPr>
              <a:t>Ich und </a:t>
            </a:r>
            <a:r>
              <a:rPr lang="en-US" sz="5400" err="1">
                <a:solidFill>
                  <a:schemeClr val="bg1"/>
                </a:solidFill>
              </a:rPr>
              <a:t>mein</a:t>
            </a:r>
            <a:r>
              <a:rPr lang="en-US" sz="5400">
                <a:solidFill>
                  <a:schemeClr val="bg1"/>
                </a:solidFill>
              </a:rPr>
              <a:t> Tag</a:t>
            </a:r>
          </a:p>
        </p:txBody>
      </p:sp>
      <p:sp>
        <p:nvSpPr>
          <p:cNvPr id="3" name="Subtitle 2"/>
          <p:cNvSpPr>
            <a:spLocks noGrp="1"/>
          </p:cNvSpPr>
          <p:nvPr>
            <p:ph type="subTitle" idx="1"/>
          </p:nvPr>
        </p:nvSpPr>
        <p:spPr>
          <a:xfrm>
            <a:off x="1524000" y="5636465"/>
            <a:ext cx="9144000" cy="646785"/>
          </a:xfrm>
        </p:spPr>
        <p:txBody>
          <a:bodyPr vert="horz" lIns="91440" tIns="45720" rIns="91440" bIns="45720" rtlCol="0" anchor="t">
            <a:normAutofit/>
          </a:bodyPr>
          <a:lstStyle/>
          <a:p>
            <a:r>
              <a:rPr lang="en-US">
                <a:solidFill>
                  <a:schemeClr val="bg1"/>
                </a:solidFill>
              </a:rPr>
              <a:t>Tara </a:t>
            </a:r>
            <a:r>
              <a:rPr lang="en-US" err="1">
                <a:solidFill>
                  <a:schemeClr val="bg1"/>
                </a:solidFill>
              </a:rPr>
              <a:t>Arabadžić</a:t>
            </a:r>
            <a:r>
              <a:rPr lang="en-US">
                <a:solidFill>
                  <a:schemeClr val="bg1"/>
                </a:solidFill>
              </a:rPr>
              <a:t> 6.c</a:t>
            </a:r>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5">
            <a:extLst>
              <a:ext uri="{FF2B5EF4-FFF2-40B4-BE49-F238E27FC236}">
                <a16:creationId xmlns:a16="http://schemas.microsoft.com/office/drawing/2014/main" id="{1135A26D-9D47-467E-91F1-31149BF0D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7">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19333"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EA77FC3-FE8E-430B-BD36-B42870DEC1F0}"/>
              </a:ext>
            </a:extLst>
          </p:cNvPr>
          <p:cNvSpPr>
            <a:spLocks noGrp="1"/>
          </p:cNvSpPr>
          <p:nvPr>
            <p:ph idx="1"/>
          </p:nvPr>
        </p:nvSpPr>
        <p:spPr>
          <a:xfrm>
            <a:off x="838200" y="1713057"/>
            <a:ext cx="5549224" cy="4463906"/>
          </a:xfrm>
        </p:spPr>
        <p:txBody>
          <a:bodyPr vert="horz" lIns="91440" tIns="45720" rIns="91440" bIns="45720" rtlCol="0" anchor="t">
            <a:normAutofit/>
          </a:bodyPr>
          <a:lstStyle/>
          <a:p>
            <a:pPr marL="0" indent="0">
              <a:buNone/>
            </a:pPr>
            <a:r>
              <a:rPr lang="de-DE" sz="2400" dirty="0">
                <a:ea typeface="+mn-lt"/>
                <a:cs typeface="+mn-lt"/>
              </a:rPr>
              <a:t>Ich bin Tara </a:t>
            </a:r>
            <a:r>
              <a:rPr lang="de-DE" sz="2400" dirty="0" err="1">
                <a:ea typeface="+mn-lt"/>
                <a:cs typeface="+mn-lt"/>
              </a:rPr>
              <a:t>Arabadžić</a:t>
            </a:r>
            <a:r>
              <a:rPr lang="de-DE" sz="2400" dirty="0">
                <a:ea typeface="+mn-lt"/>
                <a:cs typeface="+mn-lt"/>
              </a:rPr>
              <a:t>. Ich bin zwölf Jahre alt. Ich wohne in </a:t>
            </a:r>
            <a:r>
              <a:rPr lang="de-DE" sz="2400" dirty="0" err="1">
                <a:ea typeface="+mn-lt"/>
                <a:cs typeface="+mn-lt"/>
              </a:rPr>
              <a:t>Solin</a:t>
            </a:r>
            <a:r>
              <a:rPr lang="de-DE" sz="2400" dirty="0">
                <a:ea typeface="+mn-lt"/>
                <a:cs typeface="+mn-lt"/>
              </a:rPr>
              <a:t>. </a:t>
            </a:r>
            <a:r>
              <a:rPr lang="de-DE" sz="2400" dirty="0" err="1">
                <a:ea typeface="+mn-lt"/>
                <a:cs typeface="+mn-lt"/>
              </a:rPr>
              <a:t>Solin</a:t>
            </a:r>
            <a:r>
              <a:rPr lang="de-DE" sz="2400" dirty="0">
                <a:ea typeface="+mn-lt"/>
                <a:cs typeface="+mn-lt"/>
              </a:rPr>
              <a:t> ist eine Stadt an Adriaküste und ist in der Nähe von Split. Der Fluss </a:t>
            </a:r>
            <a:r>
              <a:rPr lang="de-DE" sz="2400" dirty="0" err="1">
                <a:ea typeface="+mn-lt"/>
                <a:cs typeface="+mn-lt"/>
              </a:rPr>
              <a:t>Jadro</a:t>
            </a:r>
            <a:r>
              <a:rPr lang="de-DE" sz="2400" dirty="0">
                <a:ea typeface="+mn-lt"/>
                <a:cs typeface="+mn-lt"/>
              </a:rPr>
              <a:t> </a:t>
            </a:r>
            <a:r>
              <a:rPr lang="de-DE" sz="2400" dirty="0" err="1">
                <a:ea typeface="+mn-lt"/>
                <a:cs typeface="+mn-lt"/>
              </a:rPr>
              <a:t>flie</a:t>
            </a:r>
            <a:r>
              <a:rPr lang="de-DE" sz="2000" dirty="0">
                <a:ea typeface="+mn-lt"/>
                <a:cs typeface="+mn-lt"/>
              </a:rPr>
              <a:t>β</a:t>
            </a:r>
            <a:r>
              <a:rPr lang="de-DE" sz="2400" dirty="0">
                <a:ea typeface="+mn-lt"/>
                <a:cs typeface="+mn-lt"/>
              </a:rPr>
              <a:t>t durch </a:t>
            </a:r>
            <a:r>
              <a:rPr lang="de-DE" sz="2400" dirty="0" err="1">
                <a:ea typeface="+mn-lt"/>
                <a:cs typeface="+mn-lt"/>
              </a:rPr>
              <a:t>Solin</a:t>
            </a:r>
            <a:r>
              <a:rPr lang="de-DE" sz="2400" dirty="0">
                <a:ea typeface="+mn-lt"/>
                <a:cs typeface="+mn-lt"/>
              </a:rPr>
              <a:t>. Ich wohne in </a:t>
            </a:r>
            <a:r>
              <a:rPr lang="de-DE" sz="2400" dirty="0" err="1">
                <a:ea typeface="+mn-lt"/>
                <a:cs typeface="+mn-lt"/>
              </a:rPr>
              <a:t>Rupotine</a:t>
            </a:r>
            <a:r>
              <a:rPr lang="de-DE" sz="2400" dirty="0">
                <a:ea typeface="+mn-lt"/>
                <a:cs typeface="+mn-lt"/>
              </a:rPr>
              <a:t>, es ist ein Teil von der Stadt </a:t>
            </a:r>
            <a:r>
              <a:rPr lang="de-DE" sz="2400" dirty="0" err="1">
                <a:ea typeface="+mn-lt"/>
                <a:cs typeface="+mn-lt"/>
              </a:rPr>
              <a:t>Solin</a:t>
            </a:r>
            <a:r>
              <a:rPr lang="de-DE" sz="2400" dirty="0">
                <a:ea typeface="+mn-lt"/>
                <a:cs typeface="+mn-lt"/>
              </a:rPr>
              <a:t>.  </a:t>
            </a:r>
            <a:endParaRPr lang="de-DE" sz="2400" dirty="0" err="1"/>
          </a:p>
          <a:p>
            <a:pPr marL="0" indent="0">
              <a:buNone/>
            </a:pPr>
            <a:r>
              <a:rPr lang="de-DE" sz="2400" dirty="0"/>
              <a:t>  </a:t>
            </a:r>
          </a:p>
        </p:txBody>
      </p:sp>
      <p:sp>
        <p:nvSpPr>
          <p:cNvPr id="30" name="Oval 29">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0791"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6" descr="A close up of a lush green hillside&#10;&#10;Description generated with very high confidence">
            <a:extLst>
              <a:ext uri="{FF2B5EF4-FFF2-40B4-BE49-F238E27FC236}">
                <a16:creationId xmlns:a16="http://schemas.microsoft.com/office/drawing/2014/main" id="{D1E0B99B-9B3C-4A33-A013-C9A110BBCA2C}"/>
              </a:ext>
            </a:extLst>
          </p:cNvPr>
          <p:cNvPicPr>
            <a:picLocks noChangeAspect="1"/>
          </p:cNvPicPr>
          <p:nvPr/>
        </p:nvPicPr>
        <p:blipFill rotWithShape="1">
          <a:blip r:embed="rId2"/>
          <a:srcRect l="4386" r="21027" b="2"/>
          <a:stretch/>
        </p:blipFill>
        <p:spPr>
          <a:xfrm>
            <a:off x="6447002" y="2351707"/>
            <a:ext cx="2793194" cy="2390424"/>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4" name="Picture 4" descr="A large clock tower towering over a city&#10;&#10;Description generated with high confidence">
            <a:extLst>
              <a:ext uri="{FF2B5EF4-FFF2-40B4-BE49-F238E27FC236}">
                <a16:creationId xmlns:a16="http://schemas.microsoft.com/office/drawing/2014/main" id="{55A72F4F-4245-4115-8C83-A0478697E3B0}"/>
              </a:ext>
            </a:extLst>
          </p:cNvPr>
          <p:cNvPicPr>
            <a:picLocks noChangeAspect="1"/>
          </p:cNvPicPr>
          <p:nvPr/>
        </p:nvPicPr>
        <p:blipFill rotWithShape="1">
          <a:blip r:embed="rId3"/>
          <a:srcRect l="24882" r="39377" b="-2"/>
          <a:stretch/>
        </p:blipFill>
        <p:spPr>
          <a:xfrm>
            <a:off x="9508504" y="558913"/>
            <a:ext cx="1878125" cy="2957718"/>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5" name="Picture 5" descr="A river surrounded by trees&#10;&#10;Description generated with very high confidence">
            <a:extLst>
              <a:ext uri="{FF2B5EF4-FFF2-40B4-BE49-F238E27FC236}">
                <a16:creationId xmlns:a16="http://schemas.microsoft.com/office/drawing/2014/main" id="{D79A5C47-B47D-4F28-A896-E7C8BF653656}"/>
              </a:ext>
            </a:extLst>
          </p:cNvPr>
          <p:cNvPicPr>
            <a:picLocks noChangeAspect="1"/>
          </p:cNvPicPr>
          <p:nvPr/>
        </p:nvPicPr>
        <p:blipFill rotWithShape="1">
          <a:blip r:embed="rId4"/>
          <a:srcRect l="7986" r="15535" b="1"/>
          <a:stretch/>
        </p:blipFill>
        <p:spPr>
          <a:xfrm>
            <a:off x="9413254" y="3879146"/>
            <a:ext cx="2697945" cy="1735334"/>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sp>
        <p:nvSpPr>
          <p:cNvPr id="34" name="Arc 33">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147" y="5530635"/>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6066084"/>
            <a:ext cx="1913062" cy="791916"/>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8895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1A8F098D-B94D-40E0-8503-87036AD430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group of lawn chairs sitting on top of a building&#10;&#10;Description generated with very high confidence">
            <a:extLst>
              <a:ext uri="{FF2B5EF4-FFF2-40B4-BE49-F238E27FC236}">
                <a16:creationId xmlns:a16="http://schemas.microsoft.com/office/drawing/2014/main" id="{C6662A36-5A98-4736-8284-B30808B3050B}"/>
              </a:ext>
            </a:extLst>
          </p:cNvPr>
          <p:cNvPicPr>
            <a:picLocks noChangeAspect="1"/>
          </p:cNvPicPr>
          <p:nvPr/>
        </p:nvPicPr>
        <p:blipFill rotWithShape="1">
          <a:blip r:embed="rId2"/>
          <a:srcRect r="1248" b="-2"/>
          <a:stretch/>
        </p:blipFill>
        <p:spPr>
          <a:xfrm>
            <a:off x="4405900" y="1710533"/>
            <a:ext cx="3759419" cy="3759420"/>
          </a:xfrm>
          <a:custGeom>
            <a:avLst/>
            <a:gdLst/>
            <a:ahLst/>
            <a:cxnLst/>
            <a:rect l="l" t="t" r="r" b="b"/>
            <a:pathLst>
              <a:path w="3118718" h="3118719">
                <a:moveTo>
                  <a:pt x="127306" y="0"/>
                </a:moveTo>
                <a:lnTo>
                  <a:pt x="2991412" y="0"/>
                </a:lnTo>
                <a:cubicBezTo>
                  <a:pt x="3061721" y="0"/>
                  <a:pt x="3118718" y="56997"/>
                  <a:pt x="3118718" y="127306"/>
                </a:cubicBezTo>
                <a:lnTo>
                  <a:pt x="3118718" y="2991413"/>
                </a:lnTo>
                <a:cubicBezTo>
                  <a:pt x="3118718" y="3061722"/>
                  <a:pt x="3061721" y="3118719"/>
                  <a:pt x="2991412" y="3118719"/>
                </a:cubicBezTo>
                <a:lnTo>
                  <a:pt x="127306" y="3118719"/>
                </a:lnTo>
                <a:cubicBezTo>
                  <a:pt x="56997" y="3118719"/>
                  <a:pt x="0" y="3061722"/>
                  <a:pt x="0" y="2991413"/>
                </a:cubicBezTo>
                <a:lnTo>
                  <a:pt x="0" y="127306"/>
                </a:lnTo>
                <a:cubicBezTo>
                  <a:pt x="0" y="56997"/>
                  <a:pt x="56997" y="0"/>
                  <a:pt x="127306" y="0"/>
                </a:cubicBezTo>
                <a:close/>
              </a:path>
            </a:pathLst>
          </a:custGeom>
        </p:spPr>
      </p:pic>
      <p:sp>
        <p:nvSpPr>
          <p:cNvPr id="65" name="Oval 64">
            <a:extLst>
              <a:ext uri="{FF2B5EF4-FFF2-40B4-BE49-F238E27FC236}">
                <a16:creationId xmlns:a16="http://schemas.microsoft.com/office/drawing/2014/main" id="{522DD1DC-EEF1-4DCA-816C-E62C3BB4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5160" y="216478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4" descr="A group of people sitting posing for the camera&#10;&#10;Description generated with very high confidence">
            <a:extLst>
              <a:ext uri="{FF2B5EF4-FFF2-40B4-BE49-F238E27FC236}">
                <a16:creationId xmlns:a16="http://schemas.microsoft.com/office/drawing/2014/main" id="{395E773A-921D-4BDA-8A71-0204809F80DF}"/>
              </a:ext>
            </a:extLst>
          </p:cNvPr>
          <p:cNvPicPr>
            <a:picLocks noChangeAspect="1"/>
          </p:cNvPicPr>
          <p:nvPr/>
        </p:nvPicPr>
        <p:blipFill rotWithShape="1">
          <a:blip r:embed="rId3"/>
          <a:srcRect l="11992" r="13012" b="5"/>
          <a:stretch/>
        </p:blipFill>
        <p:spPr>
          <a:xfrm>
            <a:off x="208605" y="1750507"/>
            <a:ext cx="3828692" cy="3828692"/>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3" name="Picture 7" descr="A living room filled with furniture and a fire place&#10;&#10;Description generated with very high confidence">
            <a:extLst>
              <a:ext uri="{FF2B5EF4-FFF2-40B4-BE49-F238E27FC236}">
                <a16:creationId xmlns:a16="http://schemas.microsoft.com/office/drawing/2014/main" id="{E5F22F05-911D-4851-85EF-0025B3016E83}"/>
              </a:ext>
            </a:extLst>
          </p:cNvPr>
          <p:cNvPicPr>
            <a:picLocks noChangeAspect="1"/>
          </p:cNvPicPr>
          <p:nvPr/>
        </p:nvPicPr>
        <p:blipFill rotWithShape="1">
          <a:blip r:embed="rId4"/>
          <a:srcRect t="15878" r="5" b="9126"/>
          <a:stretch/>
        </p:blipFill>
        <p:spPr>
          <a:xfrm>
            <a:off x="8426909" y="1718180"/>
            <a:ext cx="3681487" cy="367282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8" name="Content Placeholder 7">
            <a:extLst>
              <a:ext uri="{FF2B5EF4-FFF2-40B4-BE49-F238E27FC236}">
                <a16:creationId xmlns:a16="http://schemas.microsoft.com/office/drawing/2014/main" id="{FBFAE938-DCB4-4EBF-813E-291EE4905C9D}"/>
              </a:ext>
            </a:extLst>
          </p:cNvPr>
          <p:cNvSpPr>
            <a:spLocks noGrp="1"/>
          </p:cNvSpPr>
          <p:nvPr>
            <p:ph idx="1"/>
          </p:nvPr>
        </p:nvSpPr>
        <p:spPr>
          <a:xfrm>
            <a:off x="862932" y="261865"/>
            <a:ext cx="11120463" cy="6334269"/>
          </a:xfrm>
        </p:spPr>
        <p:txBody>
          <a:bodyPr vert="horz" lIns="91440" tIns="45720" rIns="91440" bIns="45720" rtlCol="0" anchor="t">
            <a:normAutofit/>
          </a:bodyPr>
          <a:lstStyle/>
          <a:p>
            <a:pPr marL="0" indent="0">
              <a:buNone/>
            </a:pPr>
            <a:r>
              <a:rPr lang="en-US" sz="2400" dirty="0">
                <a:ea typeface="+mn-lt"/>
                <a:cs typeface="+mn-lt"/>
              </a:rPr>
              <a:t>Das ist mein Haus. Sie hat </a:t>
            </a:r>
            <a:r>
              <a:rPr lang="en-US" sz="2400" dirty="0" err="1">
                <a:ea typeface="+mn-lt"/>
                <a:cs typeface="+mn-lt"/>
              </a:rPr>
              <a:t>vier</a:t>
            </a:r>
            <a:r>
              <a:rPr lang="en-US" sz="2400" dirty="0">
                <a:ea typeface="+mn-lt"/>
                <a:cs typeface="+mn-lt"/>
              </a:rPr>
              <a:t> </a:t>
            </a:r>
            <a:r>
              <a:rPr lang="en-US" sz="2400" dirty="0" err="1">
                <a:ea typeface="+mn-lt"/>
                <a:cs typeface="+mn-lt"/>
              </a:rPr>
              <a:t>Wohnungen</a:t>
            </a:r>
            <a:r>
              <a:rPr lang="en-US" sz="2400" dirty="0">
                <a:ea typeface="+mn-lt"/>
                <a:cs typeface="+mn-lt"/>
              </a:rPr>
              <a:t>. Ich </a:t>
            </a:r>
            <a:r>
              <a:rPr lang="en-US" sz="2400" dirty="0" err="1">
                <a:ea typeface="+mn-lt"/>
                <a:cs typeface="+mn-lt"/>
              </a:rPr>
              <a:t>wohne</a:t>
            </a:r>
            <a:r>
              <a:rPr lang="en-US" sz="2400" dirty="0">
                <a:ea typeface="+mn-lt"/>
                <a:cs typeface="+mn-lt"/>
              </a:rPr>
              <a:t> in </a:t>
            </a:r>
            <a:r>
              <a:rPr lang="en-US" sz="2400" dirty="0" err="1">
                <a:ea typeface="+mn-lt"/>
                <a:cs typeface="+mn-lt"/>
              </a:rPr>
              <a:t>einer</a:t>
            </a:r>
            <a:r>
              <a:rPr lang="en-US" sz="2400" dirty="0">
                <a:ea typeface="+mn-lt"/>
                <a:cs typeface="+mn-lt"/>
              </a:rPr>
              <a:t> Wohnung </a:t>
            </a:r>
            <a:r>
              <a:rPr lang="en-US" sz="2400" dirty="0" err="1">
                <a:ea typeface="+mn-lt"/>
                <a:cs typeface="+mn-lt"/>
              </a:rPr>
              <a:t>mit</a:t>
            </a:r>
            <a:r>
              <a:rPr lang="en-US" sz="2400" dirty="0">
                <a:ea typeface="+mn-lt"/>
                <a:cs typeface="+mn-lt"/>
              </a:rPr>
              <a:t> </a:t>
            </a:r>
            <a:r>
              <a:rPr lang="en-US" sz="2400" dirty="0" err="1">
                <a:ea typeface="+mn-lt"/>
                <a:cs typeface="+mn-lt"/>
              </a:rPr>
              <a:t>meinen</a:t>
            </a:r>
            <a:r>
              <a:rPr lang="en-US" sz="2400" dirty="0">
                <a:ea typeface="+mn-lt"/>
                <a:cs typeface="+mn-lt"/>
              </a:rPr>
              <a:t> </a:t>
            </a:r>
            <a:r>
              <a:rPr lang="en-US" sz="2400" dirty="0" err="1">
                <a:ea typeface="+mn-lt"/>
                <a:cs typeface="+mn-lt"/>
              </a:rPr>
              <a:t>Eltern</a:t>
            </a:r>
            <a:r>
              <a:rPr lang="en-US" sz="2400" dirty="0">
                <a:ea typeface="+mn-lt"/>
                <a:cs typeface="+mn-lt"/>
              </a:rPr>
              <a:t>, </a:t>
            </a:r>
            <a:r>
              <a:rPr lang="en-US" sz="2400" dirty="0" err="1">
                <a:ea typeface="+mn-lt"/>
                <a:cs typeface="+mn-lt"/>
              </a:rPr>
              <a:t>meiner</a:t>
            </a:r>
            <a:r>
              <a:rPr lang="en-US" sz="2400" dirty="0">
                <a:ea typeface="+mn-lt"/>
                <a:cs typeface="+mn-lt"/>
              </a:rPr>
              <a:t> </a:t>
            </a:r>
            <a:r>
              <a:rPr lang="en-US" sz="2400" dirty="0" err="1">
                <a:ea typeface="+mn-lt"/>
                <a:cs typeface="+mn-lt"/>
              </a:rPr>
              <a:t>Schwester</a:t>
            </a:r>
            <a:r>
              <a:rPr lang="en-US" sz="2400" dirty="0">
                <a:ea typeface="+mn-lt"/>
                <a:cs typeface="+mn-lt"/>
              </a:rPr>
              <a:t> und </a:t>
            </a:r>
            <a:r>
              <a:rPr lang="en-US" sz="2400" dirty="0" err="1">
                <a:ea typeface="+mn-lt"/>
                <a:cs typeface="+mn-lt"/>
              </a:rPr>
              <a:t>kleinem</a:t>
            </a:r>
            <a:r>
              <a:rPr lang="en-US" sz="2400" dirty="0">
                <a:ea typeface="+mn-lt"/>
                <a:cs typeface="+mn-lt"/>
              </a:rPr>
              <a:t> Hund. In </a:t>
            </a:r>
            <a:r>
              <a:rPr lang="en-US" sz="2400" dirty="0" err="1">
                <a:ea typeface="+mn-lt"/>
                <a:cs typeface="+mn-lt"/>
              </a:rPr>
              <a:t>zweiter</a:t>
            </a:r>
            <a:r>
              <a:rPr lang="en-US" sz="2400" dirty="0">
                <a:ea typeface="+mn-lt"/>
                <a:cs typeface="+mn-lt"/>
              </a:rPr>
              <a:t> Wohnung leben </a:t>
            </a:r>
            <a:r>
              <a:rPr lang="en-US" sz="2400" dirty="0" err="1">
                <a:ea typeface="+mn-lt"/>
                <a:cs typeface="+mn-lt"/>
              </a:rPr>
              <a:t>meine</a:t>
            </a:r>
            <a:r>
              <a:rPr lang="en-US" sz="2400" dirty="0">
                <a:ea typeface="+mn-lt"/>
                <a:cs typeface="+mn-lt"/>
              </a:rPr>
              <a:t> Gro</a:t>
            </a:r>
            <a:r>
              <a:rPr lang="en-US" sz="2000" dirty="0">
                <a:ea typeface="+mn-lt"/>
                <a:cs typeface="+mn-lt"/>
              </a:rPr>
              <a:t>β</a:t>
            </a:r>
            <a:r>
              <a:rPr lang="en-US" sz="2400" dirty="0" err="1">
                <a:ea typeface="+mn-lt"/>
                <a:cs typeface="+mn-lt"/>
              </a:rPr>
              <a:t>eltern</a:t>
            </a:r>
            <a:r>
              <a:rPr lang="en-US" sz="2400" dirty="0">
                <a:ea typeface="+mn-lt"/>
                <a:cs typeface="+mn-lt"/>
              </a:rPr>
              <a:t>, in </a:t>
            </a:r>
            <a:r>
              <a:rPr lang="en-US" sz="2400" dirty="0" err="1">
                <a:ea typeface="+mn-lt"/>
                <a:cs typeface="+mn-lt"/>
              </a:rPr>
              <a:t>zwei</a:t>
            </a:r>
            <a:r>
              <a:rPr lang="en-US" sz="2400" dirty="0">
                <a:ea typeface="+mn-lt"/>
                <a:cs typeface="+mn-lt"/>
              </a:rPr>
              <a:t> </a:t>
            </a:r>
            <a:r>
              <a:rPr lang="en-US" sz="2400" dirty="0" err="1">
                <a:ea typeface="+mn-lt"/>
                <a:cs typeface="+mn-lt"/>
              </a:rPr>
              <a:t>anderen</a:t>
            </a:r>
            <a:r>
              <a:rPr lang="en-US" sz="2400" dirty="0">
                <a:ea typeface="+mn-lt"/>
                <a:cs typeface="+mn-lt"/>
              </a:rPr>
              <a:t> </a:t>
            </a:r>
            <a:r>
              <a:rPr lang="en-US" sz="2400" dirty="0" err="1">
                <a:ea typeface="+mn-lt"/>
                <a:cs typeface="+mn-lt"/>
              </a:rPr>
              <a:t>Wohnungen</a:t>
            </a:r>
            <a:r>
              <a:rPr lang="en-US" sz="2400" dirty="0">
                <a:ea typeface="+mn-lt"/>
                <a:cs typeface="+mn-lt"/>
              </a:rPr>
              <a:t> </a:t>
            </a:r>
            <a:r>
              <a:rPr lang="en-US" sz="2400" dirty="0" err="1">
                <a:ea typeface="+mn-lt"/>
                <a:cs typeface="+mn-lt"/>
              </a:rPr>
              <a:t>unter</a:t>
            </a:r>
            <a:r>
              <a:rPr lang="en-US" sz="2400" dirty="0">
                <a:ea typeface="+mn-lt"/>
                <a:cs typeface="+mn-lt"/>
              </a:rPr>
              <a:t> </a:t>
            </a:r>
            <a:r>
              <a:rPr lang="en-US" sz="2400" dirty="0" err="1">
                <a:ea typeface="+mn-lt"/>
                <a:cs typeface="+mn-lt"/>
              </a:rPr>
              <a:t>uns</a:t>
            </a:r>
            <a:r>
              <a:rPr lang="en-US" sz="2400" dirty="0">
                <a:ea typeface="+mn-lt"/>
                <a:cs typeface="+mn-lt"/>
              </a:rPr>
              <a:t>, leben </a:t>
            </a:r>
            <a:r>
              <a:rPr lang="en-US" sz="2400" dirty="0" err="1">
                <a:ea typeface="+mn-lt"/>
                <a:cs typeface="+mn-lt"/>
              </a:rPr>
              <a:t>zwei</a:t>
            </a:r>
            <a:r>
              <a:rPr lang="en-US" sz="2400" dirty="0">
                <a:ea typeface="+mn-lt"/>
                <a:cs typeface="+mn-lt"/>
              </a:rPr>
              <a:t> </a:t>
            </a:r>
            <a:r>
              <a:rPr lang="en-US" sz="2400" dirty="0" err="1">
                <a:ea typeface="+mn-lt"/>
                <a:cs typeface="+mn-lt"/>
              </a:rPr>
              <a:t>meine</a:t>
            </a:r>
            <a:r>
              <a:rPr lang="en-US" sz="2400" dirty="0">
                <a:ea typeface="+mn-lt"/>
                <a:cs typeface="+mn-lt"/>
              </a:rPr>
              <a:t> </a:t>
            </a:r>
            <a:r>
              <a:rPr lang="en-US" sz="2400" dirty="0" err="1">
                <a:ea typeface="+mn-lt"/>
                <a:cs typeface="+mn-lt"/>
              </a:rPr>
              <a:t>Onkel</a:t>
            </a:r>
            <a:r>
              <a:rPr lang="en-US" sz="2400" dirty="0">
                <a:ea typeface="+mn-lt"/>
                <a:cs typeface="+mn-lt"/>
              </a:rPr>
              <a:t> </a:t>
            </a:r>
            <a:r>
              <a:rPr lang="en-US" sz="2400" dirty="0" err="1">
                <a:ea typeface="+mn-lt"/>
                <a:cs typeface="+mn-lt"/>
              </a:rPr>
              <a:t>mit</a:t>
            </a:r>
            <a:r>
              <a:rPr lang="en-US" sz="2400" dirty="0">
                <a:ea typeface="+mn-lt"/>
                <a:cs typeface="+mn-lt"/>
              </a:rPr>
              <a:t> </a:t>
            </a:r>
            <a:r>
              <a:rPr lang="en-US" sz="2400" dirty="0" err="1">
                <a:ea typeface="+mn-lt"/>
                <a:cs typeface="+mn-lt"/>
              </a:rPr>
              <a:t>ihren</a:t>
            </a:r>
            <a:r>
              <a:rPr lang="en-US" sz="2400" dirty="0">
                <a:ea typeface="+mn-lt"/>
                <a:cs typeface="+mn-lt"/>
              </a:rPr>
              <a:t> Frauen. </a:t>
            </a:r>
            <a:endParaRPr lang="en-US" sz="2400" dirty="0"/>
          </a:p>
          <a:p>
            <a:pPr marL="0" indent="0">
              <a:buNone/>
            </a:pPr>
            <a:endParaRPr lang="en-US" sz="2400" dirty="0"/>
          </a:p>
          <a:p>
            <a:pPr marL="0" indent="0">
              <a:buNone/>
            </a:pPr>
            <a:endParaRPr lang="en-US" sz="2400" noProof="1"/>
          </a:p>
          <a:p>
            <a:pPr marL="0" indent="0">
              <a:buNone/>
            </a:pPr>
            <a:endParaRPr lang="en-US" sz="2400" noProof="1"/>
          </a:p>
          <a:p>
            <a:pPr marL="0" indent="0">
              <a:buNone/>
            </a:pPr>
            <a:endParaRPr lang="en-US" sz="2400" noProof="1"/>
          </a:p>
          <a:p>
            <a:pPr marL="0" indent="0">
              <a:buNone/>
            </a:pPr>
            <a:endParaRPr lang="en-US" sz="2400" noProof="1"/>
          </a:p>
          <a:p>
            <a:pPr marL="0" indent="0">
              <a:buNone/>
            </a:pPr>
            <a:endParaRPr lang="en-US" sz="2400" noProof="1"/>
          </a:p>
          <a:p>
            <a:pPr marL="0" indent="0">
              <a:buNone/>
            </a:pPr>
            <a:endParaRPr lang="en-US" sz="2400" noProof="1"/>
          </a:p>
          <a:p>
            <a:pPr marL="0" indent="0">
              <a:buNone/>
            </a:pPr>
            <a:endParaRPr lang="en-US" sz="2400" noProof="1"/>
          </a:p>
          <a:p>
            <a:pPr marL="0" indent="0">
              <a:buNone/>
            </a:pPr>
            <a:endParaRPr lang="en-US" sz="2400" noProof="1"/>
          </a:p>
          <a:p>
            <a:pPr marL="0" indent="0">
              <a:buNone/>
            </a:pPr>
            <a:r>
              <a:rPr lang="en-US" sz="2400" noProof="1"/>
              <a:t>Meine Familie                                Mein Haus                                 Meine Wohnung</a:t>
            </a:r>
          </a:p>
        </p:txBody>
      </p:sp>
    </p:spTree>
    <p:extLst>
      <p:ext uri="{BB962C8B-B14F-4D97-AF65-F5344CB8AC3E}">
        <p14:creationId xmlns:p14="http://schemas.microsoft.com/office/powerpoint/2010/main" val="20093349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FAF68CB5-D519-4070-A998-B86F0FB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erson swimming in a pool of water&#10;&#10;Description generated with high confidence">
            <a:extLst>
              <a:ext uri="{FF2B5EF4-FFF2-40B4-BE49-F238E27FC236}">
                <a16:creationId xmlns:a16="http://schemas.microsoft.com/office/drawing/2014/main" id="{590D7795-00E3-40D5-A2CC-A34E890AE6AB}"/>
              </a:ext>
            </a:extLst>
          </p:cNvPr>
          <p:cNvPicPr>
            <a:picLocks noChangeAspect="1"/>
          </p:cNvPicPr>
          <p:nvPr/>
        </p:nvPicPr>
        <p:blipFill rotWithShape="1">
          <a:blip r:embed="rId2"/>
          <a:srcRect r="-4" b="746"/>
          <a:stretch/>
        </p:blipFill>
        <p:spPr>
          <a:xfrm>
            <a:off x="312678" y="501989"/>
            <a:ext cx="2769973" cy="2769973"/>
          </a:xfrm>
          <a:custGeom>
            <a:avLst/>
            <a:gdLst/>
            <a:ahLst/>
            <a:cxnLst/>
            <a:rect l="l" t="t" r="r" b="b"/>
            <a:pathLst>
              <a:path w="2769973" h="2769973">
                <a:moveTo>
                  <a:pt x="133430" y="0"/>
                </a:moveTo>
                <a:lnTo>
                  <a:pt x="2636543" y="0"/>
                </a:lnTo>
                <a:cubicBezTo>
                  <a:pt x="2710234" y="0"/>
                  <a:pt x="2769973" y="59739"/>
                  <a:pt x="2769973" y="133430"/>
                </a:cubicBezTo>
                <a:lnTo>
                  <a:pt x="2769973" y="2636543"/>
                </a:lnTo>
                <a:cubicBezTo>
                  <a:pt x="2769973" y="2710234"/>
                  <a:pt x="2710234" y="2769973"/>
                  <a:pt x="2636543" y="2769973"/>
                </a:cubicBezTo>
                <a:lnTo>
                  <a:pt x="133430" y="2769973"/>
                </a:lnTo>
                <a:cubicBezTo>
                  <a:pt x="59739" y="2769973"/>
                  <a:pt x="0" y="2710234"/>
                  <a:pt x="0" y="2636543"/>
                </a:cubicBezTo>
                <a:lnTo>
                  <a:pt x="0" y="133430"/>
                </a:lnTo>
                <a:cubicBezTo>
                  <a:pt x="0" y="59739"/>
                  <a:pt x="59739" y="0"/>
                  <a:pt x="133430" y="0"/>
                </a:cubicBezTo>
                <a:close/>
              </a:path>
            </a:pathLst>
          </a:custGeom>
        </p:spPr>
      </p:pic>
      <p:pic>
        <p:nvPicPr>
          <p:cNvPr id="6" name="Picture 7" descr="A person standing next to a body of water&#10;&#10;Description generated with very high confidence">
            <a:extLst>
              <a:ext uri="{FF2B5EF4-FFF2-40B4-BE49-F238E27FC236}">
                <a16:creationId xmlns:a16="http://schemas.microsoft.com/office/drawing/2014/main" id="{383DFE80-670F-4C11-9377-CA8F201C625F}"/>
              </a:ext>
            </a:extLst>
          </p:cNvPr>
          <p:cNvPicPr>
            <a:picLocks noChangeAspect="1"/>
          </p:cNvPicPr>
          <p:nvPr/>
        </p:nvPicPr>
        <p:blipFill rotWithShape="1">
          <a:blip r:embed="rId3"/>
          <a:srcRect l="11381" r="13617" b="-3"/>
          <a:stretch/>
        </p:blipFill>
        <p:spPr>
          <a:xfrm>
            <a:off x="3276002" y="501987"/>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13" name="Picture 13" descr="A person sitting on a boat in the water&#10;&#10;Description generated with very high confidence">
            <a:extLst>
              <a:ext uri="{FF2B5EF4-FFF2-40B4-BE49-F238E27FC236}">
                <a16:creationId xmlns:a16="http://schemas.microsoft.com/office/drawing/2014/main" id="{25CDA4E7-4FB4-41D0-B400-9359223EF757}"/>
              </a:ext>
            </a:extLst>
          </p:cNvPr>
          <p:cNvPicPr>
            <a:picLocks noChangeAspect="1"/>
          </p:cNvPicPr>
          <p:nvPr/>
        </p:nvPicPr>
        <p:blipFill rotWithShape="1">
          <a:blip r:embed="rId4"/>
          <a:srcRect l="20797" r="4201" b="-3"/>
          <a:stretch/>
        </p:blipFill>
        <p:spPr>
          <a:xfrm>
            <a:off x="312774" y="3429005"/>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25" name="Picture 19" descr="A person riding on the back of a boat in a body of water&#10;&#10;Description generated with very high confidence">
            <a:extLst>
              <a:ext uri="{FF2B5EF4-FFF2-40B4-BE49-F238E27FC236}">
                <a16:creationId xmlns:a16="http://schemas.microsoft.com/office/drawing/2014/main" id="{82735373-7E75-4E90-994A-4FED8270F592}"/>
              </a:ext>
            </a:extLst>
          </p:cNvPr>
          <p:cNvPicPr>
            <a:picLocks noChangeAspect="1"/>
          </p:cNvPicPr>
          <p:nvPr/>
        </p:nvPicPr>
        <p:blipFill rotWithShape="1">
          <a:blip r:embed="rId5"/>
          <a:srcRect t="25001" r="-3" b="-3"/>
          <a:stretch/>
        </p:blipFill>
        <p:spPr>
          <a:xfrm>
            <a:off x="3276003" y="3428991"/>
            <a:ext cx="2769973" cy="2769974"/>
          </a:xfrm>
          <a:custGeom>
            <a:avLst/>
            <a:gdLst/>
            <a:ahLst/>
            <a:cxnLst/>
            <a:rect l="l" t="t" r="r" b="b"/>
            <a:pathLst>
              <a:path w="3118718" h="3118719">
                <a:moveTo>
                  <a:pt x="127306" y="0"/>
                </a:moveTo>
                <a:lnTo>
                  <a:pt x="2991412" y="0"/>
                </a:lnTo>
                <a:cubicBezTo>
                  <a:pt x="3061721" y="0"/>
                  <a:pt x="3118718" y="56997"/>
                  <a:pt x="3118718" y="127306"/>
                </a:cubicBezTo>
                <a:lnTo>
                  <a:pt x="3118718" y="2991413"/>
                </a:lnTo>
                <a:cubicBezTo>
                  <a:pt x="3118718" y="3061722"/>
                  <a:pt x="3061721" y="3118719"/>
                  <a:pt x="2991412" y="3118719"/>
                </a:cubicBezTo>
                <a:lnTo>
                  <a:pt x="127306" y="3118719"/>
                </a:lnTo>
                <a:cubicBezTo>
                  <a:pt x="56997" y="3118719"/>
                  <a:pt x="0" y="3061722"/>
                  <a:pt x="0" y="2991413"/>
                </a:cubicBezTo>
                <a:lnTo>
                  <a:pt x="0" y="127306"/>
                </a:lnTo>
                <a:cubicBezTo>
                  <a:pt x="0" y="56997"/>
                  <a:pt x="56997" y="0"/>
                  <a:pt x="127306" y="0"/>
                </a:cubicBezTo>
                <a:close/>
              </a:path>
            </a:pathLst>
          </a:custGeom>
        </p:spPr>
      </p:pic>
      <p:sp>
        <p:nvSpPr>
          <p:cNvPr id="77" name="Arc 76">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6468">
            <a:off x="7783403" y="326268"/>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AF727DC-0115-4E19-93B9-4112055CD7F1}"/>
              </a:ext>
            </a:extLst>
          </p:cNvPr>
          <p:cNvSpPr>
            <a:spLocks noGrp="1"/>
          </p:cNvSpPr>
          <p:nvPr>
            <p:ph idx="1"/>
          </p:nvPr>
        </p:nvSpPr>
        <p:spPr>
          <a:xfrm>
            <a:off x="6532728" y="1946684"/>
            <a:ext cx="5015804" cy="4351338"/>
          </a:xfrm>
        </p:spPr>
        <p:txBody>
          <a:bodyPr vert="horz" lIns="91440" tIns="45720" rIns="91440" bIns="45720" rtlCol="0" anchor="t">
            <a:normAutofit/>
          </a:bodyPr>
          <a:lstStyle/>
          <a:p>
            <a:pPr marL="0" indent="0">
              <a:buNone/>
            </a:pPr>
            <a:r>
              <a:rPr lang="en-US" dirty="0"/>
              <a:t>In meiner Freizeit bin ich </a:t>
            </a:r>
            <a:r>
              <a:rPr lang="en-US" dirty="0" err="1"/>
              <a:t>gerne</a:t>
            </a:r>
            <a:r>
              <a:rPr lang="en-US" dirty="0"/>
              <a:t> auf der </a:t>
            </a:r>
            <a:r>
              <a:rPr lang="en-US" dirty="0" err="1"/>
              <a:t>Insel</a:t>
            </a:r>
            <a:r>
              <a:rPr lang="en-US" dirty="0"/>
              <a:t> </a:t>
            </a:r>
            <a:r>
              <a:rPr lang="en-US" dirty="0" err="1"/>
              <a:t>Šolta</a:t>
            </a:r>
            <a:r>
              <a:rPr lang="en-US" dirty="0"/>
              <a:t>, </a:t>
            </a:r>
            <a:r>
              <a:rPr lang="en-US" dirty="0">
                <a:ea typeface="+mn-lt"/>
                <a:cs typeface="+mn-lt"/>
              </a:rPr>
              <a:t>wo </a:t>
            </a:r>
            <a:r>
              <a:rPr lang="en-US" dirty="0" err="1">
                <a:ea typeface="+mn-lt"/>
                <a:cs typeface="+mn-lt"/>
              </a:rPr>
              <a:t>wir</a:t>
            </a:r>
            <a:r>
              <a:rPr lang="en-US" dirty="0">
                <a:ea typeface="+mn-lt"/>
                <a:cs typeface="+mn-lt"/>
              </a:rPr>
              <a:t> den </a:t>
            </a:r>
            <a:r>
              <a:rPr lang="en-US" dirty="0" err="1">
                <a:ea typeface="+mn-lt"/>
                <a:cs typeface="+mn-lt"/>
              </a:rPr>
              <a:t>ganzen</a:t>
            </a:r>
            <a:r>
              <a:rPr lang="en-US" dirty="0">
                <a:ea typeface="+mn-lt"/>
                <a:cs typeface="+mn-lt"/>
              </a:rPr>
              <a:t> Sommer </a:t>
            </a:r>
            <a:r>
              <a:rPr lang="en-US" dirty="0" err="1">
                <a:ea typeface="+mn-lt"/>
                <a:cs typeface="+mn-lt"/>
              </a:rPr>
              <a:t>schwimmen</a:t>
            </a:r>
            <a:r>
              <a:rPr lang="en-US" dirty="0">
                <a:ea typeface="+mn-lt"/>
                <a:cs typeface="+mn-lt"/>
              </a:rPr>
              <a:t>. Dort </a:t>
            </a:r>
            <a:r>
              <a:rPr lang="en-US" dirty="0" err="1">
                <a:ea typeface="+mn-lt"/>
                <a:cs typeface="+mn-lt"/>
              </a:rPr>
              <a:t>tauche</a:t>
            </a:r>
            <a:r>
              <a:rPr lang="en-US" dirty="0">
                <a:ea typeface="+mn-lt"/>
                <a:cs typeface="+mn-lt"/>
              </a:rPr>
              <a:t> ich </a:t>
            </a:r>
            <a:r>
              <a:rPr lang="en-US" dirty="0" err="1">
                <a:ea typeface="+mn-lt"/>
                <a:cs typeface="+mn-lt"/>
              </a:rPr>
              <a:t>gerne</a:t>
            </a:r>
            <a:r>
              <a:rPr lang="en-US" dirty="0">
                <a:ea typeface="+mn-lt"/>
                <a:cs typeface="+mn-lt"/>
              </a:rPr>
              <a:t>, </a:t>
            </a:r>
            <a:r>
              <a:rPr lang="en-US" dirty="0" err="1">
                <a:ea typeface="+mn-lt"/>
                <a:cs typeface="+mn-lt"/>
              </a:rPr>
              <a:t>fahre</a:t>
            </a:r>
            <a:r>
              <a:rPr lang="en-US" dirty="0">
                <a:ea typeface="+mn-lt"/>
                <a:cs typeface="+mn-lt"/>
              </a:rPr>
              <a:t> in </a:t>
            </a:r>
            <a:r>
              <a:rPr lang="en-US" dirty="0" err="1">
                <a:ea typeface="+mn-lt"/>
                <a:cs typeface="+mn-lt"/>
              </a:rPr>
              <a:t>unserem</a:t>
            </a:r>
            <a:r>
              <a:rPr lang="en-US" dirty="0">
                <a:ea typeface="+mn-lt"/>
                <a:cs typeface="+mn-lt"/>
              </a:rPr>
              <a:t> Boot und Jet Sky. </a:t>
            </a:r>
            <a:endParaRPr lang="en-US" dirty="0"/>
          </a:p>
        </p:txBody>
      </p:sp>
    </p:spTree>
    <p:extLst>
      <p:ext uri="{BB962C8B-B14F-4D97-AF65-F5344CB8AC3E}">
        <p14:creationId xmlns:p14="http://schemas.microsoft.com/office/powerpoint/2010/main" val="116413134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2">
            <a:extLst>
              <a:ext uri="{FF2B5EF4-FFF2-40B4-BE49-F238E27FC236}">
                <a16:creationId xmlns:a16="http://schemas.microsoft.com/office/drawing/2014/main" id="{1135A26D-9D47-467E-91F1-31149BF0D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4">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19333"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DF51F2-BC93-4CBA-B420-D06382AF0F07}"/>
              </a:ext>
            </a:extLst>
          </p:cNvPr>
          <p:cNvSpPr>
            <a:spLocks noGrp="1"/>
          </p:cNvSpPr>
          <p:nvPr>
            <p:ph idx="1"/>
          </p:nvPr>
        </p:nvSpPr>
        <p:spPr>
          <a:xfrm>
            <a:off x="681471" y="1577975"/>
            <a:ext cx="4683315" cy="4351338"/>
          </a:xfrm>
        </p:spPr>
        <p:txBody>
          <a:bodyPr vert="horz" lIns="91440" tIns="45720" rIns="91440" bIns="45720" rtlCol="0" anchor="t">
            <a:normAutofit/>
          </a:bodyPr>
          <a:lstStyle/>
          <a:p>
            <a:pPr>
              <a:buNone/>
            </a:pPr>
            <a:r>
              <a:rPr lang="en-US" noProof="1">
                <a:ea typeface="+mn-lt"/>
                <a:cs typeface="+mn-lt"/>
              </a:rPr>
              <a:t>  Gerne spiele ich Tennis,  koche und reise. Im Winter gehe ich gerne in die Berge, wo ich Ski fahre. </a:t>
            </a:r>
            <a:endParaRPr lang="en-US" noProof="1"/>
          </a:p>
        </p:txBody>
      </p:sp>
      <p:sp>
        <p:nvSpPr>
          <p:cNvPr id="48" name="Oval 46">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0791"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8">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A girl standing in front of a building&#10;&#10;Description generated with very high confidence">
            <a:extLst>
              <a:ext uri="{FF2B5EF4-FFF2-40B4-BE49-F238E27FC236}">
                <a16:creationId xmlns:a16="http://schemas.microsoft.com/office/drawing/2014/main" id="{2F374A56-A46A-4BC2-882C-798170D7C16B}"/>
              </a:ext>
            </a:extLst>
          </p:cNvPr>
          <p:cNvPicPr>
            <a:picLocks noChangeAspect="1"/>
          </p:cNvPicPr>
          <p:nvPr/>
        </p:nvPicPr>
        <p:blipFill rotWithShape="1">
          <a:blip r:embed="rId2"/>
          <a:srcRect t="31756" r="2" b="11995"/>
          <a:stretch/>
        </p:blipFill>
        <p:spPr>
          <a:xfrm>
            <a:off x="5573299" y="2259426"/>
            <a:ext cx="2819165" cy="2819173"/>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5" name="Picture 4" descr="A group of people skiing on the snow&#10;&#10;Description generated with very high confidence">
            <a:extLst>
              <a:ext uri="{FF2B5EF4-FFF2-40B4-BE49-F238E27FC236}">
                <a16:creationId xmlns:a16="http://schemas.microsoft.com/office/drawing/2014/main" id="{B5A8AC6F-971E-4A8A-A2EE-043BB4964E37}"/>
              </a:ext>
            </a:extLst>
          </p:cNvPr>
          <p:cNvPicPr>
            <a:picLocks noChangeAspect="1"/>
          </p:cNvPicPr>
          <p:nvPr/>
        </p:nvPicPr>
        <p:blipFill rotWithShape="1">
          <a:blip r:embed="rId3"/>
          <a:srcRect l="9233" r="15771" b="5"/>
          <a:stretch/>
        </p:blipFill>
        <p:spPr>
          <a:xfrm>
            <a:off x="9022729" y="377938"/>
            <a:ext cx="2742964" cy="274297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7" name="Picture 6" descr="A group of people posing for the camera&#10;&#10;Description generated with very high confidence">
            <a:extLst>
              <a:ext uri="{FF2B5EF4-FFF2-40B4-BE49-F238E27FC236}">
                <a16:creationId xmlns:a16="http://schemas.microsoft.com/office/drawing/2014/main" id="{BD6C1211-D7E9-433B-ACDC-9BE6F59067C9}"/>
              </a:ext>
            </a:extLst>
          </p:cNvPr>
          <p:cNvPicPr>
            <a:picLocks noChangeAspect="1"/>
          </p:cNvPicPr>
          <p:nvPr/>
        </p:nvPicPr>
        <p:blipFill rotWithShape="1">
          <a:blip r:embed="rId4"/>
          <a:srcRect l="12434" r="18313" b="-4"/>
          <a:stretch/>
        </p:blipFill>
        <p:spPr>
          <a:xfrm>
            <a:off x="9022728" y="3433346"/>
            <a:ext cx="2742973" cy="2742964"/>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sp>
        <p:nvSpPr>
          <p:cNvPr id="52" name="Arc 50">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147" y="5530635"/>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2">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6066084"/>
            <a:ext cx="1913062" cy="791916"/>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6341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6">
            <a:extLst>
              <a:ext uri="{FF2B5EF4-FFF2-40B4-BE49-F238E27FC236}">
                <a16:creationId xmlns:a16="http://schemas.microsoft.com/office/drawing/2014/main" id="{C9B9F33B-F0CC-4410-85D0-1B957DF4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92223C-E27C-4328-9521-6EE01535DB3C}"/>
              </a:ext>
            </a:extLst>
          </p:cNvPr>
          <p:cNvSpPr>
            <a:spLocks noGrp="1"/>
          </p:cNvSpPr>
          <p:nvPr>
            <p:ph type="title"/>
          </p:nvPr>
        </p:nvSpPr>
        <p:spPr>
          <a:xfrm>
            <a:off x="838201" y="365125"/>
            <a:ext cx="5393360" cy="1325563"/>
          </a:xfrm>
        </p:spPr>
        <p:txBody>
          <a:bodyPr>
            <a:normAutofit/>
          </a:bodyPr>
          <a:lstStyle/>
          <a:p>
            <a:r>
              <a:rPr lang="en-US" noProof="1"/>
              <a:t>Mein Tag</a:t>
            </a:r>
          </a:p>
        </p:txBody>
      </p:sp>
      <p:sp>
        <p:nvSpPr>
          <p:cNvPr id="25" name="Freeform: Shape 28">
            <a:extLst>
              <a:ext uri="{FF2B5EF4-FFF2-40B4-BE49-F238E27FC236}">
                <a16:creationId xmlns:a16="http://schemas.microsoft.com/office/drawing/2014/main" id="{55CB1B7E-4B0B-4E99-9560-9667270DA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ontent Placeholder 20">
            <a:extLst>
              <a:ext uri="{FF2B5EF4-FFF2-40B4-BE49-F238E27FC236}">
                <a16:creationId xmlns:a16="http://schemas.microsoft.com/office/drawing/2014/main" id="{1915D279-5031-4AAF-A6E8-890D5436241C}"/>
              </a:ext>
            </a:extLst>
          </p:cNvPr>
          <p:cNvSpPr>
            <a:spLocks noGrp="1"/>
          </p:cNvSpPr>
          <p:nvPr>
            <p:ph idx="1"/>
          </p:nvPr>
        </p:nvSpPr>
        <p:spPr>
          <a:xfrm>
            <a:off x="838200" y="1825625"/>
            <a:ext cx="3782771" cy="4351338"/>
          </a:xfrm>
        </p:spPr>
        <p:txBody>
          <a:bodyPr vert="horz" lIns="91440" tIns="45720" rIns="91440" bIns="45720" rtlCol="0" anchor="t">
            <a:normAutofit/>
          </a:bodyPr>
          <a:lstStyle/>
          <a:p>
            <a:pPr marL="0" indent="0">
              <a:buNone/>
            </a:pPr>
            <a:r>
              <a:rPr lang="en-US" sz="2400" noProof="1">
                <a:ea typeface="+mn-lt"/>
                <a:cs typeface="+mn-lt"/>
              </a:rPr>
              <a:t>Am Dienstag bin ich gegen neun Uhr aufgestanden. Ich hatte Eier mit Brot zum Frühstück. Gegen zehn Uhr habe ich mich angezogen und dann habe  ich mit Hausaufgabe </a:t>
            </a:r>
            <a:r>
              <a:rPr lang="en-US" sz="2400" noProof="1"/>
              <a:t>angefangen. </a:t>
            </a:r>
            <a:endParaRPr lang="en-US" dirty="0"/>
          </a:p>
          <a:p>
            <a:pPr marL="0" indent="0">
              <a:buNone/>
            </a:pPr>
            <a:endParaRPr lang="en-US" sz="2400" noProof="1"/>
          </a:p>
        </p:txBody>
      </p:sp>
      <p:sp>
        <p:nvSpPr>
          <p:cNvPr id="26" name="Oval 30">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700688"/>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2" descr="A plate of food on a table&#10;&#10;Description generated with very high confidence">
            <a:extLst>
              <a:ext uri="{FF2B5EF4-FFF2-40B4-BE49-F238E27FC236}">
                <a16:creationId xmlns:a16="http://schemas.microsoft.com/office/drawing/2014/main" id="{FEDFDBCF-E781-4A44-A81A-811108EF466F}"/>
              </a:ext>
            </a:extLst>
          </p:cNvPr>
          <p:cNvPicPr>
            <a:picLocks noChangeAspect="1"/>
          </p:cNvPicPr>
          <p:nvPr/>
        </p:nvPicPr>
        <p:blipFill rotWithShape="1">
          <a:blip r:embed="rId2"/>
          <a:srcRect l="19208" r="14045" b="4"/>
          <a:stretch/>
        </p:blipFill>
        <p:spPr>
          <a:xfrm>
            <a:off x="7907831" y="540645"/>
            <a:ext cx="3408534" cy="3408534"/>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3" name="Freeform: Shape 32">
            <a:extLst>
              <a:ext uri="{FF2B5EF4-FFF2-40B4-BE49-F238E27FC236}">
                <a16:creationId xmlns:a16="http://schemas.microsoft.com/office/drawing/2014/main" id="{196DE3D2-178D-4017-842D-87C88CE92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3881"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3" name="Picture 3" descr="A picture containing indoor, wooden, table, sitting&#10;&#10;Description generated with very high confidence">
            <a:extLst>
              <a:ext uri="{FF2B5EF4-FFF2-40B4-BE49-F238E27FC236}">
                <a16:creationId xmlns:a16="http://schemas.microsoft.com/office/drawing/2014/main" id="{6DCC4293-2B1E-4317-973E-FEE51B51F19E}"/>
              </a:ext>
            </a:extLst>
          </p:cNvPr>
          <p:cNvPicPr>
            <a:picLocks noChangeAspect="1"/>
          </p:cNvPicPr>
          <p:nvPr/>
        </p:nvPicPr>
        <p:blipFill rotWithShape="1">
          <a:blip r:embed="rId3"/>
          <a:srcRect l="13790" r="19844" b="4"/>
          <a:stretch/>
        </p:blipFill>
        <p:spPr>
          <a:xfrm>
            <a:off x="6420813" y="4442746"/>
            <a:ext cx="3036809" cy="2415255"/>
          </a:xfrm>
          <a:custGeom>
            <a:avLst/>
            <a:gdLst/>
            <a:ahLst/>
            <a:cxnLst/>
            <a:rect l="l" t="t" r="r" b="b"/>
            <a:pathLst>
              <a:path w="2733741" h="2172801">
                <a:moveTo>
                  <a:pt x="1366871" y="0"/>
                </a:moveTo>
                <a:cubicBezTo>
                  <a:pt x="2121772" y="0"/>
                  <a:pt x="2733741" y="595368"/>
                  <a:pt x="2733741" y="1329791"/>
                </a:cubicBezTo>
                <a:cubicBezTo>
                  <a:pt x="2733741" y="1605200"/>
                  <a:pt x="2647683" y="1861054"/>
                  <a:pt x="2500301" y="2073290"/>
                </a:cubicBezTo>
                <a:lnTo>
                  <a:pt x="2423813" y="2172801"/>
                </a:lnTo>
                <a:lnTo>
                  <a:pt x="309928" y="2172801"/>
                </a:lnTo>
                <a:lnTo>
                  <a:pt x="233440" y="2073290"/>
                </a:lnTo>
                <a:cubicBezTo>
                  <a:pt x="86058" y="1861054"/>
                  <a:pt x="0" y="1605200"/>
                  <a:pt x="0" y="1329791"/>
                </a:cubicBezTo>
                <a:cubicBezTo>
                  <a:pt x="0" y="595368"/>
                  <a:pt x="611969" y="0"/>
                  <a:pt x="1366871" y="0"/>
                </a:cubicBezTo>
                <a:close/>
              </a:path>
            </a:pathLst>
          </a:custGeom>
        </p:spPr>
      </p:pic>
      <p:sp>
        <p:nvSpPr>
          <p:cNvPr id="37" name="Arc 36">
            <a:extLst>
              <a:ext uri="{FF2B5EF4-FFF2-40B4-BE49-F238E27FC236}">
                <a16:creationId xmlns:a16="http://schemas.microsoft.com/office/drawing/2014/main" id="{034ACCCC-54D4-4F78-9B85-4A34FEBAA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54998">
            <a:off x="6055857" y="4209253"/>
            <a:ext cx="3868217" cy="3868217"/>
          </a:xfrm>
          <a:prstGeom prst="arc">
            <a:avLst>
              <a:gd name="adj1" fmla="val 16200000"/>
              <a:gd name="adj2" fmla="val 20479261"/>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2413CFE-8B8A-45C9-B7BA-CF49986D4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5728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8" descr="A group of people on a court with a racquet&#10;&#10;Description generated with very high confidence">
            <a:extLst>
              <a:ext uri="{FF2B5EF4-FFF2-40B4-BE49-F238E27FC236}">
                <a16:creationId xmlns:a16="http://schemas.microsoft.com/office/drawing/2014/main" id="{136C9153-A7C1-457D-A37C-5A10AC86D7BE}"/>
              </a:ext>
            </a:extLst>
          </p:cNvPr>
          <p:cNvPicPr>
            <a:picLocks noChangeAspect="1"/>
          </p:cNvPicPr>
          <p:nvPr/>
        </p:nvPicPr>
        <p:blipFill>
          <a:blip r:embed="rId2"/>
          <a:stretch>
            <a:fillRect/>
          </a:stretch>
        </p:blipFill>
        <p:spPr>
          <a:xfrm>
            <a:off x="1252535" y="3498237"/>
            <a:ext cx="4555700" cy="2562581"/>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17" name="Freeform: Shape 13">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3" descr="A close up of a pizza&#10;&#10;Description generated with very high confidence">
            <a:extLst>
              <a:ext uri="{FF2B5EF4-FFF2-40B4-BE49-F238E27FC236}">
                <a16:creationId xmlns:a16="http://schemas.microsoft.com/office/drawing/2014/main" id="{F4435D90-6F39-4AF6-BF63-B822BB17C0EC}"/>
              </a:ext>
            </a:extLst>
          </p:cNvPr>
          <p:cNvPicPr>
            <a:picLocks noChangeAspect="1"/>
          </p:cNvPicPr>
          <p:nvPr/>
        </p:nvPicPr>
        <p:blipFill>
          <a:blip r:embed="rId3"/>
          <a:stretch>
            <a:fillRect/>
          </a:stretch>
        </p:blipFill>
        <p:spPr>
          <a:xfrm>
            <a:off x="209165" y="281926"/>
            <a:ext cx="4456578" cy="294111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3" name="Content Placeholder 2">
            <a:extLst>
              <a:ext uri="{FF2B5EF4-FFF2-40B4-BE49-F238E27FC236}">
                <a16:creationId xmlns:a16="http://schemas.microsoft.com/office/drawing/2014/main" id="{0B214702-560D-4639-BEE6-59C2B9B25B8B}"/>
              </a:ext>
            </a:extLst>
          </p:cNvPr>
          <p:cNvSpPr>
            <a:spLocks noGrp="1"/>
          </p:cNvSpPr>
          <p:nvPr>
            <p:ph idx="1"/>
          </p:nvPr>
        </p:nvSpPr>
        <p:spPr>
          <a:xfrm>
            <a:off x="6151294" y="1946684"/>
            <a:ext cx="5397237" cy="4351338"/>
          </a:xfrm>
        </p:spPr>
        <p:txBody>
          <a:bodyPr vert="horz" lIns="91440" tIns="45720" rIns="91440" bIns="45720" rtlCol="0" anchor="t">
            <a:normAutofit/>
          </a:bodyPr>
          <a:lstStyle/>
          <a:p>
            <a:pPr marL="0" indent="0">
              <a:buNone/>
            </a:pPr>
            <a:r>
              <a:rPr lang="en-US" sz="2400" noProof="1">
                <a:ea typeface="+mn-lt"/>
                <a:cs typeface="+mn-lt"/>
              </a:rPr>
              <a:t>Das Mittagessen war gegen ein Uhr. Oma hat ein  Gericht vorbereitet, das ich liebe, Musaka. Nach dem Mittagessen habe ich wieder meine Hausaufgabe geschrieben. Um 17 Uhr bin ich in Solin Tennis spielen gegangen.</a:t>
            </a:r>
            <a:endParaRPr lang="en-US" dirty="0"/>
          </a:p>
        </p:txBody>
      </p:sp>
      <p:sp>
        <p:nvSpPr>
          <p:cNvPr id="19" name="Arc 15">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7095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20C988C-FAAD-4B22-8BA7-6B5DEFD8D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2924192-5656-4752-BCB7-DC603B035A8E}"/>
              </a:ext>
            </a:extLst>
          </p:cNvPr>
          <p:cNvSpPr>
            <a:spLocks noGrp="1"/>
          </p:cNvSpPr>
          <p:nvPr>
            <p:ph idx="1"/>
          </p:nvPr>
        </p:nvSpPr>
        <p:spPr>
          <a:xfrm>
            <a:off x="838201" y="1184853"/>
            <a:ext cx="5694309" cy="4992110"/>
          </a:xfrm>
        </p:spPr>
        <p:txBody>
          <a:bodyPr vert="horz" lIns="91440" tIns="45720" rIns="91440" bIns="45720" rtlCol="0" anchor="t">
            <a:normAutofit/>
          </a:bodyPr>
          <a:lstStyle/>
          <a:p>
            <a:pPr>
              <a:buNone/>
            </a:pPr>
            <a:r>
              <a:rPr lang="en-US" sz="2400" dirty="0">
                <a:ea typeface="+mn-lt"/>
                <a:cs typeface="+mn-lt"/>
              </a:rPr>
              <a:t>   </a:t>
            </a:r>
            <a:r>
              <a:rPr lang="en-US" sz="2400" dirty="0" err="1">
                <a:ea typeface="+mn-lt"/>
                <a:cs typeface="+mn-lt"/>
              </a:rPr>
              <a:t>Nach</a:t>
            </a:r>
            <a:r>
              <a:rPr lang="en-US" sz="2400" dirty="0">
                <a:ea typeface="+mn-lt"/>
                <a:cs typeface="+mn-lt"/>
              </a:rPr>
              <a:t> dem Training </a:t>
            </a:r>
            <a:r>
              <a:rPr lang="en-US" sz="2400" dirty="0" err="1">
                <a:ea typeface="+mn-lt"/>
                <a:cs typeface="+mn-lt"/>
              </a:rPr>
              <a:t>habe</a:t>
            </a:r>
            <a:r>
              <a:rPr lang="en-US" sz="2400" dirty="0">
                <a:ea typeface="+mn-lt"/>
                <a:cs typeface="+mn-lt"/>
              </a:rPr>
              <a:t> ich </a:t>
            </a:r>
            <a:r>
              <a:rPr lang="en-US" sz="2400" dirty="0" err="1">
                <a:ea typeface="+mn-lt"/>
                <a:cs typeface="+mn-lt"/>
              </a:rPr>
              <a:t>angefangen</a:t>
            </a:r>
            <a:r>
              <a:rPr lang="en-US" sz="2400" dirty="0">
                <a:ea typeface="+mn-lt"/>
                <a:cs typeface="+mn-lt"/>
              </a:rPr>
              <a:t>, Deutsch </a:t>
            </a:r>
            <a:r>
              <a:rPr lang="en-US" sz="2400" dirty="0" err="1">
                <a:ea typeface="+mn-lt"/>
                <a:cs typeface="+mn-lt"/>
              </a:rPr>
              <a:t>zu</a:t>
            </a:r>
            <a:r>
              <a:rPr lang="en-US" sz="2400" dirty="0">
                <a:ea typeface="+mn-lt"/>
                <a:cs typeface="+mn-lt"/>
              </a:rPr>
              <a:t> </a:t>
            </a:r>
            <a:r>
              <a:rPr lang="en-US" sz="2400">
                <a:ea typeface="+mn-lt"/>
                <a:cs typeface="+mn-lt"/>
              </a:rPr>
              <a:t>lernen</a:t>
            </a:r>
            <a:r>
              <a:rPr lang="en-US" sz="2400" dirty="0">
                <a:ea typeface="+mn-lt"/>
                <a:cs typeface="+mn-lt"/>
              </a:rPr>
              <a:t> :)</a:t>
            </a:r>
            <a:endParaRPr lang="en-US" dirty="0"/>
          </a:p>
          <a:p>
            <a:pPr marL="0" indent="0">
              <a:buNone/>
            </a:pPr>
            <a:r>
              <a:rPr lang="en-US" sz="2400">
                <a:ea typeface="+mn-lt"/>
                <a:cs typeface="+mn-lt"/>
              </a:rPr>
              <a:t> Wenn ich </a:t>
            </a:r>
            <a:r>
              <a:rPr lang="en-US" sz="2400" dirty="0" err="1">
                <a:ea typeface="+mn-lt"/>
                <a:cs typeface="+mn-lt"/>
              </a:rPr>
              <a:t>mit</a:t>
            </a:r>
            <a:r>
              <a:rPr lang="en-US" sz="2400" dirty="0">
                <a:ea typeface="+mn-lt"/>
                <a:cs typeface="+mn-lt"/>
              </a:rPr>
              <a:t> Deutsch </a:t>
            </a:r>
            <a:r>
              <a:rPr lang="en-US" sz="2400" dirty="0" err="1">
                <a:ea typeface="+mn-lt"/>
                <a:cs typeface="+mn-lt"/>
              </a:rPr>
              <a:t>fertig</a:t>
            </a:r>
            <a:r>
              <a:rPr lang="en-US" sz="2400" dirty="0">
                <a:ea typeface="+mn-lt"/>
                <a:cs typeface="+mn-lt"/>
              </a:rPr>
              <a:t> war, </a:t>
            </a:r>
            <a:r>
              <a:rPr lang="en-US" sz="2400" dirty="0" err="1">
                <a:ea typeface="+mn-lt"/>
                <a:cs typeface="+mn-lt"/>
              </a:rPr>
              <a:t>habe</a:t>
            </a:r>
            <a:r>
              <a:rPr lang="en-US" sz="2400" dirty="0">
                <a:ea typeface="+mn-lt"/>
                <a:cs typeface="+mn-lt"/>
              </a:rPr>
              <a:t> ich </a:t>
            </a:r>
            <a:r>
              <a:rPr lang="en-US" sz="2400" dirty="0" err="1">
                <a:ea typeface="+mn-lt"/>
                <a:cs typeface="+mn-lt"/>
              </a:rPr>
              <a:t>ein</a:t>
            </a:r>
            <a:r>
              <a:rPr lang="en-US" sz="2400" dirty="0">
                <a:ea typeface="+mn-lt"/>
                <a:cs typeface="+mn-lt"/>
              </a:rPr>
              <a:t> </a:t>
            </a:r>
            <a:r>
              <a:rPr lang="en-US" sz="2400" dirty="0" err="1">
                <a:ea typeface="+mn-lt"/>
                <a:cs typeface="+mn-lt"/>
              </a:rPr>
              <a:t>bisschen</a:t>
            </a:r>
            <a:r>
              <a:rPr lang="en-US" sz="2400" dirty="0">
                <a:ea typeface="+mn-lt"/>
                <a:cs typeface="+mn-lt"/>
              </a:rPr>
              <a:t> </a:t>
            </a:r>
            <a:r>
              <a:rPr lang="en-US" sz="2400" dirty="0" err="1">
                <a:ea typeface="+mn-lt"/>
                <a:cs typeface="+mn-lt"/>
              </a:rPr>
              <a:t>ferngesehen</a:t>
            </a:r>
            <a:r>
              <a:rPr lang="en-US" sz="2400" dirty="0">
                <a:ea typeface="+mn-lt"/>
                <a:cs typeface="+mn-lt"/>
              </a:rPr>
              <a:t> und </a:t>
            </a:r>
            <a:r>
              <a:rPr lang="en-US" sz="2400" dirty="0" err="1">
                <a:ea typeface="+mn-lt"/>
                <a:cs typeface="+mn-lt"/>
              </a:rPr>
              <a:t>dann</a:t>
            </a:r>
            <a:r>
              <a:rPr lang="en-US" sz="2400" dirty="0">
                <a:ea typeface="+mn-lt"/>
                <a:cs typeface="+mn-lt"/>
              </a:rPr>
              <a:t> </a:t>
            </a:r>
            <a:r>
              <a:rPr lang="en-US" sz="2400" dirty="0" err="1">
                <a:ea typeface="+mn-lt"/>
                <a:cs typeface="+mn-lt"/>
              </a:rPr>
              <a:t>haben</a:t>
            </a:r>
            <a:r>
              <a:rPr lang="en-US" sz="2400" dirty="0">
                <a:ea typeface="+mn-lt"/>
                <a:cs typeface="+mn-lt"/>
              </a:rPr>
              <a:t> </a:t>
            </a:r>
            <a:r>
              <a:rPr lang="en-US" sz="2400" dirty="0" err="1">
                <a:ea typeface="+mn-lt"/>
                <a:cs typeface="+mn-lt"/>
              </a:rPr>
              <a:t>wir</a:t>
            </a:r>
            <a:r>
              <a:rPr lang="en-US" sz="2400" dirty="0">
                <a:ea typeface="+mn-lt"/>
                <a:cs typeface="+mn-lt"/>
              </a:rPr>
              <a:t> </a:t>
            </a:r>
            <a:r>
              <a:rPr lang="en-US" sz="2400" dirty="0" err="1">
                <a:ea typeface="+mn-lt"/>
                <a:cs typeface="+mn-lt"/>
              </a:rPr>
              <a:t>alle</a:t>
            </a:r>
            <a:r>
              <a:rPr lang="en-US" sz="2400" dirty="0">
                <a:ea typeface="+mn-lt"/>
                <a:cs typeface="+mn-lt"/>
              </a:rPr>
              <a:t> </a:t>
            </a:r>
            <a:r>
              <a:rPr lang="en-US" sz="2400" dirty="0" err="1">
                <a:ea typeface="+mn-lt"/>
                <a:cs typeface="+mn-lt"/>
              </a:rPr>
              <a:t>ein</a:t>
            </a:r>
            <a:r>
              <a:rPr lang="en-US" sz="2400" dirty="0">
                <a:ea typeface="+mn-lt"/>
                <a:cs typeface="+mn-lt"/>
              </a:rPr>
              <a:t> Spiel "Mensch, </a:t>
            </a:r>
            <a:r>
              <a:rPr lang="en-US" sz="2400" dirty="0" err="1"/>
              <a:t>ärgere</a:t>
            </a:r>
            <a:r>
              <a:rPr lang="en-US" sz="2400" dirty="0"/>
              <a:t> dich </a:t>
            </a:r>
            <a:r>
              <a:rPr lang="en-US" sz="2400" dirty="0" err="1"/>
              <a:t>nicht</a:t>
            </a:r>
            <a:r>
              <a:rPr lang="en-US" sz="2400" dirty="0"/>
              <a:t>"</a:t>
            </a:r>
            <a:r>
              <a:rPr lang="en-US" sz="2400" dirty="0">
                <a:ea typeface="+mn-lt"/>
                <a:cs typeface="+mn-lt"/>
              </a:rPr>
              <a:t> </a:t>
            </a:r>
            <a:r>
              <a:rPr lang="en-US" sz="2400" dirty="0" err="1">
                <a:ea typeface="+mn-lt"/>
                <a:cs typeface="+mn-lt"/>
              </a:rPr>
              <a:t>gespielt</a:t>
            </a:r>
            <a:r>
              <a:rPr lang="en-US" sz="2400" dirty="0">
                <a:ea typeface="+mn-lt"/>
                <a:cs typeface="+mn-lt"/>
              </a:rPr>
              <a:t>. </a:t>
            </a:r>
            <a:r>
              <a:rPr lang="en-US" sz="2400" dirty="0" err="1">
                <a:ea typeface="+mn-lt"/>
                <a:cs typeface="+mn-lt"/>
              </a:rPr>
              <a:t>Gegen</a:t>
            </a:r>
            <a:r>
              <a:rPr lang="en-US" sz="2400" dirty="0">
                <a:ea typeface="+mn-lt"/>
                <a:cs typeface="+mn-lt"/>
              </a:rPr>
              <a:t> 11 </a:t>
            </a:r>
            <a:r>
              <a:rPr lang="en-US" sz="2400" dirty="0" err="1">
                <a:ea typeface="+mn-lt"/>
                <a:cs typeface="+mn-lt"/>
              </a:rPr>
              <a:t>Uhr</a:t>
            </a:r>
            <a:r>
              <a:rPr lang="en-US" sz="2400" dirty="0">
                <a:ea typeface="+mn-lt"/>
                <a:cs typeface="+mn-lt"/>
              </a:rPr>
              <a:t> bin ich ins Bett </a:t>
            </a:r>
            <a:r>
              <a:rPr lang="en-US" sz="2400" dirty="0" err="1">
                <a:ea typeface="+mn-lt"/>
                <a:cs typeface="+mn-lt"/>
              </a:rPr>
              <a:t>gegangen</a:t>
            </a:r>
            <a:r>
              <a:rPr lang="en-US" sz="2400" dirty="0">
                <a:ea typeface="+mn-lt"/>
                <a:cs typeface="+mn-lt"/>
              </a:rPr>
              <a:t>.</a:t>
            </a:r>
            <a:endParaRPr lang="en-US" dirty="0"/>
          </a:p>
          <a:p>
            <a:pPr marL="0" indent="0">
              <a:buNone/>
            </a:pPr>
            <a:endParaRPr lang="en-US" sz="2400" dirty="0"/>
          </a:p>
        </p:txBody>
      </p:sp>
      <p:sp>
        <p:nvSpPr>
          <p:cNvPr id="30" name="Oval 2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2635" y="2507215"/>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Arc 3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432189" flipV="1">
            <a:off x="7537061" y="1878543"/>
            <a:ext cx="4592562" cy="4592562"/>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4" descr="A picture containing table, indoor, wooden, small&#10;&#10;Description generated with very high confidence">
            <a:extLst>
              <a:ext uri="{FF2B5EF4-FFF2-40B4-BE49-F238E27FC236}">
                <a16:creationId xmlns:a16="http://schemas.microsoft.com/office/drawing/2014/main" id="{3EE7BA59-3873-4509-8825-FD37E6621241}"/>
              </a:ext>
            </a:extLst>
          </p:cNvPr>
          <p:cNvPicPr>
            <a:picLocks noChangeAspect="1"/>
          </p:cNvPicPr>
          <p:nvPr/>
        </p:nvPicPr>
        <p:blipFill>
          <a:blip r:embed="rId2"/>
          <a:stretch>
            <a:fillRect/>
          </a:stretch>
        </p:blipFill>
        <p:spPr>
          <a:xfrm>
            <a:off x="7379813" y="204666"/>
            <a:ext cx="3093633" cy="3102292"/>
          </a:xfrm>
          <a:custGeom>
            <a:avLst/>
            <a:gdLst/>
            <a:ahLst/>
            <a:cxnLst/>
            <a:rect l="l" t="t" r="r" b="b"/>
            <a:pathLst>
              <a:path w="2185353" h="2064564">
                <a:moveTo>
                  <a:pt x="65529" y="0"/>
                </a:moveTo>
                <a:lnTo>
                  <a:pt x="2119824" y="0"/>
                </a:lnTo>
                <a:cubicBezTo>
                  <a:pt x="2156015" y="0"/>
                  <a:pt x="2185353" y="29338"/>
                  <a:pt x="2185353" y="65529"/>
                </a:cubicBezTo>
                <a:lnTo>
                  <a:pt x="2185353" y="1999035"/>
                </a:lnTo>
                <a:cubicBezTo>
                  <a:pt x="2185353" y="2035226"/>
                  <a:pt x="2156015" y="2064564"/>
                  <a:pt x="2119824" y="2064564"/>
                </a:cubicBezTo>
                <a:lnTo>
                  <a:pt x="65529" y="2064564"/>
                </a:lnTo>
                <a:cubicBezTo>
                  <a:pt x="29338" y="2064564"/>
                  <a:pt x="0" y="2035226"/>
                  <a:pt x="0" y="1999035"/>
                </a:cubicBezTo>
                <a:lnTo>
                  <a:pt x="0" y="65529"/>
                </a:lnTo>
                <a:cubicBezTo>
                  <a:pt x="0" y="29338"/>
                  <a:pt x="29338" y="0"/>
                  <a:pt x="65529" y="0"/>
                </a:cubicBezTo>
                <a:close/>
              </a:path>
            </a:pathLst>
          </a:custGeom>
        </p:spPr>
      </p:pic>
      <p:pic>
        <p:nvPicPr>
          <p:cNvPr id="4" name="Picture 4" descr="A hand holding a remote control&#10;&#10;Description generated with very high confidence">
            <a:extLst>
              <a:ext uri="{FF2B5EF4-FFF2-40B4-BE49-F238E27FC236}">
                <a16:creationId xmlns:a16="http://schemas.microsoft.com/office/drawing/2014/main" id="{F55AA920-E327-4239-BADF-19FF649E11AA}"/>
              </a:ext>
            </a:extLst>
          </p:cNvPr>
          <p:cNvPicPr>
            <a:picLocks noChangeAspect="1"/>
          </p:cNvPicPr>
          <p:nvPr/>
        </p:nvPicPr>
        <p:blipFill>
          <a:blip r:embed="rId3"/>
          <a:stretch>
            <a:fillRect/>
          </a:stretch>
        </p:blipFill>
        <p:spPr>
          <a:xfrm>
            <a:off x="8405926" y="3303029"/>
            <a:ext cx="3584667" cy="2491732"/>
          </a:xfrm>
          <a:custGeom>
            <a:avLst/>
            <a:gdLst/>
            <a:ahLst/>
            <a:cxnLst/>
            <a:rect l="l" t="t" r="r" b="b"/>
            <a:pathLst>
              <a:path w="2185353" h="2064564">
                <a:moveTo>
                  <a:pt x="65529" y="0"/>
                </a:moveTo>
                <a:lnTo>
                  <a:pt x="2119824" y="0"/>
                </a:lnTo>
                <a:cubicBezTo>
                  <a:pt x="2156015" y="0"/>
                  <a:pt x="2185353" y="29338"/>
                  <a:pt x="2185353" y="65529"/>
                </a:cubicBezTo>
                <a:lnTo>
                  <a:pt x="2185353" y="1999035"/>
                </a:lnTo>
                <a:cubicBezTo>
                  <a:pt x="2185353" y="2035226"/>
                  <a:pt x="2156015" y="2064564"/>
                  <a:pt x="2119824" y="2064564"/>
                </a:cubicBezTo>
                <a:lnTo>
                  <a:pt x="65529" y="2064564"/>
                </a:lnTo>
                <a:cubicBezTo>
                  <a:pt x="29338" y="2064564"/>
                  <a:pt x="0" y="2035226"/>
                  <a:pt x="0" y="1999035"/>
                </a:cubicBezTo>
                <a:lnTo>
                  <a:pt x="0" y="65529"/>
                </a:lnTo>
                <a:cubicBezTo>
                  <a:pt x="0" y="29338"/>
                  <a:pt x="29338" y="0"/>
                  <a:pt x="65529" y="0"/>
                </a:cubicBezTo>
                <a:close/>
              </a:path>
            </a:pathLst>
          </a:custGeom>
        </p:spPr>
      </p:pic>
    </p:spTree>
    <p:extLst>
      <p:ext uri="{BB962C8B-B14F-4D97-AF65-F5344CB8AC3E}">
        <p14:creationId xmlns:p14="http://schemas.microsoft.com/office/powerpoint/2010/main" val="36922690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Clouds in a blue cloudy sky&#10;&#10;Description generated with very high confidence">
            <a:extLst>
              <a:ext uri="{FF2B5EF4-FFF2-40B4-BE49-F238E27FC236}">
                <a16:creationId xmlns:a16="http://schemas.microsoft.com/office/drawing/2014/main" id="{A98680F2-76B6-4CF2-97E2-7FF43DCC1C8E}"/>
              </a:ext>
            </a:extLst>
          </p:cNvPr>
          <p:cNvPicPr>
            <a:picLocks noChangeAspect="1"/>
          </p:cNvPicPr>
          <p:nvPr/>
        </p:nvPicPr>
        <p:blipFill rotWithShape="1">
          <a:blip r:embed="rId2"/>
          <a:srcRect t="14146" r="-1" b="7437"/>
          <a:stretch/>
        </p:blipFill>
        <p:spPr>
          <a:xfrm>
            <a:off x="20" y="1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0687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ShapesVTI">
  <a:themeElements>
    <a:clrScheme name="AnalogousFromDarkSeedLeftStep">
      <a:dk1>
        <a:srgbClr val="000000"/>
      </a:dk1>
      <a:lt1>
        <a:srgbClr val="FFFFFF"/>
      </a:lt1>
      <a:dk2>
        <a:srgbClr val="243441"/>
      </a:dk2>
      <a:lt2>
        <a:srgbClr val="E4E8E2"/>
      </a:lt2>
      <a:accent1>
        <a:srgbClr val="AD29E7"/>
      </a:accent1>
      <a:accent2>
        <a:srgbClr val="6B3FDC"/>
      </a:accent2>
      <a:accent3>
        <a:srgbClr val="324BE8"/>
      </a:accent3>
      <a:accent4>
        <a:srgbClr val="1780D5"/>
      </a:accent4>
      <a:accent5>
        <a:srgbClr val="21B5B9"/>
      </a:accent5>
      <a:accent6>
        <a:srgbClr val="14B879"/>
      </a:accent6>
      <a:hlink>
        <a:srgbClr val="368EA3"/>
      </a:hlink>
      <a:folHlink>
        <a:srgbClr val="7F7F7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9</Slides>
  <Notes>0</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ShapesVTI</vt:lpstr>
      <vt:lpstr>Ich und mein Tag</vt:lpstr>
      <vt:lpstr>PowerPoint Presentation</vt:lpstr>
      <vt:lpstr>PowerPoint Presentation</vt:lpstr>
      <vt:lpstr>PowerPoint Presentation</vt:lpstr>
      <vt:lpstr>PowerPoint Presentation</vt:lpstr>
      <vt:lpstr>Mein Tag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Tara Arabadžić</cp:lastModifiedBy>
  <cp:revision>446</cp:revision>
  <dcterms:created xsi:type="dcterms:W3CDTF">2020-05-27T14:42:42Z</dcterms:created>
  <dcterms:modified xsi:type="dcterms:W3CDTF">2020-07-09T08:29:37Z</dcterms:modified>
</cp:coreProperties>
</file>