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65" r:id="rId3"/>
    <p:sldId id="257" r:id="rId4"/>
    <p:sldId id="258" r:id="rId5"/>
    <p:sldId id="260" r:id="rId6"/>
    <p:sldId id="262" r:id="rId7"/>
    <p:sldId id="267" r:id="rId8"/>
    <p:sldId id="268" r:id="rId9"/>
    <p:sldId id="269"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7D3C78-977C-4448-BF7E-8443164A8B9D}" v="10" dt="2021-05-04T13:18:50.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 Vrdoljak" userId="S::marin.vrdoljak3@skole.hr::76e0f24d-c324-46b3-959f-ebb4370778d0" providerId="AD" clId="Web-{7D7D3C78-977C-4448-BF7E-8443164A8B9D}"/>
    <pc:docChg chg="modSld">
      <pc:chgData name="Marin Vrdoljak" userId="S::marin.vrdoljak3@skole.hr::76e0f24d-c324-46b3-959f-ebb4370778d0" providerId="AD" clId="Web-{7D7D3C78-977C-4448-BF7E-8443164A8B9D}" dt="2021-05-04T13:18:50.918" v="9"/>
      <pc:docMkLst>
        <pc:docMk/>
      </pc:docMkLst>
      <pc:sldChg chg="modTransition">
        <pc:chgData name="Marin Vrdoljak" userId="S::marin.vrdoljak3@skole.hr::76e0f24d-c324-46b3-959f-ebb4370778d0" providerId="AD" clId="Web-{7D7D3C78-977C-4448-BF7E-8443164A8B9D}" dt="2021-05-04T13:18:03.493" v="0"/>
        <pc:sldMkLst>
          <pc:docMk/>
          <pc:sldMk cId="1918046643" sldId="256"/>
        </pc:sldMkLst>
      </pc:sldChg>
      <pc:sldChg chg="modTransition">
        <pc:chgData name="Marin Vrdoljak" userId="S::marin.vrdoljak3@skole.hr::76e0f24d-c324-46b3-959f-ebb4370778d0" providerId="AD" clId="Web-{7D7D3C78-977C-4448-BF7E-8443164A8B9D}" dt="2021-05-04T13:18:19.212" v="2"/>
        <pc:sldMkLst>
          <pc:docMk/>
          <pc:sldMk cId="4003899178" sldId="257"/>
        </pc:sldMkLst>
      </pc:sldChg>
      <pc:sldChg chg="modTransition">
        <pc:chgData name="Marin Vrdoljak" userId="S::marin.vrdoljak3@skole.hr::76e0f24d-c324-46b3-959f-ebb4370778d0" providerId="AD" clId="Web-{7D7D3C78-977C-4448-BF7E-8443164A8B9D}" dt="2021-05-04T13:18:23.260" v="3"/>
        <pc:sldMkLst>
          <pc:docMk/>
          <pc:sldMk cId="2003808988" sldId="258"/>
        </pc:sldMkLst>
      </pc:sldChg>
      <pc:sldChg chg="modTransition">
        <pc:chgData name="Marin Vrdoljak" userId="S::marin.vrdoljak3@skole.hr::76e0f24d-c324-46b3-959f-ebb4370778d0" providerId="AD" clId="Web-{7D7D3C78-977C-4448-BF7E-8443164A8B9D}" dt="2021-05-04T13:18:27.072" v="4"/>
        <pc:sldMkLst>
          <pc:docMk/>
          <pc:sldMk cId="3776996893" sldId="260"/>
        </pc:sldMkLst>
      </pc:sldChg>
      <pc:sldChg chg="modTransition">
        <pc:chgData name="Marin Vrdoljak" userId="S::marin.vrdoljak3@skole.hr::76e0f24d-c324-46b3-959f-ebb4370778d0" providerId="AD" clId="Web-{7D7D3C78-977C-4448-BF7E-8443164A8B9D}" dt="2021-05-04T13:18:32.885" v="5"/>
        <pc:sldMkLst>
          <pc:docMk/>
          <pc:sldMk cId="529290165" sldId="262"/>
        </pc:sldMkLst>
      </pc:sldChg>
      <pc:sldChg chg="modTransition">
        <pc:chgData name="Marin Vrdoljak" userId="S::marin.vrdoljak3@skole.hr::76e0f24d-c324-46b3-959f-ebb4370778d0" providerId="AD" clId="Web-{7D7D3C78-977C-4448-BF7E-8443164A8B9D}" dt="2021-05-04T13:18:08.759" v="1"/>
        <pc:sldMkLst>
          <pc:docMk/>
          <pc:sldMk cId="678419290" sldId="265"/>
        </pc:sldMkLst>
      </pc:sldChg>
      <pc:sldChg chg="modTransition">
        <pc:chgData name="Marin Vrdoljak" userId="S::marin.vrdoljak3@skole.hr::76e0f24d-c324-46b3-959f-ebb4370778d0" providerId="AD" clId="Web-{7D7D3C78-977C-4448-BF7E-8443164A8B9D}" dt="2021-05-04T13:18:37.198" v="6"/>
        <pc:sldMkLst>
          <pc:docMk/>
          <pc:sldMk cId="3384528559" sldId="267"/>
        </pc:sldMkLst>
      </pc:sldChg>
      <pc:sldChg chg="modTransition">
        <pc:chgData name="Marin Vrdoljak" userId="S::marin.vrdoljak3@skole.hr::76e0f24d-c324-46b3-959f-ebb4370778d0" providerId="AD" clId="Web-{7D7D3C78-977C-4448-BF7E-8443164A8B9D}" dt="2021-05-04T13:18:40.261" v="7"/>
        <pc:sldMkLst>
          <pc:docMk/>
          <pc:sldMk cId="2984345195" sldId="268"/>
        </pc:sldMkLst>
      </pc:sldChg>
      <pc:sldChg chg="modTransition">
        <pc:chgData name="Marin Vrdoljak" userId="S::marin.vrdoljak3@skole.hr::76e0f24d-c324-46b3-959f-ebb4370778d0" providerId="AD" clId="Web-{7D7D3C78-977C-4448-BF7E-8443164A8B9D}" dt="2021-05-04T13:18:45.292" v="8"/>
        <pc:sldMkLst>
          <pc:docMk/>
          <pc:sldMk cId="2015810672" sldId="269"/>
        </pc:sldMkLst>
      </pc:sldChg>
      <pc:sldChg chg="modTransition">
        <pc:chgData name="Marin Vrdoljak" userId="S::marin.vrdoljak3@skole.hr::76e0f24d-c324-46b3-959f-ebb4370778d0" providerId="AD" clId="Web-{7D7D3C78-977C-4448-BF7E-8443164A8B9D}" dt="2021-05-04T13:18:50.918" v="9"/>
        <pc:sldMkLst>
          <pc:docMk/>
          <pc:sldMk cId="1848714067" sldId="27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BE6A0-E9B8-4105-83F8-55159EE07A3A}"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CDDCA872-2326-48F0-88CD-B36DDFB18ABF}">
      <dgm:prSet/>
      <dgm:spPr/>
      <dgm:t>
        <a:bodyPr/>
        <a:lstStyle/>
        <a:p>
          <a:r>
            <a:rPr lang="de-DE" b="0" i="0" baseline="0" dirty="0"/>
            <a:t>Die frühe deutsche Geschichte ist aus archäologischen Stätten und Aufzeichnungen von Schlachten mit dem Römischen Reich bekannt. Die germanischen Stämme breiteten sich im 1. Jahrhundert v. Chr. Von Skandinavien nach Süden aus. Sie stießen mit den Römern zusammen, über die Tacitus in dem Buch Germania schrieb. Um 260 durchbrachen germanische Stämme die römische Grenze Limes Germanicus und breiteten sich im heutigen Deutschland aus. </a:t>
          </a:r>
          <a:endParaRPr lang="en-US" dirty="0"/>
        </a:p>
      </dgm:t>
    </dgm:pt>
    <dgm:pt modelId="{9032917A-FB55-4B4F-94D8-D3F77534BD46}" type="parTrans" cxnId="{5A090BCB-5114-4FF0-B125-8D314554C3DE}">
      <dgm:prSet/>
      <dgm:spPr/>
      <dgm:t>
        <a:bodyPr/>
        <a:lstStyle/>
        <a:p>
          <a:endParaRPr lang="en-US"/>
        </a:p>
      </dgm:t>
    </dgm:pt>
    <dgm:pt modelId="{BE45C7B2-7216-4736-B0C2-322D93C389F1}" type="sibTrans" cxnId="{5A090BCB-5114-4FF0-B125-8D314554C3DE}">
      <dgm:prSet/>
      <dgm:spPr/>
      <dgm:t>
        <a:bodyPr/>
        <a:lstStyle/>
        <a:p>
          <a:endParaRPr lang="en-US"/>
        </a:p>
      </dgm:t>
    </dgm:pt>
    <dgm:pt modelId="{514038C8-2265-400F-8FB2-8E9D96DF01AF}">
      <dgm:prSet/>
      <dgm:spPr/>
      <dgm:t>
        <a:bodyPr/>
        <a:lstStyle/>
        <a:p>
          <a:r>
            <a:rPr lang="de-DE" b="0" i="0" baseline="0" dirty="0"/>
            <a:t>Das erste Reich - bekannt für den größten Teil seiner Geschichte als das Heilige Römische Reich des deutschen Volkes - entstand 843 aus der Teilung des karolingischen Königreichs, das Karl der Große am 25. Dezember 800 gegründet hatte, genauer gesagt aus dem ostfränkischen Staat, der von Karl dem Großen gegründet wurde die Teilung des Frankenreiches im Jahre 843. Das erste Reich fand in verschiedenen Formen statt, bis es 1806 in den Napoleonischen Kriegen verschwand.</a:t>
          </a:r>
          <a:endParaRPr lang="en-US" dirty="0"/>
        </a:p>
      </dgm:t>
    </dgm:pt>
    <dgm:pt modelId="{B5591AD6-CAC9-4016-9F78-63699D5BEE7F}" type="parTrans" cxnId="{24843B21-4BDF-4F85-9F00-8C748FD20585}">
      <dgm:prSet/>
      <dgm:spPr/>
      <dgm:t>
        <a:bodyPr/>
        <a:lstStyle/>
        <a:p>
          <a:endParaRPr lang="en-US"/>
        </a:p>
      </dgm:t>
    </dgm:pt>
    <dgm:pt modelId="{657B223F-9184-42B0-AC8B-F5434B404F0C}" type="sibTrans" cxnId="{24843B21-4BDF-4F85-9F00-8C748FD20585}">
      <dgm:prSet/>
      <dgm:spPr/>
      <dgm:t>
        <a:bodyPr/>
        <a:lstStyle/>
        <a:p>
          <a:endParaRPr lang="en-US"/>
        </a:p>
      </dgm:t>
    </dgm:pt>
    <dgm:pt modelId="{D6F94405-E520-438B-8D06-FF64B1E24565}" type="pres">
      <dgm:prSet presAssocID="{6F0BE6A0-E9B8-4105-83F8-55159EE07A3A}" presName="linear" presStyleCnt="0">
        <dgm:presLayoutVars>
          <dgm:animLvl val="lvl"/>
          <dgm:resizeHandles val="exact"/>
        </dgm:presLayoutVars>
      </dgm:prSet>
      <dgm:spPr/>
    </dgm:pt>
    <dgm:pt modelId="{AABC662D-0BB6-4C0A-8CCE-C4B5F8F4AF21}" type="pres">
      <dgm:prSet presAssocID="{CDDCA872-2326-48F0-88CD-B36DDFB18ABF}" presName="parentText" presStyleLbl="node1" presStyleIdx="0" presStyleCnt="2">
        <dgm:presLayoutVars>
          <dgm:chMax val="0"/>
          <dgm:bulletEnabled val="1"/>
        </dgm:presLayoutVars>
      </dgm:prSet>
      <dgm:spPr/>
    </dgm:pt>
    <dgm:pt modelId="{5D71A780-0445-41DD-AD75-F9B513388C18}" type="pres">
      <dgm:prSet presAssocID="{BE45C7B2-7216-4736-B0C2-322D93C389F1}" presName="spacer" presStyleCnt="0"/>
      <dgm:spPr/>
    </dgm:pt>
    <dgm:pt modelId="{FDAC77A6-1E40-4556-8E29-6AA05BDB5D62}" type="pres">
      <dgm:prSet presAssocID="{514038C8-2265-400F-8FB2-8E9D96DF01AF}" presName="parentText" presStyleLbl="node1" presStyleIdx="1" presStyleCnt="2">
        <dgm:presLayoutVars>
          <dgm:chMax val="0"/>
          <dgm:bulletEnabled val="1"/>
        </dgm:presLayoutVars>
      </dgm:prSet>
      <dgm:spPr/>
    </dgm:pt>
  </dgm:ptLst>
  <dgm:cxnLst>
    <dgm:cxn modelId="{24843B21-4BDF-4F85-9F00-8C748FD20585}" srcId="{6F0BE6A0-E9B8-4105-83F8-55159EE07A3A}" destId="{514038C8-2265-400F-8FB2-8E9D96DF01AF}" srcOrd="1" destOrd="0" parTransId="{B5591AD6-CAC9-4016-9F78-63699D5BEE7F}" sibTransId="{657B223F-9184-42B0-AC8B-F5434B404F0C}"/>
    <dgm:cxn modelId="{C8DE6C30-2FF8-41CF-9166-757F0131583D}" type="presOf" srcId="{CDDCA872-2326-48F0-88CD-B36DDFB18ABF}" destId="{AABC662D-0BB6-4C0A-8CCE-C4B5F8F4AF21}" srcOrd="0" destOrd="0" presId="urn:microsoft.com/office/officeart/2005/8/layout/vList2"/>
    <dgm:cxn modelId="{3D1CE55F-D917-42DF-AD79-1AC7854AA0D9}" type="presOf" srcId="{514038C8-2265-400F-8FB2-8E9D96DF01AF}" destId="{FDAC77A6-1E40-4556-8E29-6AA05BDB5D62}" srcOrd="0" destOrd="0" presId="urn:microsoft.com/office/officeart/2005/8/layout/vList2"/>
    <dgm:cxn modelId="{5A090BCB-5114-4FF0-B125-8D314554C3DE}" srcId="{6F0BE6A0-E9B8-4105-83F8-55159EE07A3A}" destId="{CDDCA872-2326-48F0-88CD-B36DDFB18ABF}" srcOrd="0" destOrd="0" parTransId="{9032917A-FB55-4B4F-94D8-D3F77534BD46}" sibTransId="{BE45C7B2-7216-4736-B0C2-322D93C389F1}"/>
    <dgm:cxn modelId="{4E9541E4-FC94-492A-9DAA-2CCED91F2A76}" type="presOf" srcId="{6F0BE6A0-E9B8-4105-83F8-55159EE07A3A}" destId="{D6F94405-E520-438B-8D06-FF64B1E24565}" srcOrd="0" destOrd="0" presId="urn:microsoft.com/office/officeart/2005/8/layout/vList2"/>
    <dgm:cxn modelId="{A833AB5E-462B-4346-8F19-56B6B259264E}" type="presParOf" srcId="{D6F94405-E520-438B-8D06-FF64B1E24565}" destId="{AABC662D-0BB6-4C0A-8CCE-C4B5F8F4AF21}" srcOrd="0" destOrd="0" presId="urn:microsoft.com/office/officeart/2005/8/layout/vList2"/>
    <dgm:cxn modelId="{1AD4D624-9F30-44C6-8B1B-E09286ADD363}" type="presParOf" srcId="{D6F94405-E520-438B-8D06-FF64B1E24565}" destId="{5D71A780-0445-41DD-AD75-F9B513388C18}" srcOrd="1" destOrd="0" presId="urn:microsoft.com/office/officeart/2005/8/layout/vList2"/>
    <dgm:cxn modelId="{9CC2A81A-7B16-4C04-AEBD-7159B8B7ACC4}" type="presParOf" srcId="{D6F94405-E520-438B-8D06-FF64B1E24565}" destId="{FDAC77A6-1E40-4556-8E29-6AA05BDB5D62}"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C662D-0BB6-4C0A-8CCE-C4B5F8F4AF21}">
      <dsp:nvSpPr>
        <dsp:cNvPr id="0" name=""/>
        <dsp:cNvSpPr/>
      </dsp:nvSpPr>
      <dsp:spPr>
        <a:xfrm>
          <a:off x="0" y="152340"/>
          <a:ext cx="5334000" cy="17339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de-DE" sz="1300" b="0" i="0" kern="1200" baseline="0" dirty="0"/>
            <a:t>Die frühe deutsche Geschichte ist aus archäologischen Stätten und Aufzeichnungen von Schlachten mit dem Römischen Reich bekannt. Die germanischen Stämme breiteten sich im 1. Jahrhundert v. Chr. Von Skandinavien nach Süden aus. Sie stießen mit den Römern zusammen, über die Tacitus in dem Buch Germania schrieb. Um 260 durchbrachen germanische Stämme die römische Grenze Limes Germanicus und breiteten sich im heutigen Deutschland aus. </a:t>
          </a:r>
          <a:endParaRPr lang="en-US" sz="1300" kern="1200" dirty="0"/>
        </a:p>
      </dsp:txBody>
      <dsp:txXfrm>
        <a:off x="84644" y="236984"/>
        <a:ext cx="5164712" cy="1564652"/>
      </dsp:txXfrm>
    </dsp:sp>
    <dsp:sp modelId="{FDAC77A6-1E40-4556-8E29-6AA05BDB5D62}">
      <dsp:nvSpPr>
        <dsp:cNvPr id="0" name=""/>
        <dsp:cNvSpPr/>
      </dsp:nvSpPr>
      <dsp:spPr>
        <a:xfrm>
          <a:off x="0" y="1923720"/>
          <a:ext cx="5334000" cy="17339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de-DE" sz="1300" b="0" i="0" kern="1200" baseline="0" dirty="0"/>
            <a:t>Das erste Reich - bekannt für den größten Teil seiner Geschichte als das Heilige Römische Reich des deutschen Volkes - entstand 843 aus der Teilung des karolingischen Königreichs, das Karl der Große am 25. Dezember 800 gegründet hatte, genauer gesagt aus dem ostfränkischen Staat, der von Karl dem Großen gegründet wurde die Teilung des Frankenreiches im Jahre 843. Das erste Reich fand in verschiedenen Formen statt, bis es 1806 in den Napoleonischen Kriegen verschwand.</a:t>
          </a:r>
          <a:endParaRPr lang="en-US" sz="1300" kern="1200" dirty="0"/>
        </a:p>
      </dsp:txBody>
      <dsp:txXfrm>
        <a:off x="84644" y="2008364"/>
        <a:ext cx="5164712" cy="15646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5/16/2021</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343593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5/16/2021</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87088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5/16/2021</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3569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5/16/2021</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034162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5/16/2021</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4999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5/16/2021</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2641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5/16/2021</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8074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5/16/2021</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9326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5/16/2021</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1953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5/16/2021</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04006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5/16/2021</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01646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5/16/2021</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790682517"/>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17" r:id="rId6"/>
    <p:sldLayoutId id="2147483713" r:id="rId7"/>
    <p:sldLayoutId id="2147483714" r:id="rId8"/>
    <p:sldLayoutId id="2147483715" r:id="rId9"/>
    <p:sldLayoutId id="2147483716"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Flag_of_the_Federal_Republic_of_Germany_before_of_the_Reichstag._Berlin,_Germany.jp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es.paperblog.com/r/f/12803/" TargetMode="External"/><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no/naturen-fjell-tyskland-alpine-2850308/"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de.wikipedia.org/wiki/Geschichte_Deutschlands" TargetMode="External"/><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e.wikivoyage.org/wiki/Pegau"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German_Empire,_Wilhelminian_third_version.pn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de.m.wikipedia.org/wiki/Passionskirche_(Berlin)" TargetMode="External"/><Relationship Id="rId13" Type="http://schemas.openxmlformats.org/officeDocument/2006/relationships/image" Target="../media/image13.jpg"/><Relationship Id="rId3" Type="http://schemas.openxmlformats.org/officeDocument/2006/relationships/hyperlink" Target="https://en.wikipedia.org/wiki/List_of_museums_and_galleries_in_Berlin" TargetMode="External"/><Relationship Id="rId7" Type="http://schemas.openxmlformats.org/officeDocument/2006/relationships/image" Target="../media/image10.jpg"/><Relationship Id="rId12" Type="http://schemas.openxmlformats.org/officeDocument/2006/relationships/hyperlink" Target="https://commons.wikimedia.org/wiki/File:Bundeskanzleramt,_Berlin-Mitte,_1706172240,_ako.jpg"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11" Type="http://schemas.openxmlformats.org/officeDocument/2006/relationships/image" Target="../media/image12.jpg"/><Relationship Id="rId5" Type="http://schemas.openxmlformats.org/officeDocument/2006/relationships/hyperlink" Target="https://de.wikivoyage.org/wiki/Berlin/Kreuzberg" TargetMode="External"/><Relationship Id="rId10" Type="http://schemas.openxmlformats.org/officeDocument/2006/relationships/hyperlink" Target="https://photoeverywhere.co.uk/west/berlin/slides/brandenburg_gate_night.htm" TargetMode="External"/><Relationship Id="rId4" Type="http://schemas.openxmlformats.org/officeDocument/2006/relationships/image" Target="../media/image9.jpg"/><Relationship Id="rId9" Type="http://schemas.openxmlformats.org/officeDocument/2006/relationships/image" Target="../media/image11.jpg"/><Relationship Id="rId14" Type="http://schemas.openxmlformats.org/officeDocument/2006/relationships/hyperlink" Target="https://de.wikivoyage.org/wiki/Berlin/Mit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65A5CBD-5BDA-4345-915C-718F0E585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C0B3492-ADE4-4280-AE67-6442F3B8102E}"/>
              </a:ext>
            </a:extLst>
          </p:cNvPr>
          <p:cNvPicPr>
            <a:picLocks noChangeAspect="1"/>
          </p:cNvPicPr>
          <p:nvPr/>
        </p:nvPicPr>
        <p:blipFill rotWithShape="1">
          <a:blip r:embed="rId2"/>
          <a:srcRect l="23592" r="24060" b="-3"/>
          <a:stretch/>
        </p:blipFill>
        <p:spPr>
          <a:xfrm>
            <a:off x="-1" y="3691671"/>
            <a:ext cx="2651938" cy="3166331"/>
          </a:xfrm>
          <a:custGeom>
            <a:avLst/>
            <a:gdLst/>
            <a:ahLst/>
            <a:cxnLst/>
            <a:rect l="l" t="t" r="r" b="b"/>
            <a:pathLst>
              <a:path w="2651938" h="3166331">
                <a:moveTo>
                  <a:pt x="0" y="0"/>
                </a:moveTo>
                <a:lnTo>
                  <a:pt x="128434" y="80958"/>
                </a:lnTo>
                <a:cubicBezTo>
                  <a:pt x="680924" y="403734"/>
                  <a:pt x="1283371" y="663298"/>
                  <a:pt x="1667387" y="1181434"/>
                </a:cubicBezTo>
                <a:cubicBezTo>
                  <a:pt x="2063018" y="1715408"/>
                  <a:pt x="2066676" y="2480277"/>
                  <a:pt x="2485971" y="2995293"/>
                </a:cubicBezTo>
                <a:cubicBezTo>
                  <a:pt x="2520026" y="3037146"/>
                  <a:pt x="2556241" y="3076606"/>
                  <a:pt x="2594202" y="3114143"/>
                </a:cubicBezTo>
                <a:lnTo>
                  <a:pt x="2651938" y="3166331"/>
                </a:lnTo>
                <a:lnTo>
                  <a:pt x="0" y="3166331"/>
                </a:lnTo>
                <a:close/>
              </a:path>
            </a:pathLst>
          </a:custGeom>
        </p:spPr>
      </p:pic>
      <p:sp>
        <p:nvSpPr>
          <p:cNvPr id="2" name="Naslov 1">
            <a:extLst>
              <a:ext uri="{FF2B5EF4-FFF2-40B4-BE49-F238E27FC236}">
                <a16:creationId xmlns:a16="http://schemas.microsoft.com/office/drawing/2014/main" id="{E201EB3E-A19B-44D8-A2B6-F3E65394A8DE}"/>
              </a:ext>
            </a:extLst>
          </p:cNvPr>
          <p:cNvSpPr>
            <a:spLocks noGrp="1"/>
          </p:cNvSpPr>
          <p:nvPr>
            <p:ph type="ctrTitle"/>
          </p:nvPr>
        </p:nvSpPr>
        <p:spPr>
          <a:xfrm>
            <a:off x="2286000" y="1523999"/>
            <a:ext cx="4572000" cy="2285999"/>
          </a:xfrm>
        </p:spPr>
        <p:txBody>
          <a:bodyPr>
            <a:normAutofit/>
          </a:bodyPr>
          <a:lstStyle/>
          <a:p>
            <a:pPr algn="l"/>
            <a:r>
              <a:rPr lang="hr-HR" sz="4400"/>
              <a:t>Deutschland</a:t>
            </a:r>
            <a:endParaRPr lang="en-US" sz="4400"/>
          </a:p>
        </p:txBody>
      </p:sp>
      <p:sp>
        <p:nvSpPr>
          <p:cNvPr id="20" name="Freeform: Shape 19">
            <a:extLst>
              <a:ext uri="{FF2B5EF4-FFF2-40B4-BE49-F238E27FC236}">
                <a16:creationId xmlns:a16="http://schemas.microsoft.com/office/drawing/2014/main" id="{49B03CC1-EF65-45E0-A6F0-114D3F76F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33825"/>
            <a:ext cx="2431142" cy="2924175"/>
          </a:xfrm>
          <a:custGeom>
            <a:avLst/>
            <a:gdLst>
              <a:gd name="connsiteX0" fmla="*/ 0 w 2431142"/>
              <a:gd name="connsiteY0" fmla="*/ 0 h 2924175"/>
              <a:gd name="connsiteX1" fmla="*/ 3813 w 2431142"/>
              <a:gd name="connsiteY1" fmla="*/ 1480 h 2924175"/>
              <a:gd name="connsiteX2" fmla="*/ 1801293 w 2431142"/>
              <a:gd name="connsiteY2" fmla="*/ 1111068 h 2924175"/>
              <a:gd name="connsiteX3" fmla="*/ 2425734 w 2431142"/>
              <a:gd name="connsiteY3" fmla="*/ 2797078 h 2924175"/>
              <a:gd name="connsiteX4" fmla="*/ 2413860 w 2431142"/>
              <a:gd name="connsiteY4" fmla="*/ 2924175 h 2924175"/>
              <a:gd name="connsiteX5" fmla="*/ 941022 w 2431142"/>
              <a:gd name="connsiteY5" fmla="*/ 2924175 h 2924175"/>
              <a:gd name="connsiteX0" fmla="*/ 0 w 2431142"/>
              <a:gd name="connsiteY0" fmla="*/ 0 h 3015615"/>
              <a:gd name="connsiteX1" fmla="*/ 3813 w 2431142"/>
              <a:gd name="connsiteY1" fmla="*/ 1480 h 3015615"/>
              <a:gd name="connsiteX2" fmla="*/ 1801293 w 2431142"/>
              <a:gd name="connsiteY2" fmla="*/ 1111068 h 3015615"/>
              <a:gd name="connsiteX3" fmla="*/ 2425734 w 2431142"/>
              <a:gd name="connsiteY3" fmla="*/ 2797078 h 3015615"/>
              <a:gd name="connsiteX4" fmla="*/ 2413860 w 2431142"/>
              <a:gd name="connsiteY4" fmla="*/ 2924175 h 3015615"/>
              <a:gd name="connsiteX5" fmla="*/ 1032462 w 2431142"/>
              <a:gd name="connsiteY5" fmla="*/ 3015615 h 3015615"/>
              <a:gd name="connsiteX0" fmla="*/ 0 w 2431142"/>
              <a:gd name="connsiteY0" fmla="*/ 0 h 2924175"/>
              <a:gd name="connsiteX1" fmla="*/ 3813 w 2431142"/>
              <a:gd name="connsiteY1" fmla="*/ 1480 h 2924175"/>
              <a:gd name="connsiteX2" fmla="*/ 1801293 w 2431142"/>
              <a:gd name="connsiteY2" fmla="*/ 1111068 h 2924175"/>
              <a:gd name="connsiteX3" fmla="*/ 2425734 w 2431142"/>
              <a:gd name="connsiteY3" fmla="*/ 2797078 h 2924175"/>
              <a:gd name="connsiteX4" fmla="*/ 2413860 w 2431142"/>
              <a:gd name="connsiteY4" fmla="*/ 2924175 h 292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142" h="2924175">
                <a:moveTo>
                  <a:pt x="0" y="0"/>
                </a:moveTo>
                <a:lnTo>
                  <a:pt x="3813" y="1480"/>
                </a:lnTo>
                <a:cubicBezTo>
                  <a:pt x="752659" y="310164"/>
                  <a:pt x="1398401" y="705147"/>
                  <a:pt x="1801293" y="1111068"/>
                </a:cubicBezTo>
                <a:cubicBezTo>
                  <a:pt x="2293323" y="1606409"/>
                  <a:pt x="2465054" y="2204162"/>
                  <a:pt x="2425734" y="2797078"/>
                </a:cubicBezTo>
                <a:lnTo>
                  <a:pt x="2413860" y="29241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4" name="Rectangle 1">
            <a:extLst>
              <a:ext uri="{FF2B5EF4-FFF2-40B4-BE49-F238E27FC236}">
                <a16:creationId xmlns:a16="http://schemas.microsoft.com/office/drawing/2014/main" id="{50293E99-071D-477E-B920-C0F91A9D8CD5}"/>
              </a:ext>
            </a:extLst>
          </p:cNvPr>
          <p:cNvSpPr>
            <a:spLocks noGrp="1" noChangeArrowheads="1"/>
          </p:cNvSpPr>
          <p:nvPr>
            <p:ph type="subTitle" idx="1"/>
          </p:nvPr>
        </p:nvSpPr>
        <p:spPr bwMode="auto">
          <a:xfrm>
            <a:off x="2286000" y="4571999"/>
            <a:ext cx="4572000" cy="152400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12696" rIns="0" bIns="-12696" numCol="1" anchorCtr="0" compatLnSpc="1">
            <a:prstTxWarp prst="textNoShape">
              <a:avLst/>
            </a:prstTxWarp>
            <a:normAutofit/>
          </a:bodyPr>
          <a:lstStyle/>
          <a:p>
            <a:pPr marL="0" marR="0" lvl="0" indent="0" algn="l" defTabSz="914400" rtl="0" eaLnBrk="0" fontAlgn="base" latinLnBrk="0" hangingPunct="0">
              <a:spcBef>
                <a:spcPct val="0"/>
              </a:spcBef>
              <a:spcAft>
                <a:spcPts val="600"/>
              </a:spcAft>
              <a:buClrTx/>
              <a:buSzTx/>
              <a:buFontTx/>
              <a:buNone/>
              <a:tabLst/>
            </a:pPr>
            <a:r>
              <a:rPr kumimoji="0" lang="de-DE" altLang="en-US" b="0" i="0" u="none" strike="noStrike" cap="none" normalizeH="0" baseline="0">
                <a:ln>
                  <a:noFill/>
                </a:ln>
                <a:effectLst/>
                <a:latin typeface="Google Sans"/>
              </a:rPr>
              <a:t>Hergestellt von: Marin Vrdoljak</a:t>
            </a:r>
            <a:r>
              <a:rPr kumimoji="0" lang="de-DE" altLang="en-US" b="0" i="0" u="none" strike="noStrike" cap="none" normalizeH="0" baseline="0">
                <a:ln>
                  <a:noFill/>
                </a:ln>
                <a:effectLst/>
              </a:rPr>
              <a:t> </a:t>
            </a:r>
            <a:endParaRPr kumimoji="0" lang="de-DE" altLang="en-US" b="0" i="0" u="none" strike="noStrike" cap="none" normalizeH="0" baseline="0">
              <a:ln>
                <a:noFill/>
              </a:ln>
              <a:effectLst/>
              <a:latin typeface="Arial" panose="020B0604020202020204" pitchFamily="34" charset="0"/>
            </a:endParaRPr>
          </a:p>
        </p:txBody>
      </p:sp>
      <p:pic>
        <p:nvPicPr>
          <p:cNvPr id="6" name="Slika 5" descr="Slika na kojoj se prikazuje na otvorenom, nebo, upravna zgrada&#10;&#10;Opis je automatski generiran">
            <a:extLst>
              <a:ext uri="{FF2B5EF4-FFF2-40B4-BE49-F238E27FC236}">
                <a16:creationId xmlns:a16="http://schemas.microsoft.com/office/drawing/2014/main" id="{B2B0512C-771C-40DC-8306-6430902E1B8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303" b="-1"/>
          <a:stretch/>
        </p:blipFill>
        <p:spPr>
          <a:xfrm>
            <a:off x="7695786" y="-1"/>
            <a:ext cx="4496214" cy="4712444"/>
          </a:xfrm>
          <a:custGeom>
            <a:avLst/>
            <a:gdLst/>
            <a:ahLst/>
            <a:cxnLst/>
            <a:rect l="l" t="t" r="r" b="b"/>
            <a:pathLst>
              <a:path w="4496214" h="4712444">
                <a:moveTo>
                  <a:pt x="520805" y="0"/>
                </a:moveTo>
                <a:lnTo>
                  <a:pt x="4496214" y="0"/>
                </a:lnTo>
                <a:lnTo>
                  <a:pt x="4496214" y="2870874"/>
                </a:lnTo>
                <a:lnTo>
                  <a:pt x="4327504" y="2986301"/>
                </a:lnTo>
                <a:cubicBezTo>
                  <a:pt x="4258159" y="3033104"/>
                  <a:pt x="4191380" y="3077964"/>
                  <a:pt x="4128523" y="3121316"/>
                </a:cubicBezTo>
                <a:cubicBezTo>
                  <a:pt x="3416510" y="3613182"/>
                  <a:pt x="2702940" y="4104035"/>
                  <a:pt x="1946719" y="4514203"/>
                </a:cubicBezTo>
                <a:cubicBezTo>
                  <a:pt x="1506382" y="4753298"/>
                  <a:pt x="872113" y="4891401"/>
                  <a:pt x="393090" y="4234003"/>
                </a:cubicBezTo>
                <a:cubicBezTo>
                  <a:pt x="73281" y="3794802"/>
                  <a:pt x="-2478" y="3209529"/>
                  <a:pt x="62" y="2727368"/>
                </a:cubicBezTo>
                <a:cubicBezTo>
                  <a:pt x="5227" y="1750794"/>
                  <a:pt x="200135" y="818862"/>
                  <a:pt x="513680" y="17175"/>
                </a:cubicBezTo>
                <a:close/>
              </a:path>
            </a:pathLst>
          </a:custGeom>
        </p:spPr>
      </p:pic>
      <p:sp>
        <p:nvSpPr>
          <p:cNvPr id="22" name="Freeform: Shape 21">
            <a:extLst>
              <a:ext uri="{FF2B5EF4-FFF2-40B4-BE49-F238E27FC236}">
                <a16:creationId xmlns:a16="http://schemas.microsoft.com/office/drawing/2014/main" id="{8F00339E-AB33-4929-B7AA-611576663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0" y="16663"/>
            <a:ext cx="4648201" cy="4555336"/>
          </a:xfrm>
          <a:custGeom>
            <a:avLst/>
            <a:gdLst>
              <a:gd name="connsiteX0" fmla="*/ 520805 w 4496214"/>
              <a:gd name="connsiteY0" fmla="*/ 0 h 4712444"/>
              <a:gd name="connsiteX1" fmla="*/ 4496214 w 4496214"/>
              <a:gd name="connsiteY1" fmla="*/ 0 h 4712444"/>
              <a:gd name="connsiteX2" fmla="*/ 4496214 w 4496214"/>
              <a:gd name="connsiteY2" fmla="*/ 2870874 h 4712444"/>
              <a:gd name="connsiteX3" fmla="*/ 4327504 w 4496214"/>
              <a:gd name="connsiteY3" fmla="*/ 2986301 h 4712444"/>
              <a:gd name="connsiteX4" fmla="*/ 4128523 w 4496214"/>
              <a:gd name="connsiteY4" fmla="*/ 3121316 h 4712444"/>
              <a:gd name="connsiteX5" fmla="*/ 1946719 w 4496214"/>
              <a:gd name="connsiteY5" fmla="*/ 4514203 h 4712444"/>
              <a:gd name="connsiteX6" fmla="*/ 393090 w 4496214"/>
              <a:gd name="connsiteY6" fmla="*/ 4234003 h 4712444"/>
              <a:gd name="connsiteX7" fmla="*/ 62 w 4496214"/>
              <a:gd name="connsiteY7" fmla="*/ 2727368 h 4712444"/>
              <a:gd name="connsiteX8" fmla="*/ 513680 w 4496214"/>
              <a:gd name="connsiteY8" fmla="*/ 17175 h 4712444"/>
              <a:gd name="connsiteX0" fmla="*/ 4496214 w 4496214"/>
              <a:gd name="connsiteY0" fmla="*/ 0 h 4712444"/>
              <a:gd name="connsiteX1" fmla="*/ 4496214 w 4496214"/>
              <a:gd name="connsiteY1" fmla="*/ 2870874 h 4712444"/>
              <a:gd name="connsiteX2" fmla="*/ 4327504 w 4496214"/>
              <a:gd name="connsiteY2" fmla="*/ 2986301 h 4712444"/>
              <a:gd name="connsiteX3" fmla="*/ 4128523 w 4496214"/>
              <a:gd name="connsiteY3" fmla="*/ 3121316 h 4712444"/>
              <a:gd name="connsiteX4" fmla="*/ 1946719 w 4496214"/>
              <a:gd name="connsiteY4" fmla="*/ 4514203 h 4712444"/>
              <a:gd name="connsiteX5" fmla="*/ 393090 w 4496214"/>
              <a:gd name="connsiteY5" fmla="*/ 4234003 h 4712444"/>
              <a:gd name="connsiteX6" fmla="*/ 62 w 4496214"/>
              <a:gd name="connsiteY6" fmla="*/ 2727368 h 4712444"/>
              <a:gd name="connsiteX7" fmla="*/ 513680 w 4496214"/>
              <a:gd name="connsiteY7" fmla="*/ 17175 h 4712444"/>
              <a:gd name="connsiteX8" fmla="*/ 610729 w 4496214"/>
              <a:gd name="connsiteY8" fmla="*/ 94249 h 4712444"/>
              <a:gd name="connsiteX0" fmla="*/ 4496214 w 4496214"/>
              <a:gd name="connsiteY0" fmla="*/ 2853983 h 4695553"/>
              <a:gd name="connsiteX1" fmla="*/ 4327504 w 4496214"/>
              <a:gd name="connsiteY1" fmla="*/ 2969410 h 4695553"/>
              <a:gd name="connsiteX2" fmla="*/ 4128523 w 4496214"/>
              <a:gd name="connsiteY2" fmla="*/ 3104425 h 4695553"/>
              <a:gd name="connsiteX3" fmla="*/ 1946719 w 4496214"/>
              <a:gd name="connsiteY3" fmla="*/ 4497312 h 4695553"/>
              <a:gd name="connsiteX4" fmla="*/ 393090 w 4496214"/>
              <a:gd name="connsiteY4" fmla="*/ 4217112 h 4695553"/>
              <a:gd name="connsiteX5" fmla="*/ 62 w 4496214"/>
              <a:gd name="connsiteY5" fmla="*/ 2710477 h 4695553"/>
              <a:gd name="connsiteX6" fmla="*/ 513680 w 4496214"/>
              <a:gd name="connsiteY6" fmla="*/ 284 h 4695553"/>
              <a:gd name="connsiteX7" fmla="*/ 610729 w 4496214"/>
              <a:gd name="connsiteY7" fmla="*/ 77358 h 4695553"/>
              <a:gd name="connsiteX0" fmla="*/ 4496214 w 4496214"/>
              <a:gd name="connsiteY0" fmla="*/ 2853699 h 4695269"/>
              <a:gd name="connsiteX1" fmla="*/ 4327504 w 4496214"/>
              <a:gd name="connsiteY1" fmla="*/ 2969126 h 4695269"/>
              <a:gd name="connsiteX2" fmla="*/ 4128523 w 4496214"/>
              <a:gd name="connsiteY2" fmla="*/ 3104141 h 4695269"/>
              <a:gd name="connsiteX3" fmla="*/ 1946719 w 4496214"/>
              <a:gd name="connsiteY3" fmla="*/ 4497028 h 4695269"/>
              <a:gd name="connsiteX4" fmla="*/ 393090 w 4496214"/>
              <a:gd name="connsiteY4" fmla="*/ 4216828 h 4695269"/>
              <a:gd name="connsiteX5" fmla="*/ 62 w 4496214"/>
              <a:gd name="connsiteY5" fmla="*/ 2710193 h 4695269"/>
              <a:gd name="connsiteX6" fmla="*/ 513680 w 4496214"/>
              <a:gd name="connsiteY6" fmla="*/ 0 h 46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6214" h="4695269">
                <a:moveTo>
                  <a:pt x="4496214" y="2853699"/>
                </a:moveTo>
                <a:lnTo>
                  <a:pt x="4327504" y="2969126"/>
                </a:lnTo>
                <a:lnTo>
                  <a:pt x="4128523" y="3104141"/>
                </a:lnTo>
                <a:cubicBezTo>
                  <a:pt x="3416510" y="3596007"/>
                  <a:pt x="2702940" y="4086860"/>
                  <a:pt x="1946719" y="4497028"/>
                </a:cubicBezTo>
                <a:cubicBezTo>
                  <a:pt x="1506382" y="4736123"/>
                  <a:pt x="872113" y="4874226"/>
                  <a:pt x="393090" y="4216828"/>
                </a:cubicBezTo>
                <a:cubicBezTo>
                  <a:pt x="73281" y="3777627"/>
                  <a:pt x="-2478" y="3192354"/>
                  <a:pt x="62" y="2710193"/>
                </a:cubicBezTo>
                <a:cubicBezTo>
                  <a:pt x="5227" y="1733619"/>
                  <a:pt x="200135" y="801687"/>
                  <a:pt x="513680" y="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7" name="TekstniOkvir 6">
            <a:extLst>
              <a:ext uri="{FF2B5EF4-FFF2-40B4-BE49-F238E27FC236}">
                <a16:creationId xmlns:a16="http://schemas.microsoft.com/office/drawing/2014/main" id="{5AB56967-752E-4A33-94FA-36530DF2B4D2}"/>
              </a:ext>
            </a:extLst>
          </p:cNvPr>
          <p:cNvSpPr txBox="1"/>
          <p:nvPr/>
        </p:nvSpPr>
        <p:spPr>
          <a:xfrm>
            <a:off x="9647714" y="6657945"/>
            <a:ext cx="254428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commons.wikimedia.org/wiki/File:Flag_of_the_Federal_Republic_of_Germany_before_of_the_Reichstag._Berlin,_Germany.jpg">
                  <a:extLst>
                    <a:ext uri="{A12FA001-AC4F-418D-AE19-62706E023703}">
                      <ahyp:hlinkClr xmlns:ahyp="http://schemas.microsoft.com/office/drawing/2018/hyperlinkcolor" val="tx"/>
                    </a:ext>
                  </a:extLst>
                </a:hlinkClick>
              </a:rPr>
              <a:t>Ta fotografija</a:t>
            </a:r>
            <a:r>
              <a:rPr lang="en-US" sz="700">
                <a:solidFill>
                  <a:srgbClr val="FFFFFF"/>
                </a:solidFill>
              </a:rPr>
              <a:t> korisnika Nepoznat autor: licenca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918046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400"/>
                                        <p:tgtEl>
                                          <p:spTgt spid="4">
                                            <p:txEl>
                                              <p:pRg st="0" end="0"/>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par>
                                <p:cTn id="14" presetID="10" presetClass="entr" presetSubtype="0" fill="hold" nodeType="withEffect">
                                  <p:stCondLst>
                                    <p:cond delay="0"/>
                                  </p:stCondLst>
                                  <p:iterate>
                                    <p:tmPct val="10000"/>
                                  </p:iterate>
                                  <p:childTnLst>
                                    <p:set>
                                      <p:cBhvr>
                                        <p:cTn id="15" dur="1" fill="hold">
                                          <p:stCondLst>
                                            <p:cond delay="0"/>
                                          </p:stCondLst>
                                        </p:cTn>
                                        <p:tgtEl>
                                          <p:spTgt spid="3"/>
                                        </p:tgtEl>
                                        <p:attrNameLst>
                                          <p:attrName>style.visibility</p:attrName>
                                        </p:attrNameLst>
                                      </p:cBhvr>
                                      <p:to>
                                        <p:strVal val="visible"/>
                                      </p:to>
                                    </p:set>
                                    <p:animEffect transition="in" filter="fade">
                                      <p:cBhvr>
                                        <p:cTn id="16"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4" name="Freeform: Shape 13">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6" name="Freeform: Shape 15">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8" name="Rectangle 17">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Slika 5" descr="Slika na kojoj se prikazuje tekst&#10;&#10;Opis je automatski generiran">
            <a:extLst>
              <a:ext uri="{FF2B5EF4-FFF2-40B4-BE49-F238E27FC236}">
                <a16:creationId xmlns:a16="http://schemas.microsoft.com/office/drawing/2014/main" id="{F9AD7CD3-5851-4CB2-8A41-5D0442030B1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47" r="1" b="12783"/>
          <a:stretch/>
        </p:blipFill>
        <p:spPr>
          <a:xfrm>
            <a:off x="20" y="10"/>
            <a:ext cx="12207220" cy="6857990"/>
          </a:xfrm>
          <a:prstGeom prst="rect">
            <a:avLst/>
          </a:prstGeom>
        </p:spPr>
      </p:pic>
      <p:sp>
        <p:nvSpPr>
          <p:cNvPr id="20" name="Freeform: Shape 19">
            <a:extLst>
              <a:ext uri="{FF2B5EF4-FFF2-40B4-BE49-F238E27FC236}">
                <a16:creationId xmlns:a16="http://schemas.microsoft.com/office/drawing/2014/main" id="{26C2F60D-36DC-4E6D-8544-3562BBABA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2263" y="1782827"/>
            <a:ext cx="4332910" cy="5817436"/>
          </a:xfrm>
          <a:custGeom>
            <a:avLst/>
            <a:gdLst>
              <a:gd name="connsiteX0" fmla="*/ 3175347 w 4332910"/>
              <a:gd name="connsiteY0" fmla="*/ 710 h 5817436"/>
              <a:gd name="connsiteX1" fmla="*/ 3972229 w 4332910"/>
              <a:gd name="connsiteY1" fmla="*/ 94304 h 5817436"/>
              <a:gd name="connsiteX2" fmla="*/ 4332910 w 4332910"/>
              <a:gd name="connsiteY2" fmla="*/ 180296 h 5817436"/>
              <a:gd name="connsiteX3" fmla="*/ 4332910 w 4332910"/>
              <a:gd name="connsiteY3" fmla="*/ 5817436 h 5817436"/>
              <a:gd name="connsiteX4" fmla="*/ 1006557 w 4332910"/>
              <a:gd name="connsiteY4" fmla="*/ 5817436 h 5817436"/>
              <a:gd name="connsiteX5" fmla="*/ 866510 w 4332910"/>
              <a:gd name="connsiteY5" fmla="*/ 5609583 h 5817436"/>
              <a:gd name="connsiteX6" fmla="*/ 351747 w 4332910"/>
              <a:gd name="connsiteY6" fmla="*/ 2263621 h 5817436"/>
              <a:gd name="connsiteX7" fmla="*/ 1381666 w 4332910"/>
              <a:gd name="connsiteY7" fmla="*/ 845238 h 5817436"/>
              <a:gd name="connsiteX8" fmla="*/ 2751595 w 4332910"/>
              <a:gd name="connsiteY8" fmla="*/ 47742 h 5817436"/>
              <a:gd name="connsiteX9" fmla="*/ 3175347 w 4332910"/>
              <a:gd name="connsiteY9" fmla="*/ 710 h 581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2910" h="5817436">
                <a:moveTo>
                  <a:pt x="3175347" y="710"/>
                </a:moveTo>
                <a:cubicBezTo>
                  <a:pt x="3421493" y="-5064"/>
                  <a:pt x="3686120" y="24227"/>
                  <a:pt x="3972229" y="94304"/>
                </a:cubicBezTo>
                <a:lnTo>
                  <a:pt x="4332910" y="180296"/>
                </a:lnTo>
                <a:lnTo>
                  <a:pt x="4332910" y="5817436"/>
                </a:lnTo>
                <a:lnTo>
                  <a:pt x="1006557" y="5817436"/>
                </a:lnTo>
                <a:lnTo>
                  <a:pt x="866510" y="5609583"/>
                </a:lnTo>
                <a:cubicBezTo>
                  <a:pt x="140071" y="4515211"/>
                  <a:pt x="-376405" y="3480830"/>
                  <a:pt x="351747" y="2263621"/>
                </a:cubicBezTo>
                <a:cubicBezTo>
                  <a:pt x="664977" y="1739861"/>
                  <a:pt x="994988" y="1240809"/>
                  <a:pt x="1381666" y="845238"/>
                </a:cubicBezTo>
                <a:cubicBezTo>
                  <a:pt x="1768346" y="449669"/>
                  <a:pt x="2211693" y="157580"/>
                  <a:pt x="2751595" y="47742"/>
                </a:cubicBezTo>
                <a:cubicBezTo>
                  <a:pt x="2886624" y="20264"/>
                  <a:pt x="3027659" y="4175"/>
                  <a:pt x="3175347" y="710"/>
                </a:cubicBez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FCFFC7D5-8758-4C87-A839-9FF78F54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482642" flipH="1">
            <a:off x="318955" y="2073697"/>
            <a:ext cx="5867664" cy="5317986"/>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 name="connsiteX0" fmla="*/ 0 w 1085312"/>
              <a:gd name="connsiteY0" fmla="*/ 0 h 2441440"/>
              <a:gd name="connsiteX1" fmla="*/ 53089 w 1085312"/>
              <a:gd name="connsiteY1" fmla="*/ 4542 h 2441440"/>
              <a:gd name="connsiteX2" fmla="*/ 790077 w 1085312"/>
              <a:gd name="connsiteY2" fmla="*/ 872756 h 2441440"/>
              <a:gd name="connsiteX3" fmla="*/ 1085252 w 1085312"/>
              <a:gd name="connsiteY3" fmla="*/ 1943649 h 2441440"/>
              <a:gd name="connsiteX4" fmla="*/ 1064832 w 1085312"/>
              <a:gd name="connsiteY4" fmla="*/ 2198094 h 2441440"/>
              <a:gd name="connsiteX5" fmla="*/ 1043734 w 1085312"/>
              <a:gd name="connsiteY5" fmla="*/ 2315675 h 2441440"/>
              <a:gd name="connsiteX6" fmla="*/ 59456 w 1085312"/>
              <a:gd name="connsiteY6" fmla="*/ 2441440 h 2441440"/>
              <a:gd name="connsiteX0" fmla="*/ 0 w 1085312"/>
              <a:gd name="connsiteY0" fmla="*/ 0 h 2315675"/>
              <a:gd name="connsiteX1" fmla="*/ 53089 w 1085312"/>
              <a:gd name="connsiteY1" fmla="*/ 4542 h 2315675"/>
              <a:gd name="connsiteX2" fmla="*/ 790077 w 1085312"/>
              <a:gd name="connsiteY2" fmla="*/ 872756 h 2315675"/>
              <a:gd name="connsiteX3" fmla="*/ 1085252 w 1085312"/>
              <a:gd name="connsiteY3" fmla="*/ 1943649 h 2315675"/>
              <a:gd name="connsiteX4" fmla="*/ 1064832 w 1085312"/>
              <a:gd name="connsiteY4" fmla="*/ 2198094 h 2315675"/>
              <a:gd name="connsiteX5" fmla="*/ 1043734 w 1085312"/>
              <a:gd name="connsiteY5"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12" h="2315675">
                <a:moveTo>
                  <a:pt x="0" y="0"/>
                </a:move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
        <p:nvSpPr>
          <p:cNvPr id="4" name="Rectangle 1">
            <a:extLst>
              <a:ext uri="{FF2B5EF4-FFF2-40B4-BE49-F238E27FC236}">
                <a16:creationId xmlns:a16="http://schemas.microsoft.com/office/drawing/2014/main" id="{8FB452BA-0481-447D-8722-89E619474BE1}"/>
              </a:ext>
            </a:extLst>
          </p:cNvPr>
          <p:cNvSpPr>
            <a:spLocks noGrp="1" noChangeArrowheads="1"/>
          </p:cNvSpPr>
          <p:nvPr>
            <p:ph type="title"/>
          </p:nvPr>
        </p:nvSpPr>
        <p:spPr bwMode="auto">
          <a:xfrm>
            <a:off x="758952" y="3830853"/>
            <a:ext cx="4297680" cy="158191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spcAft>
                <a:spcPct val="0"/>
              </a:spcAft>
              <a:buClrTx/>
              <a:buSzTx/>
              <a:tabLst/>
            </a:pPr>
            <a:br>
              <a:rPr kumimoji="0" lang="en-US" altLang="en-US" sz="3600" b="0" i="0" u="none" strike="noStrike" kern="1200" cap="none" normalizeH="0" baseline="0" dirty="0">
                <a:ln>
                  <a:noFill/>
                </a:ln>
                <a:solidFill>
                  <a:schemeClr val="tx1"/>
                </a:solidFill>
                <a:effectLst/>
                <a:latin typeface="+mj-lt"/>
                <a:ea typeface="+mj-ea"/>
                <a:cs typeface="+mj-cs"/>
              </a:rPr>
            </a:br>
            <a:endParaRPr kumimoji="0" lang="en-US" altLang="en-US" sz="3600" b="0" i="0" u="none" strike="noStrike" kern="1200" cap="none" normalizeH="0" baseline="0" dirty="0">
              <a:ln>
                <a:noFill/>
              </a:ln>
              <a:solidFill>
                <a:schemeClr val="tx1"/>
              </a:solidFill>
              <a:effectLst/>
              <a:latin typeface="+mj-lt"/>
              <a:ea typeface="+mj-ea"/>
              <a:cs typeface="+mj-cs"/>
            </a:endParaRPr>
          </a:p>
        </p:txBody>
      </p:sp>
      <p:sp>
        <p:nvSpPr>
          <p:cNvPr id="3" name="Rezervirano mjesto sadržaja 2">
            <a:extLst>
              <a:ext uri="{FF2B5EF4-FFF2-40B4-BE49-F238E27FC236}">
                <a16:creationId xmlns:a16="http://schemas.microsoft.com/office/drawing/2014/main" id="{EA1C619B-B803-4066-BB2F-C278232CEAA1}"/>
              </a:ext>
            </a:extLst>
          </p:cNvPr>
          <p:cNvSpPr>
            <a:spLocks noGrp="1"/>
          </p:cNvSpPr>
          <p:nvPr>
            <p:ph idx="1"/>
          </p:nvPr>
        </p:nvSpPr>
        <p:spPr>
          <a:xfrm>
            <a:off x="531714" y="5422695"/>
            <a:ext cx="4297680" cy="822141"/>
          </a:xfrm>
        </p:spPr>
        <p:txBody>
          <a:bodyPr vert="horz" lIns="91440" tIns="45720" rIns="91440" bIns="45720" rtlCol="0">
            <a:normAutofit/>
          </a:bodyPr>
          <a:lstStyle/>
          <a:p>
            <a:pPr marL="0" indent="0">
              <a:buNone/>
            </a:pPr>
            <a:r>
              <a:rPr lang="en-US" sz="2000" kern="1200" dirty="0" err="1">
                <a:solidFill>
                  <a:schemeClr val="tx1">
                    <a:alpha val="70000"/>
                  </a:schemeClr>
                </a:solidFill>
                <a:latin typeface="+mn-lt"/>
                <a:ea typeface="+mn-ea"/>
                <a:cs typeface="+mn-cs"/>
              </a:rPr>
              <a:t>Vielen</a:t>
            </a:r>
            <a:r>
              <a:rPr lang="en-US" sz="2000" kern="1200" dirty="0">
                <a:solidFill>
                  <a:schemeClr val="tx1">
                    <a:alpha val="70000"/>
                  </a:schemeClr>
                </a:solidFill>
                <a:latin typeface="+mn-lt"/>
                <a:ea typeface="+mn-ea"/>
                <a:cs typeface="+mn-cs"/>
              </a:rPr>
              <a:t> Dank fur </a:t>
            </a:r>
            <a:r>
              <a:rPr lang="en-US" sz="2000" kern="1200" dirty="0" err="1">
                <a:solidFill>
                  <a:schemeClr val="tx1">
                    <a:alpha val="70000"/>
                  </a:schemeClr>
                </a:solidFill>
                <a:latin typeface="+mn-lt"/>
                <a:ea typeface="+mn-ea"/>
                <a:cs typeface="+mn-cs"/>
              </a:rPr>
              <a:t>Ihre</a:t>
            </a:r>
            <a:r>
              <a:rPr lang="en-US" sz="2000" kern="1200" dirty="0">
                <a:solidFill>
                  <a:schemeClr val="tx1">
                    <a:alpha val="70000"/>
                  </a:schemeClr>
                </a:solidFill>
                <a:latin typeface="+mn-lt"/>
                <a:ea typeface="+mn-ea"/>
                <a:cs typeface="+mn-cs"/>
              </a:rPr>
              <a:t> </a:t>
            </a:r>
            <a:r>
              <a:rPr lang="en-US" sz="2000" kern="1200" dirty="0" err="1">
                <a:solidFill>
                  <a:schemeClr val="tx1">
                    <a:alpha val="70000"/>
                  </a:schemeClr>
                </a:solidFill>
                <a:latin typeface="+mn-lt"/>
                <a:ea typeface="+mn-ea"/>
                <a:cs typeface="+mn-cs"/>
              </a:rPr>
              <a:t>Aufmerksamkeit</a:t>
            </a:r>
            <a:r>
              <a:rPr lang="en-US" sz="2000" kern="1200" dirty="0">
                <a:solidFill>
                  <a:schemeClr val="tx1">
                    <a:alpha val="70000"/>
                  </a:schemeClr>
                </a:solidFill>
                <a:latin typeface="+mn-lt"/>
                <a:ea typeface="+mn-ea"/>
                <a:cs typeface="+mn-cs"/>
              </a:rPr>
              <a:t>!</a:t>
            </a:r>
          </a:p>
        </p:txBody>
      </p:sp>
      <p:sp>
        <p:nvSpPr>
          <p:cNvPr id="7" name="TekstniOkvir 6">
            <a:extLst>
              <a:ext uri="{FF2B5EF4-FFF2-40B4-BE49-F238E27FC236}">
                <a16:creationId xmlns:a16="http://schemas.microsoft.com/office/drawing/2014/main" id="{ABA49ED4-F73B-4EE2-AE63-EBAC88EE210F}"/>
              </a:ext>
            </a:extLst>
          </p:cNvPr>
          <p:cNvSpPr txBox="1"/>
          <p:nvPr/>
        </p:nvSpPr>
        <p:spPr>
          <a:xfrm>
            <a:off x="9501051" y="6657945"/>
            <a:ext cx="270618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s.paperblog.com/r/f/12803/">
                  <a:extLst>
                    <a:ext uri="{A12FA001-AC4F-418D-AE19-62706E023703}">
                      <ahyp:hlinkClr xmlns:ahyp="http://schemas.microsoft.com/office/drawing/2018/hyperlinkcolor" val="tx"/>
                    </a:ext>
                  </a:extLst>
                </a:hlinkClick>
              </a:rPr>
              <a:t>Ta fotografija</a:t>
            </a:r>
            <a:r>
              <a:rPr lang="en-US" sz="700">
                <a:solidFill>
                  <a:srgbClr val="FFFFFF"/>
                </a:solidFill>
              </a:rPr>
              <a:t> korisnika Nepoznat autor: licenca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8487140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na kojoj se prikazuje trava, planina, priroda, na otvorenom&#10;&#10;Opis je automatski generiran">
            <a:extLst>
              <a:ext uri="{FF2B5EF4-FFF2-40B4-BE49-F238E27FC236}">
                <a16:creationId xmlns:a16="http://schemas.microsoft.com/office/drawing/2014/main" id="{45BCB64D-08ED-4ECA-8E69-6E609F1AC74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429" r="16798" b="1"/>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12" name="Freeform: Shape 11">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Rezervirano mjesto sadržaja 2">
            <a:extLst>
              <a:ext uri="{FF2B5EF4-FFF2-40B4-BE49-F238E27FC236}">
                <a16:creationId xmlns:a16="http://schemas.microsoft.com/office/drawing/2014/main" id="{B6D2A0F6-B477-47E4-BAEA-1E58042F141A}"/>
              </a:ext>
            </a:extLst>
          </p:cNvPr>
          <p:cNvSpPr>
            <a:spLocks noGrp="1"/>
          </p:cNvSpPr>
          <p:nvPr>
            <p:ph idx="1"/>
          </p:nvPr>
        </p:nvSpPr>
        <p:spPr>
          <a:xfrm>
            <a:off x="762000" y="2286000"/>
            <a:ext cx="5334000" cy="3810001"/>
          </a:xfrm>
        </p:spPr>
        <p:txBody>
          <a:bodyPr>
            <a:normAutofit/>
          </a:bodyPr>
          <a:lstStyle/>
          <a:p>
            <a:pPr>
              <a:lnSpc>
                <a:spcPct val="115000"/>
              </a:lnSpc>
            </a:pPr>
            <a:r>
              <a:rPr kumimoji="0" lang="de-DE" altLang="en-US" sz="2000" b="0" i="0" u="none" strike="noStrike" cap="none" normalizeH="0" baseline="0" dirty="0">
                <a:ln>
                  <a:noFill/>
                </a:ln>
                <a:effectLst/>
                <a:latin typeface="Google Sans"/>
              </a:rPr>
              <a:t>Ich habe beschlossen, Deutsch zu lernen, weil ich in Zukunft nach Deutschland ziehen möchte, weil dort das Leben besser als in Kroatien</a:t>
            </a:r>
            <a:r>
              <a:rPr kumimoji="0" lang="hr-HR" altLang="en-US" sz="2000" b="0" i="0" u="none" strike="noStrike" cap="none" normalizeH="0" baseline="0" dirty="0">
                <a:ln>
                  <a:noFill/>
                </a:ln>
                <a:effectLst/>
                <a:latin typeface="Google Sans"/>
              </a:rPr>
              <a:t> </a:t>
            </a:r>
            <a:r>
              <a:rPr kumimoji="0" lang="hr-HR" altLang="en-US" sz="2000" b="0" i="0" u="none" strike="noStrike" cap="none" normalizeH="0" baseline="0" dirty="0" err="1">
                <a:ln>
                  <a:noFill/>
                </a:ln>
                <a:effectLst/>
                <a:latin typeface="Google Sans"/>
              </a:rPr>
              <a:t>ist</a:t>
            </a:r>
            <a:r>
              <a:rPr kumimoji="0" lang="de-DE" altLang="en-US" sz="2000" b="0" i="0" u="none" strike="noStrike" cap="none" normalizeH="0" baseline="0" dirty="0">
                <a:ln>
                  <a:noFill/>
                </a:ln>
                <a:effectLst/>
                <a:latin typeface="Google Sans"/>
              </a:rPr>
              <a:t>. Deutsch lernen hilft mir sehr, denn dann muss ich nicht alles </a:t>
            </a:r>
            <a:r>
              <a:rPr lang="hr-HR" altLang="en-US" sz="2000" dirty="0" err="1">
                <a:latin typeface="Google Sans"/>
              </a:rPr>
              <a:t>in</a:t>
            </a:r>
            <a:r>
              <a:rPr kumimoji="0" lang="de-DE" altLang="en-US" sz="2000" b="0" i="0" u="none" strike="noStrike" cap="none" normalizeH="0" baseline="0" dirty="0">
                <a:ln>
                  <a:noFill/>
                </a:ln>
                <a:effectLst/>
                <a:latin typeface="Google Sans"/>
              </a:rPr>
              <a:t> Deutsch</a:t>
            </a:r>
            <a:r>
              <a:rPr kumimoji="0" lang="hr-HR" altLang="en-US" sz="2000" b="0" i="0" u="none" strike="noStrike" cap="none" normalizeH="0" baseline="0" dirty="0" err="1">
                <a:ln>
                  <a:noFill/>
                </a:ln>
                <a:effectLst/>
                <a:latin typeface="Google Sans"/>
              </a:rPr>
              <a:t>land</a:t>
            </a:r>
            <a:r>
              <a:rPr kumimoji="0" lang="de-DE" altLang="en-US" sz="2000" b="0" i="0" u="none" strike="noStrike" cap="none" normalizeH="0" baseline="0" dirty="0">
                <a:ln>
                  <a:noFill/>
                </a:ln>
                <a:effectLst/>
                <a:latin typeface="Google Sans"/>
              </a:rPr>
              <a:t> lernen, weil ich alles in Kroatien gelernt habe.</a:t>
            </a:r>
            <a:r>
              <a:rPr kumimoji="0" lang="de-DE" altLang="en-US" sz="2000" b="0" i="0" u="none" strike="noStrike" cap="none" normalizeH="0" baseline="0" dirty="0">
                <a:ln>
                  <a:noFill/>
                </a:ln>
                <a:effectLst/>
              </a:rPr>
              <a:t> </a:t>
            </a:r>
            <a:r>
              <a:rPr kumimoji="0" lang="de-DE" altLang="en-US" sz="2000" b="0" i="0" u="none" strike="noStrike" cap="none" normalizeH="0" baseline="0" dirty="0">
                <a:ln>
                  <a:noFill/>
                </a:ln>
                <a:effectLst/>
                <a:latin typeface="Google Sans"/>
                <a:cs typeface="Arial" panose="020B0604020202020204" pitchFamily="34" charset="0"/>
              </a:rPr>
              <a:t>Deutsch lernen macht manchmal Spaß, ist aber manchmal auch stressig aufgrund von Tests oder Prüfungen, aber ich weiß, dass es sich auszahlt</a:t>
            </a:r>
            <a:r>
              <a:rPr kumimoji="0" lang="hr-HR" altLang="en-US" sz="2000" b="0" i="0" u="none" strike="noStrike" cap="none" normalizeH="0" baseline="0" dirty="0">
                <a:ln>
                  <a:noFill/>
                </a:ln>
                <a:effectLst/>
                <a:latin typeface="Google Sans"/>
                <a:cs typeface="Arial" panose="020B0604020202020204" pitchFamily="34" charset="0"/>
              </a:rPr>
              <a:t>.</a:t>
            </a:r>
            <a:endParaRPr kumimoji="0" lang="de-DE" altLang="en-US" sz="2000" b="0" i="0" u="none" strike="noStrike" cap="none" normalizeH="0" baseline="0" dirty="0">
              <a:ln>
                <a:noFill/>
              </a:ln>
              <a:effectLst/>
              <a:latin typeface="Arial" panose="020B0604020202020204" pitchFamily="34" charset="0"/>
            </a:endParaRPr>
          </a:p>
          <a:p>
            <a:pPr>
              <a:lnSpc>
                <a:spcPct val="115000"/>
              </a:lnSpc>
            </a:pPr>
            <a:endParaRPr lang="en-US" sz="2000" dirty="0"/>
          </a:p>
        </p:txBody>
      </p:sp>
      <p:sp>
        <p:nvSpPr>
          <p:cNvPr id="2" name="Naslov 1">
            <a:extLst>
              <a:ext uri="{FF2B5EF4-FFF2-40B4-BE49-F238E27FC236}">
                <a16:creationId xmlns:a16="http://schemas.microsoft.com/office/drawing/2014/main" id="{FA94D8AB-7020-48C1-89EB-ADBA504F5425}"/>
              </a:ext>
            </a:extLst>
          </p:cNvPr>
          <p:cNvSpPr>
            <a:spLocks noGrp="1"/>
          </p:cNvSpPr>
          <p:nvPr>
            <p:ph type="title"/>
          </p:nvPr>
        </p:nvSpPr>
        <p:spPr>
          <a:xfrm>
            <a:off x="762000" y="762000"/>
            <a:ext cx="5334000" cy="1524000"/>
          </a:xfrm>
        </p:spPr>
        <p:txBody>
          <a:bodyPr>
            <a:normAutofit/>
          </a:bodyPr>
          <a:lstStyle/>
          <a:p>
            <a:r>
              <a:rPr kumimoji="0" lang="de-DE" altLang="en-US" sz="3200" b="0" i="0" u="none" strike="noStrike" cap="none" normalizeH="0" baseline="0">
                <a:ln>
                  <a:noFill/>
                </a:ln>
                <a:effectLst/>
                <a:latin typeface="Google Sans"/>
              </a:rPr>
              <a:t>Warum habe ich beschlossen, Deutsch zu lernen?</a:t>
            </a:r>
            <a:r>
              <a:rPr kumimoji="0" lang="de-DE" altLang="en-US" sz="3200" b="0" i="0" u="none" strike="noStrike" cap="none" normalizeH="0" baseline="0">
                <a:ln>
                  <a:noFill/>
                </a:ln>
                <a:effectLst/>
              </a:rPr>
              <a:t> </a:t>
            </a:r>
            <a:endParaRPr lang="en-US" sz="3200"/>
          </a:p>
        </p:txBody>
      </p:sp>
    </p:spTree>
    <p:extLst>
      <p:ext uri="{BB962C8B-B14F-4D97-AF65-F5344CB8AC3E}">
        <p14:creationId xmlns:p14="http://schemas.microsoft.com/office/powerpoint/2010/main" val="6784192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lika 5" descr="Slika na kojoj se prikazuje karta&#10;&#10;Opis je automatski generiran">
            <a:extLst>
              <a:ext uri="{FF2B5EF4-FFF2-40B4-BE49-F238E27FC236}">
                <a16:creationId xmlns:a16="http://schemas.microsoft.com/office/drawing/2014/main" id="{EF4558A7-282D-42D5-8CBC-3F023D42AF9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6615"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22" name="Freeform: Shape 21">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2" name="Naslov 1">
            <a:extLst>
              <a:ext uri="{FF2B5EF4-FFF2-40B4-BE49-F238E27FC236}">
                <a16:creationId xmlns:a16="http://schemas.microsoft.com/office/drawing/2014/main" id="{BC321C17-23A0-4DF7-9DBD-DDF294CCFB21}"/>
              </a:ext>
            </a:extLst>
          </p:cNvPr>
          <p:cNvSpPr>
            <a:spLocks noGrp="1"/>
          </p:cNvSpPr>
          <p:nvPr>
            <p:ph type="title"/>
          </p:nvPr>
        </p:nvSpPr>
        <p:spPr>
          <a:xfrm>
            <a:off x="6340825" y="762001"/>
            <a:ext cx="5334000" cy="1524000"/>
          </a:xfrm>
        </p:spPr>
        <p:txBody>
          <a:bodyPr>
            <a:normAutofit/>
          </a:bodyPr>
          <a:lstStyle/>
          <a:p>
            <a:r>
              <a:rPr lang="hr-HR" sz="3200" dirty="0" err="1"/>
              <a:t>Geschichte</a:t>
            </a:r>
            <a:r>
              <a:rPr lang="hr-HR" sz="3200" dirty="0"/>
              <a:t> </a:t>
            </a:r>
            <a:r>
              <a:rPr lang="hr-HR" sz="3200" dirty="0" err="1"/>
              <a:t>Deutschlands</a:t>
            </a:r>
            <a:endParaRPr lang="en-US" sz="3200" dirty="0"/>
          </a:p>
        </p:txBody>
      </p:sp>
      <p:graphicFrame>
        <p:nvGraphicFramePr>
          <p:cNvPr id="5" name="Rezervirano mjesto sadržaja 2">
            <a:extLst>
              <a:ext uri="{FF2B5EF4-FFF2-40B4-BE49-F238E27FC236}">
                <a16:creationId xmlns:a16="http://schemas.microsoft.com/office/drawing/2014/main" id="{FDDC016E-0C98-424E-9CBD-455E9BB0048D}"/>
              </a:ext>
            </a:extLst>
          </p:cNvPr>
          <p:cNvGraphicFramePr>
            <a:graphicFrameLocks noGrp="1"/>
          </p:cNvGraphicFramePr>
          <p:nvPr>
            <p:ph idx="1"/>
            <p:extLst>
              <p:ext uri="{D42A27DB-BD31-4B8C-83A1-F6EECF244321}">
                <p14:modId xmlns:p14="http://schemas.microsoft.com/office/powerpoint/2010/main" val="3307895037"/>
              </p:ext>
            </p:extLst>
          </p:nvPr>
        </p:nvGraphicFramePr>
        <p:xfrm>
          <a:off x="6096000" y="2286000"/>
          <a:ext cx="5334000" cy="38100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kstniOkvir 6">
            <a:extLst>
              <a:ext uri="{FF2B5EF4-FFF2-40B4-BE49-F238E27FC236}">
                <a16:creationId xmlns:a16="http://schemas.microsoft.com/office/drawing/2014/main" id="{FB200711-050D-414A-9911-ECF2048F4BEF}"/>
              </a:ext>
            </a:extLst>
          </p:cNvPr>
          <p:cNvSpPr txBox="1"/>
          <p:nvPr/>
        </p:nvSpPr>
        <p:spPr>
          <a:xfrm>
            <a:off x="9647714" y="6657945"/>
            <a:ext cx="254428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de.wikipedia.org/wiki/Geschichte_Deutschlands">
                  <a:extLst>
                    <a:ext uri="{A12FA001-AC4F-418D-AE19-62706E023703}">
                      <ahyp:hlinkClr xmlns:ahyp="http://schemas.microsoft.com/office/drawing/2018/hyperlinkcolor" val="tx"/>
                    </a:ext>
                  </a:extLst>
                </a:hlinkClick>
              </a:rPr>
              <a:t>Ta fotografija</a:t>
            </a:r>
            <a:r>
              <a:rPr lang="en-US" sz="700">
                <a:solidFill>
                  <a:srgbClr val="FFFFFF"/>
                </a:solidFill>
              </a:rPr>
              <a:t> korisnika Nepoznat autor: licenca </a:t>
            </a:r>
            <a:r>
              <a:rPr lang="en-US" sz="700">
                <a:solidFill>
                  <a:srgbClr val="FFFFFF"/>
                </a:solidFill>
                <a:hlinkClick r:id="rId9"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003899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na kojoj se prikazuje zgrada, nebo, na otvorenom, toranj&#10;&#10;Opis je automatski generiran">
            <a:extLst>
              <a:ext uri="{FF2B5EF4-FFF2-40B4-BE49-F238E27FC236}">
                <a16:creationId xmlns:a16="http://schemas.microsoft.com/office/drawing/2014/main" id="{EE6C37BC-C14E-45C2-AD03-C809900524F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550" r="25987" b="-1"/>
          <a:stretch/>
        </p:blipFill>
        <p:spPr>
          <a:xfrm>
            <a:off x="743802" y="832508"/>
            <a:ext cx="4448352" cy="6025492"/>
          </a:xfrm>
          <a:custGeom>
            <a:avLst/>
            <a:gdLst/>
            <a:ahLst/>
            <a:cxnLst/>
            <a:rect l="l" t="t" r="r" b="b"/>
            <a:pathLst>
              <a:path w="4448352" h="6025492">
                <a:moveTo>
                  <a:pt x="3173139" y="74"/>
                </a:move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90" y="2966250"/>
                  <a:pt x="2981970" y="3664324"/>
                  <a:pt x="2566852" y="4362395"/>
                </a:cubicBezTo>
                <a:cubicBezTo>
                  <a:pt x="2261941" y="4875091"/>
                  <a:pt x="1813643" y="5542665"/>
                  <a:pt x="1381603" y="6002073"/>
                </a:cubicBezTo>
                <a:lnTo>
                  <a:pt x="1358105" y="6025492"/>
                </a:lnTo>
                <a:lnTo>
                  <a:pt x="147593" y="6025492"/>
                </a:ln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lose/>
              </a:path>
            </a:pathLst>
          </a:custGeom>
        </p:spPr>
      </p:pic>
      <p:sp>
        <p:nvSpPr>
          <p:cNvPr id="16" name="Freeform: Shape 12">
            <a:extLst>
              <a:ext uri="{FF2B5EF4-FFF2-40B4-BE49-F238E27FC236}">
                <a16:creationId xmlns:a16="http://schemas.microsoft.com/office/drawing/2014/main" id="{424ECFA8-BE37-446C-B1BD-88D2981B6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97" y="533400"/>
            <a:ext cx="5085498" cy="6329048"/>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 name="connsiteX0" fmla="*/ 147593 w 4448352"/>
              <a:gd name="connsiteY0" fmla="*/ 6025492 h 6112608"/>
              <a:gd name="connsiteX1" fmla="*/ 135095 w 4448352"/>
              <a:gd name="connsiteY1" fmla="*/ 5970139 h 6112608"/>
              <a:gd name="connsiteX2" fmla="*/ 989 w 4448352"/>
              <a:gd name="connsiteY2" fmla="*/ 3558990 h 6112608"/>
              <a:gd name="connsiteX3" fmla="*/ 134613 w 4448352"/>
              <a:gd name="connsiteY3" fmla="*/ 2769335 h 6112608"/>
              <a:gd name="connsiteX4" fmla="*/ 812398 w 4448352"/>
              <a:gd name="connsiteY4" fmla="*/ 1669996 h 6112608"/>
              <a:gd name="connsiteX5" fmla="*/ 1830565 w 4448352"/>
              <a:gd name="connsiteY5" fmla="*/ 638164 h 6112608"/>
              <a:gd name="connsiteX6" fmla="*/ 3173139 w 4448352"/>
              <a:gd name="connsiteY6" fmla="*/ 74 h 6112608"/>
              <a:gd name="connsiteX7" fmla="*/ 3840337 w 4448352"/>
              <a:gd name="connsiteY7" fmla="*/ 136997 h 6112608"/>
              <a:gd name="connsiteX8" fmla="*/ 4400480 w 4448352"/>
              <a:gd name="connsiteY8" fmla="*/ 1061406 h 6112608"/>
              <a:gd name="connsiteX9" fmla="*/ 3812207 w 4448352"/>
              <a:gd name="connsiteY9" fmla="*/ 2268177 h 6112608"/>
              <a:gd name="connsiteX10" fmla="*/ 2566852 w 4448352"/>
              <a:gd name="connsiteY10" fmla="*/ 4362395 h 6112608"/>
              <a:gd name="connsiteX11" fmla="*/ 1381603 w 4448352"/>
              <a:gd name="connsiteY11" fmla="*/ 6002073 h 6112608"/>
              <a:gd name="connsiteX12" fmla="*/ 1457187 w 4448352"/>
              <a:gd name="connsiteY12" fmla="*/ 6112608 h 6112608"/>
              <a:gd name="connsiteX0" fmla="*/ 147593 w 4448352"/>
              <a:gd name="connsiteY0" fmla="*/ 6025492 h 6025492"/>
              <a:gd name="connsiteX1" fmla="*/ 135095 w 4448352"/>
              <a:gd name="connsiteY1" fmla="*/ 5970139 h 6025492"/>
              <a:gd name="connsiteX2" fmla="*/ 989 w 4448352"/>
              <a:gd name="connsiteY2" fmla="*/ 3558990 h 6025492"/>
              <a:gd name="connsiteX3" fmla="*/ 134613 w 4448352"/>
              <a:gd name="connsiteY3" fmla="*/ 2769335 h 6025492"/>
              <a:gd name="connsiteX4" fmla="*/ 812398 w 4448352"/>
              <a:gd name="connsiteY4" fmla="*/ 1669996 h 6025492"/>
              <a:gd name="connsiteX5" fmla="*/ 1830565 w 4448352"/>
              <a:gd name="connsiteY5" fmla="*/ 638164 h 6025492"/>
              <a:gd name="connsiteX6" fmla="*/ 3173139 w 4448352"/>
              <a:gd name="connsiteY6" fmla="*/ 74 h 6025492"/>
              <a:gd name="connsiteX7" fmla="*/ 3840337 w 4448352"/>
              <a:gd name="connsiteY7" fmla="*/ 136997 h 6025492"/>
              <a:gd name="connsiteX8" fmla="*/ 4400480 w 4448352"/>
              <a:gd name="connsiteY8" fmla="*/ 1061406 h 6025492"/>
              <a:gd name="connsiteX9" fmla="*/ 3812207 w 4448352"/>
              <a:gd name="connsiteY9" fmla="*/ 2268177 h 6025492"/>
              <a:gd name="connsiteX10" fmla="*/ 2566852 w 4448352"/>
              <a:gd name="connsiteY10" fmla="*/ 4362395 h 6025492"/>
              <a:gd name="connsiteX11" fmla="*/ 1381603 w 4448352"/>
              <a:gd name="connsiteY11" fmla="*/ 6002073 h 6025492"/>
              <a:gd name="connsiteX0" fmla="*/ 147593 w 4448352"/>
              <a:gd name="connsiteY0" fmla="*/ 6025492 h 6029730"/>
              <a:gd name="connsiteX1" fmla="*/ 135095 w 4448352"/>
              <a:gd name="connsiteY1" fmla="*/ 5970139 h 6029730"/>
              <a:gd name="connsiteX2" fmla="*/ 989 w 4448352"/>
              <a:gd name="connsiteY2" fmla="*/ 3558990 h 6029730"/>
              <a:gd name="connsiteX3" fmla="*/ 134613 w 4448352"/>
              <a:gd name="connsiteY3" fmla="*/ 2769335 h 6029730"/>
              <a:gd name="connsiteX4" fmla="*/ 812398 w 4448352"/>
              <a:gd name="connsiteY4" fmla="*/ 1669996 h 6029730"/>
              <a:gd name="connsiteX5" fmla="*/ 1830565 w 4448352"/>
              <a:gd name="connsiteY5" fmla="*/ 638164 h 6029730"/>
              <a:gd name="connsiteX6" fmla="*/ 3173139 w 4448352"/>
              <a:gd name="connsiteY6" fmla="*/ 74 h 6029730"/>
              <a:gd name="connsiteX7" fmla="*/ 3840337 w 4448352"/>
              <a:gd name="connsiteY7" fmla="*/ 136997 h 6029730"/>
              <a:gd name="connsiteX8" fmla="*/ 4400480 w 4448352"/>
              <a:gd name="connsiteY8" fmla="*/ 1061406 h 6029730"/>
              <a:gd name="connsiteX9" fmla="*/ 3812207 w 4448352"/>
              <a:gd name="connsiteY9" fmla="*/ 2268177 h 6029730"/>
              <a:gd name="connsiteX10" fmla="*/ 2566852 w 4448352"/>
              <a:gd name="connsiteY10" fmla="*/ 4362395 h 6029730"/>
              <a:gd name="connsiteX11" fmla="*/ 1397330 w 4448352"/>
              <a:gd name="connsiteY11" fmla="*/ 6029730 h 60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8352" h="6029730">
                <a:moveTo>
                  <a:pt x="147593" y="6025492"/>
                </a:move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89" y="2966250"/>
                  <a:pt x="2969331" y="3735470"/>
                  <a:pt x="2566852" y="4362395"/>
                </a:cubicBezTo>
                <a:cubicBezTo>
                  <a:pt x="2164373" y="4989320"/>
                  <a:pt x="1829370" y="5570322"/>
                  <a:pt x="1397330" y="602973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Rezervirano mjesto sadržaja 2">
            <a:extLst>
              <a:ext uri="{FF2B5EF4-FFF2-40B4-BE49-F238E27FC236}">
                <a16:creationId xmlns:a16="http://schemas.microsoft.com/office/drawing/2014/main" id="{BFFEC526-275E-474B-8DE0-E85E6741F726}"/>
              </a:ext>
            </a:extLst>
          </p:cNvPr>
          <p:cNvSpPr>
            <a:spLocks noGrp="1"/>
          </p:cNvSpPr>
          <p:nvPr>
            <p:ph idx="1"/>
          </p:nvPr>
        </p:nvSpPr>
        <p:spPr>
          <a:xfrm>
            <a:off x="5900224" y="1078228"/>
            <a:ext cx="4718013" cy="2467406"/>
          </a:xfrm>
        </p:spPr>
        <p:txBody>
          <a:bodyPr>
            <a:noAutofit/>
          </a:bodyPr>
          <a:lstStyle/>
          <a:p>
            <a:pPr>
              <a:lnSpc>
                <a:spcPct val="115000"/>
              </a:lnSpc>
            </a:pPr>
            <a:r>
              <a:rPr kumimoji="0" lang="de-DE" altLang="en-US" sz="1800" b="0" i="0" u="none" strike="noStrike" cap="none" normalizeH="0" baseline="0" dirty="0">
                <a:ln>
                  <a:noFill/>
                </a:ln>
                <a:effectLst/>
                <a:latin typeface="Google Sans"/>
              </a:rPr>
              <a:t>Ein deutscher Mönch, Martin Luther, berichtete 1517 vor der Tür der Kirche in Wittenberg über seine 95 Thesen über Ablässe, Dogmen und die Organisation der Kirche, die später zur protestantischen Reformation und Trennung von der katholischen Kirche führten. Deutschland war von 1815 bis 1871 in viele unabhängige Staaten zersplittert, von denen 39 Staaten den Deutschen Bund bildeten. Die deutsche Sprache und der Begriff „deutsches Volk“ sind mehr als tausend Jahre alt, aber der heute als Deutschland bekannte Staat vereinigte sich erst 1871 als moderner Nationalstaat, als das von Preußen dominierte Deutsche Reich gegründet wurde. </a:t>
            </a:r>
            <a:endParaRPr lang="en-US" sz="1800" dirty="0"/>
          </a:p>
        </p:txBody>
      </p:sp>
      <p:sp>
        <p:nvSpPr>
          <p:cNvPr id="2" name="Naslov 1">
            <a:extLst>
              <a:ext uri="{FF2B5EF4-FFF2-40B4-BE49-F238E27FC236}">
                <a16:creationId xmlns:a16="http://schemas.microsoft.com/office/drawing/2014/main" id="{C6CD5500-5AF0-4601-9FF0-1F964D56D3C2}"/>
              </a:ext>
            </a:extLst>
          </p:cNvPr>
          <p:cNvSpPr>
            <a:spLocks noGrp="1"/>
          </p:cNvSpPr>
          <p:nvPr>
            <p:ph type="title"/>
          </p:nvPr>
        </p:nvSpPr>
        <p:spPr>
          <a:xfrm>
            <a:off x="5935956" y="70503"/>
            <a:ext cx="5334000" cy="1524010"/>
          </a:xfrm>
        </p:spPr>
        <p:txBody>
          <a:bodyPr anchor="t">
            <a:normAutofit/>
          </a:bodyPr>
          <a:lstStyle/>
          <a:p>
            <a:r>
              <a:rPr lang="hr-HR" sz="3200" dirty="0" err="1"/>
              <a:t>Eine</a:t>
            </a:r>
            <a:r>
              <a:rPr lang="hr-HR" sz="3200" dirty="0"/>
              <a:t> </a:t>
            </a:r>
            <a:r>
              <a:rPr lang="hr-HR" sz="3200" dirty="0" err="1"/>
              <a:t>neue</a:t>
            </a:r>
            <a:r>
              <a:rPr lang="hr-HR" sz="3200" dirty="0"/>
              <a:t> Ara </a:t>
            </a:r>
            <a:r>
              <a:rPr lang="hr-HR" sz="3200" dirty="0" err="1"/>
              <a:t>in</a:t>
            </a:r>
            <a:r>
              <a:rPr lang="hr-HR" sz="3200" dirty="0"/>
              <a:t> </a:t>
            </a:r>
            <a:r>
              <a:rPr lang="hr-HR" sz="3200" dirty="0" err="1"/>
              <a:t>Deutschland</a:t>
            </a:r>
            <a:endParaRPr lang="en-US" sz="3200" dirty="0"/>
          </a:p>
        </p:txBody>
      </p:sp>
      <p:sp>
        <p:nvSpPr>
          <p:cNvPr id="6" name="TekstniOkvir 5">
            <a:extLst>
              <a:ext uri="{FF2B5EF4-FFF2-40B4-BE49-F238E27FC236}">
                <a16:creationId xmlns:a16="http://schemas.microsoft.com/office/drawing/2014/main" id="{CB47003E-F4F1-4C0A-BCCF-8FB0C2D59DEC}"/>
              </a:ext>
            </a:extLst>
          </p:cNvPr>
          <p:cNvSpPr txBox="1"/>
          <p:nvPr/>
        </p:nvSpPr>
        <p:spPr>
          <a:xfrm>
            <a:off x="9647714" y="6657945"/>
            <a:ext cx="254428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de.wikivoyage.org/wiki/Pegau">
                  <a:extLst>
                    <a:ext uri="{A12FA001-AC4F-418D-AE19-62706E023703}">
                      <ahyp:hlinkClr xmlns:ahyp="http://schemas.microsoft.com/office/drawing/2018/hyperlinkcolor" val="tx"/>
                    </a:ext>
                  </a:extLst>
                </a:hlinkClick>
              </a:rPr>
              <a:t>Ta fotografija</a:t>
            </a:r>
            <a:r>
              <a:rPr lang="en-US" sz="700">
                <a:solidFill>
                  <a:srgbClr val="FFFFFF"/>
                </a:solidFill>
              </a:rPr>
              <a:t> korisnika Nepoznat autor: licenca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003808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FC6F62-FEC6-45C4-B697-39FDA62A9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pic>
        <p:nvPicPr>
          <p:cNvPr id="5" name="Slika 4" descr="Slika na kojoj se prikazuje karta&#10;&#10;Opis je automatski generiran">
            <a:extLst>
              <a:ext uri="{FF2B5EF4-FFF2-40B4-BE49-F238E27FC236}">
                <a16:creationId xmlns:a16="http://schemas.microsoft.com/office/drawing/2014/main" id="{46CB0B1A-48F1-4845-81B1-031B1F3F40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776" r="27294" b="-2"/>
          <a:stretch/>
        </p:blipFill>
        <p:spPr>
          <a:xfrm>
            <a:off x="762000" y="762001"/>
            <a:ext cx="4572000" cy="5334000"/>
          </a:xfrm>
          <a:prstGeom prst="rect">
            <a:avLst/>
          </a:prstGeom>
        </p:spPr>
      </p:pic>
      <p:grpSp>
        <p:nvGrpSpPr>
          <p:cNvPr id="15" name="Group 14">
            <a:extLst>
              <a:ext uri="{FF2B5EF4-FFF2-40B4-BE49-F238E27FC236}">
                <a16:creationId xmlns:a16="http://schemas.microsoft.com/office/drawing/2014/main" id="{F8D7210F-BCFD-46C1-9A2C-3717368B1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16" name="Freeform: Shape 15">
              <a:extLst>
                <a:ext uri="{FF2B5EF4-FFF2-40B4-BE49-F238E27FC236}">
                  <a16:creationId xmlns:a16="http://schemas.microsoft.com/office/drawing/2014/main" id="{2C96BB9F-FD85-4689-A888-9A5AA0A14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17" name="Freeform: Shape 16">
              <a:extLst>
                <a:ext uri="{FF2B5EF4-FFF2-40B4-BE49-F238E27FC236}">
                  <a16:creationId xmlns:a16="http://schemas.microsoft.com/office/drawing/2014/main" id="{78545FC7-27EF-4BF9-A88F-35F089DF6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
        <p:nvSpPr>
          <p:cNvPr id="3" name="Rezervirano mjesto sadržaja 2">
            <a:extLst>
              <a:ext uri="{FF2B5EF4-FFF2-40B4-BE49-F238E27FC236}">
                <a16:creationId xmlns:a16="http://schemas.microsoft.com/office/drawing/2014/main" id="{88518AB8-E6DD-4796-B297-94FD306C9CA2}"/>
              </a:ext>
            </a:extLst>
          </p:cNvPr>
          <p:cNvSpPr>
            <a:spLocks noGrp="1"/>
          </p:cNvSpPr>
          <p:nvPr>
            <p:ph idx="1"/>
          </p:nvPr>
        </p:nvSpPr>
        <p:spPr>
          <a:xfrm>
            <a:off x="6096000" y="2286000"/>
            <a:ext cx="5334000" cy="3810001"/>
          </a:xfrm>
        </p:spPr>
        <p:txBody>
          <a:bodyPr>
            <a:normAutofit/>
          </a:bodyPr>
          <a:lstStyle/>
          <a:p>
            <a:pPr>
              <a:lnSpc>
                <a:spcPct val="115000"/>
              </a:lnSpc>
            </a:pPr>
            <a:r>
              <a:rPr kumimoji="0" lang="de-DE" altLang="en-US" sz="1900" b="0" i="0" u="none" strike="noStrike" cap="none" normalizeH="0" baseline="0" dirty="0">
                <a:ln>
                  <a:noFill/>
                </a:ln>
                <a:effectLst/>
                <a:latin typeface="Google Sans"/>
              </a:rPr>
              <a:t>Es war das zweite deutsche "Reich", das üblicherweise als "Königreich" oder "Reich" übersetzt wird. Das "Zweite Reich" wurde am 18. Januar 1871 in Versailles proklamiert und am 9. November 1918 abgeschafft. Nach den französischen Eroberungen in den Napoleonischen Kriegen wurden die Feindseligkeiten zwischen den beiden Ländern im Deutsch-Französischen Krieg von 1871, dem Sieg Deutschlands, und im Ersten Weltkrieg, dem Sieg Frankreichs, fortgesetzt.</a:t>
            </a:r>
            <a:r>
              <a:rPr kumimoji="0" lang="de-DE" altLang="en-US" sz="1900" b="0" i="0" u="none" strike="noStrike" cap="none" normalizeH="0" baseline="0" dirty="0">
                <a:ln>
                  <a:noFill/>
                </a:ln>
                <a:effectLst/>
              </a:rPr>
              <a:t> </a:t>
            </a:r>
            <a:endParaRPr kumimoji="0" lang="de-DE" altLang="en-US" sz="1900" b="0" i="0" u="none" strike="noStrike" cap="none" normalizeH="0" baseline="0" dirty="0">
              <a:ln>
                <a:noFill/>
              </a:ln>
              <a:effectLst/>
              <a:latin typeface="Arial" panose="020B0604020202020204" pitchFamily="34" charset="0"/>
            </a:endParaRPr>
          </a:p>
          <a:p>
            <a:pPr>
              <a:lnSpc>
                <a:spcPct val="115000"/>
              </a:lnSpc>
            </a:pPr>
            <a:endParaRPr lang="en-US" sz="1900" dirty="0"/>
          </a:p>
        </p:txBody>
      </p:sp>
      <p:sp>
        <p:nvSpPr>
          <p:cNvPr id="6" name="TekstniOkvir 5">
            <a:extLst>
              <a:ext uri="{FF2B5EF4-FFF2-40B4-BE49-F238E27FC236}">
                <a16:creationId xmlns:a16="http://schemas.microsoft.com/office/drawing/2014/main" id="{3C1E52DC-9826-4E9D-B382-781D946111B4}"/>
              </a:ext>
            </a:extLst>
          </p:cNvPr>
          <p:cNvSpPr txBox="1"/>
          <p:nvPr/>
        </p:nvSpPr>
        <p:spPr>
          <a:xfrm>
            <a:off x="2789714" y="5895946"/>
            <a:ext cx="254428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mmons.wikimedia.org/wiki/File:German_Empire,_Wilhelminian_third_version.png">
                  <a:extLst>
                    <a:ext uri="{A12FA001-AC4F-418D-AE19-62706E023703}">
                      <ahyp:hlinkClr xmlns:ahyp="http://schemas.microsoft.com/office/drawing/2018/hyperlinkcolor" val="tx"/>
                    </a:ext>
                  </a:extLst>
                </a:hlinkClick>
              </a:rPr>
              <a:t>Ta fotografija</a:t>
            </a:r>
            <a:r>
              <a:rPr lang="en-US" sz="700">
                <a:solidFill>
                  <a:srgbClr val="FFFFFF"/>
                </a:solidFill>
              </a:rPr>
              <a:t> korisnika Nepoznat autor: licenca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8" name="Naslov 7">
            <a:extLst>
              <a:ext uri="{FF2B5EF4-FFF2-40B4-BE49-F238E27FC236}">
                <a16:creationId xmlns:a16="http://schemas.microsoft.com/office/drawing/2014/main" id="{B1D72600-3944-479A-9AC7-29D4A497BA33}"/>
              </a:ext>
            </a:extLst>
          </p:cNvPr>
          <p:cNvSpPr>
            <a:spLocks noGrp="1"/>
          </p:cNvSpPr>
          <p:nvPr>
            <p:ph type="title"/>
          </p:nvPr>
        </p:nvSpPr>
        <p:spPr>
          <a:xfrm>
            <a:off x="6095998" y="761999"/>
            <a:ext cx="5334001" cy="1524001"/>
          </a:xfrm>
        </p:spPr>
        <p:txBody>
          <a:bodyPr/>
          <a:lstStyle/>
          <a:p>
            <a:r>
              <a:rPr lang="hr-HR" dirty="0" err="1"/>
              <a:t>Erster</a:t>
            </a:r>
            <a:r>
              <a:rPr lang="hr-HR" dirty="0"/>
              <a:t> </a:t>
            </a:r>
            <a:r>
              <a:rPr lang="hr-HR" dirty="0" err="1"/>
              <a:t>Weltkrieg</a:t>
            </a:r>
            <a:endParaRPr lang="en-US" dirty="0"/>
          </a:p>
        </p:txBody>
      </p:sp>
    </p:spTree>
    <p:extLst>
      <p:ext uri="{BB962C8B-B14F-4D97-AF65-F5344CB8AC3E}">
        <p14:creationId xmlns:p14="http://schemas.microsoft.com/office/powerpoint/2010/main" val="37769968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B6E47BE-3DC4-41DA-B0E9-EED2B51443C4}"/>
              </a:ext>
            </a:extLst>
          </p:cNvPr>
          <p:cNvSpPr>
            <a:spLocks noGrp="1"/>
          </p:cNvSpPr>
          <p:nvPr>
            <p:ph type="title"/>
          </p:nvPr>
        </p:nvSpPr>
        <p:spPr>
          <a:xfrm>
            <a:off x="359328" y="559266"/>
            <a:ext cx="3018325" cy="4572000"/>
          </a:xfrm>
        </p:spPr>
        <p:txBody>
          <a:bodyPr anchor="t">
            <a:normAutofit/>
          </a:bodyPr>
          <a:lstStyle/>
          <a:p>
            <a:r>
              <a:rPr lang="hr-HR" sz="3200"/>
              <a:t>Zweiter Weltkrieg</a:t>
            </a:r>
            <a:endParaRPr lang="en-US" sz="3200" dirty="0"/>
          </a:p>
        </p:txBody>
      </p:sp>
      <p:pic>
        <p:nvPicPr>
          <p:cNvPr id="5" name="Slika 4">
            <a:extLst>
              <a:ext uri="{FF2B5EF4-FFF2-40B4-BE49-F238E27FC236}">
                <a16:creationId xmlns:a16="http://schemas.microsoft.com/office/drawing/2014/main" id="{2B6BA248-E301-42D0-B535-CF3833BD7EF2}"/>
              </a:ext>
            </a:extLst>
          </p:cNvPr>
          <p:cNvPicPr>
            <a:picLocks noChangeAspect="1"/>
          </p:cNvPicPr>
          <p:nvPr/>
        </p:nvPicPr>
        <p:blipFill>
          <a:blip r:embed="rId2">
            <a:extLst>
              <a:ext uri="{28A0092B-C50C-407E-A947-70E740481C1C}">
                <a14:useLocalDpi xmlns:a14="http://schemas.microsoft.com/office/drawing/2010/main" val="0"/>
              </a:ext>
            </a:extLst>
          </a:blip>
          <a:srcRect l="17870" r="17870"/>
          <a:stretch/>
        </p:blipFill>
        <p:spPr>
          <a:xfrm>
            <a:off x="7573993" y="393086"/>
            <a:ext cx="4583947" cy="5339958"/>
          </a:xfrm>
          <a:custGeom>
            <a:avLst/>
            <a:gdLst/>
            <a:ahLst/>
            <a:cxnLst/>
            <a:rect l="l" t="t" r="r" b="b"/>
            <a:pathLst>
              <a:path w="4583947" h="6131671">
                <a:moveTo>
                  <a:pt x="1303111" y="0"/>
                </a:moveTo>
                <a:lnTo>
                  <a:pt x="4583947" y="0"/>
                </a:lnTo>
                <a:lnTo>
                  <a:pt x="4583947" y="4228311"/>
                </a:lnTo>
                <a:lnTo>
                  <a:pt x="4541880" y="4258857"/>
                </a:lnTo>
                <a:cubicBezTo>
                  <a:pt x="4395640" y="4361102"/>
                  <a:pt x="4254236" y="4453840"/>
                  <a:pt x="4128523" y="4540543"/>
                </a:cubicBezTo>
                <a:cubicBezTo>
                  <a:pt x="3416510" y="5032410"/>
                  <a:pt x="2702940" y="5523262"/>
                  <a:pt x="1946719" y="5933430"/>
                </a:cubicBezTo>
                <a:cubicBezTo>
                  <a:pt x="1506382" y="6172525"/>
                  <a:pt x="872113" y="6310628"/>
                  <a:pt x="393090" y="5653230"/>
                </a:cubicBezTo>
                <a:cubicBezTo>
                  <a:pt x="73281" y="5214029"/>
                  <a:pt x="-2478" y="4628756"/>
                  <a:pt x="62" y="4146595"/>
                </a:cubicBezTo>
                <a:cubicBezTo>
                  <a:pt x="8670" y="2518973"/>
                  <a:pt x="544344" y="1015353"/>
                  <a:pt x="1277882" y="32051"/>
                </a:cubicBezTo>
                <a:close/>
              </a:path>
            </a:pathLst>
          </a:custGeom>
          <a:effectLst>
            <a:outerShdw dist="50800" dir="5400000" algn="ctr" rotWithShape="0">
              <a:srgbClr val="000000"/>
            </a:outerShdw>
          </a:effectLst>
        </p:spPr>
      </p:pic>
      <p:sp>
        <p:nvSpPr>
          <p:cNvPr id="13" name="Freeform: Shape 12">
            <a:extLst>
              <a:ext uri="{FF2B5EF4-FFF2-40B4-BE49-F238E27FC236}">
                <a16:creationId xmlns:a16="http://schemas.microsoft.com/office/drawing/2014/main" id="{B423BB46-9386-40B6-B6A8-70CDDE734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9075" y="16663"/>
            <a:ext cx="4352924" cy="6092804"/>
          </a:xfrm>
          <a:custGeom>
            <a:avLst/>
            <a:gdLst>
              <a:gd name="connsiteX0" fmla="*/ 520805 w 4496214"/>
              <a:gd name="connsiteY0" fmla="*/ 0 h 4712444"/>
              <a:gd name="connsiteX1" fmla="*/ 4496214 w 4496214"/>
              <a:gd name="connsiteY1" fmla="*/ 0 h 4712444"/>
              <a:gd name="connsiteX2" fmla="*/ 4496214 w 4496214"/>
              <a:gd name="connsiteY2" fmla="*/ 2870874 h 4712444"/>
              <a:gd name="connsiteX3" fmla="*/ 4327504 w 4496214"/>
              <a:gd name="connsiteY3" fmla="*/ 2986301 h 4712444"/>
              <a:gd name="connsiteX4" fmla="*/ 4128523 w 4496214"/>
              <a:gd name="connsiteY4" fmla="*/ 3121316 h 4712444"/>
              <a:gd name="connsiteX5" fmla="*/ 1946719 w 4496214"/>
              <a:gd name="connsiteY5" fmla="*/ 4514203 h 4712444"/>
              <a:gd name="connsiteX6" fmla="*/ 393090 w 4496214"/>
              <a:gd name="connsiteY6" fmla="*/ 4234003 h 4712444"/>
              <a:gd name="connsiteX7" fmla="*/ 62 w 4496214"/>
              <a:gd name="connsiteY7" fmla="*/ 2727368 h 4712444"/>
              <a:gd name="connsiteX8" fmla="*/ 513680 w 4496214"/>
              <a:gd name="connsiteY8" fmla="*/ 17175 h 4712444"/>
              <a:gd name="connsiteX0" fmla="*/ 4496214 w 4496214"/>
              <a:gd name="connsiteY0" fmla="*/ 0 h 4712444"/>
              <a:gd name="connsiteX1" fmla="*/ 4496214 w 4496214"/>
              <a:gd name="connsiteY1" fmla="*/ 2870874 h 4712444"/>
              <a:gd name="connsiteX2" fmla="*/ 4327504 w 4496214"/>
              <a:gd name="connsiteY2" fmla="*/ 2986301 h 4712444"/>
              <a:gd name="connsiteX3" fmla="*/ 4128523 w 4496214"/>
              <a:gd name="connsiteY3" fmla="*/ 3121316 h 4712444"/>
              <a:gd name="connsiteX4" fmla="*/ 1946719 w 4496214"/>
              <a:gd name="connsiteY4" fmla="*/ 4514203 h 4712444"/>
              <a:gd name="connsiteX5" fmla="*/ 393090 w 4496214"/>
              <a:gd name="connsiteY5" fmla="*/ 4234003 h 4712444"/>
              <a:gd name="connsiteX6" fmla="*/ 62 w 4496214"/>
              <a:gd name="connsiteY6" fmla="*/ 2727368 h 4712444"/>
              <a:gd name="connsiteX7" fmla="*/ 513680 w 4496214"/>
              <a:gd name="connsiteY7" fmla="*/ 17175 h 4712444"/>
              <a:gd name="connsiteX8" fmla="*/ 610729 w 4496214"/>
              <a:gd name="connsiteY8" fmla="*/ 94249 h 4712444"/>
              <a:gd name="connsiteX0" fmla="*/ 4496214 w 4496214"/>
              <a:gd name="connsiteY0" fmla="*/ 2853983 h 4695553"/>
              <a:gd name="connsiteX1" fmla="*/ 4327504 w 4496214"/>
              <a:gd name="connsiteY1" fmla="*/ 2969410 h 4695553"/>
              <a:gd name="connsiteX2" fmla="*/ 4128523 w 4496214"/>
              <a:gd name="connsiteY2" fmla="*/ 3104425 h 4695553"/>
              <a:gd name="connsiteX3" fmla="*/ 1946719 w 4496214"/>
              <a:gd name="connsiteY3" fmla="*/ 4497312 h 4695553"/>
              <a:gd name="connsiteX4" fmla="*/ 393090 w 4496214"/>
              <a:gd name="connsiteY4" fmla="*/ 4217112 h 4695553"/>
              <a:gd name="connsiteX5" fmla="*/ 62 w 4496214"/>
              <a:gd name="connsiteY5" fmla="*/ 2710477 h 4695553"/>
              <a:gd name="connsiteX6" fmla="*/ 513680 w 4496214"/>
              <a:gd name="connsiteY6" fmla="*/ 284 h 4695553"/>
              <a:gd name="connsiteX7" fmla="*/ 610729 w 4496214"/>
              <a:gd name="connsiteY7" fmla="*/ 77358 h 4695553"/>
              <a:gd name="connsiteX0" fmla="*/ 4496214 w 4496214"/>
              <a:gd name="connsiteY0" fmla="*/ 2853699 h 4695269"/>
              <a:gd name="connsiteX1" fmla="*/ 4327504 w 4496214"/>
              <a:gd name="connsiteY1" fmla="*/ 2969126 h 4695269"/>
              <a:gd name="connsiteX2" fmla="*/ 4128523 w 4496214"/>
              <a:gd name="connsiteY2" fmla="*/ 3104141 h 4695269"/>
              <a:gd name="connsiteX3" fmla="*/ 1946719 w 4496214"/>
              <a:gd name="connsiteY3" fmla="*/ 4497028 h 4695269"/>
              <a:gd name="connsiteX4" fmla="*/ 393090 w 4496214"/>
              <a:gd name="connsiteY4" fmla="*/ 4216828 h 4695269"/>
              <a:gd name="connsiteX5" fmla="*/ 62 w 4496214"/>
              <a:gd name="connsiteY5" fmla="*/ 2710193 h 4695269"/>
              <a:gd name="connsiteX6" fmla="*/ 513680 w 4496214"/>
              <a:gd name="connsiteY6" fmla="*/ 0 h 4695269"/>
              <a:gd name="connsiteX0" fmla="*/ 4496214 w 4496214"/>
              <a:gd name="connsiteY0" fmla="*/ 2853699 h 4650427"/>
              <a:gd name="connsiteX1" fmla="*/ 4327504 w 4496214"/>
              <a:gd name="connsiteY1" fmla="*/ 2969126 h 4650427"/>
              <a:gd name="connsiteX2" fmla="*/ 4128523 w 4496214"/>
              <a:gd name="connsiteY2" fmla="*/ 3104141 h 4650427"/>
              <a:gd name="connsiteX3" fmla="*/ 3578025 w 4496214"/>
              <a:gd name="connsiteY3" fmla="*/ 3466740 h 4650427"/>
              <a:gd name="connsiteX4" fmla="*/ 1946719 w 4496214"/>
              <a:gd name="connsiteY4" fmla="*/ 4497028 h 4650427"/>
              <a:gd name="connsiteX5" fmla="*/ 393090 w 4496214"/>
              <a:gd name="connsiteY5" fmla="*/ 4216828 h 4650427"/>
              <a:gd name="connsiteX6" fmla="*/ 62 w 4496214"/>
              <a:gd name="connsiteY6" fmla="*/ 2710193 h 4650427"/>
              <a:gd name="connsiteX7" fmla="*/ 513680 w 4496214"/>
              <a:gd name="connsiteY7" fmla="*/ 0 h 4650427"/>
              <a:gd name="connsiteX0" fmla="*/ 4496214 w 4496214"/>
              <a:gd name="connsiteY0" fmla="*/ 2853699 h 4650427"/>
              <a:gd name="connsiteX1" fmla="*/ 4327504 w 4496214"/>
              <a:gd name="connsiteY1" fmla="*/ 2969126 h 4650427"/>
              <a:gd name="connsiteX2" fmla="*/ 4128523 w 4496214"/>
              <a:gd name="connsiteY2" fmla="*/ 3104141 h 4650427"/>
              <a:gd name="connsiteX3" fmla="*/ 3578025 w 4496214"/>
              <a:gd name="connsiteY3" fmla="*/ 3466740 h 4650427"/>
              <a:gd name="connsiteX4" fmla="*/ 1946719 w 4496214"/>
              <a:gd name="connsiteY4" fmla="*/ 4497028 h 4650427"/>
              <a:gd name="connsiteX5" fmla="*/ 393090 w 4496214"/>
              <a:gd name="connsiteY5" fmla="*/ 4216828 h 4650427"/>
              <a:gd name="connsiteX6" fmla="*/ 62 w 4496214"/>
              <a:gd name="connsiteY6" fmla="*/ 2710193 h 4650427"/>
              <a:gd name="connsiteX7" fmla="*/ 513680 w 4496214"/>
              <a:gd name="connsiteY7" fmla="*/ 0 h 4650427"/>
              <a:gd name="connsiteX0" fmla="*/ 4496214 w 4496214"/>
              <a:gd name="connsiteY0" fmla="*/ 2853699 h 4650427"/>
              <a:gd name="connsiteX1" fmla="*/ 4327504 w 4496214"/>
              <a:gd name="connsiteY1" fmla="*/ 2969126 h 4650427"/>
              <a:gd name="connsiteX2" fmla="*/ 3578025 w 4496214"/>
              <a:gd name="connsiteY2" fmla="*/ 3466740 h 4650427"/>
              <a:gd name="connsiteX3" fmla="*/ 1946719 w 4496214"/>
              <a:gd name="connsiteY3" fmla="*/ 4497028 h 4650427"/>
              <a:gd name="connsiteX4" fmla="*/ 393090 w 4496214"/>
              <a:gd name="connsiteY4" fmla="*/ 4216828 h 4650427"/>
              <a:gd name="connsiteX5" fmla="*/ 62 w 4496214"/>
              <a:gd name="connsiteY5" fmla="*/ 2710193 h 4650427"/>
              <a:gd name="connsiteX6" fmla="*/ 513680 w 4496214"/>
              <a:gd name="connsiteY6" fmla="*/ 0 h 4650427"/>
              <a:gd name="connsiteX0" fmla="*/ 4496214 w 4496214"/>
              <a:gd name="connsiteY0" fmla="*/ 2853699 h 4650427"/>
              <a:gd name="connsiteX1" fmla="*/ 3578025 w 4496214"/>
              <a:gd name="connsiteY1" fmla="*/ 3466740 h 4650427"/>
              <a:gd name="connsiteX2" fmla="*/ 1946719 w 4496214"/>
              <a:gd name="connsiteY2" fmla="*/ 4497028 h 4650427"/>
              <a:gd name="connsiteX3" fmla="*/ 393090 w 4496214"/>
              <a:gd name="connsiteY3" fmla="*/ 4216828 h 4650427"/>
              <a:gd name="connsiteX4" fmla="*/ 62 w 4496214"/>
              <a:gd name="connsiteY4" fmla="*/ 2710193 h 4650427"/>
              <a:gd name="connsiteX5" fmla="*/ 513680 w 4496214"/>
              <a:gd name="connsiteY5" fmla="*/ 0 h 4650427"/>
              <a:gd name="connsiteX0" fmla="*/ 3578025 w 3578025"/>
              <a:gd name="connsiteY0" fmla="*/ 3466740 h 4650427"/>
              <a:gd name="connsiteX1" fmla="*/ 1946719 w 3578025"/>
              <a:gd name="connsiteY1" fmla="*/ 4497028 h 4650427"/>
              <a:gd name="connsiteX2" fmla="*/ 393090 w 3578025"/>
              <a:gd name="connsiteY2" fmla="*/ 4216828 h 4650427"/>
              <a:gd name="connsiteX3" fmla="*/ 62 w 3578025"/>
              <a:gd name="connsiteY3" fmla="*/ 2710193 h 4650427"/>
              <a:gd name="connsiteX4" fmla="*/ 513680 w 3578025"/>
              <a:gd name="connsiteY4" fmla="*/ 0 h 4650427"/>
              <a:gd name="connsiteX0" fmla="*/ 3578025 w 3578025"/>
              <a:gd name="connsiteY0" fmla="*/ 3466740 h 4705670"/>
              <a:gd name="connsiteX1" fmla="*/ 1946719 w 3578025"/>
              <a:gd name="connsiteY1" fmla="*/ 4497028 h 4705670"/>
              <a:gd name="connsiteX2" fmla="*/ 393090 w 3578025"/>
              <a:gd name="connsiteY2" fmla="*/ 4216828 h 4705670"/>
              <a:gd name="connsiteX3" fmla="*/ 62 w 3578025"/>
              <a:gd name="connsiteY3" fmla="*/ 2710193 h 4705670"/>
              <a:gd name="connsiteX4" fmla="*/ 513680 w 3578025"/>
              <a:gd name="connsiteY4" fmla="*/ 0 h 4705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025" h="4705670">
                <a:moveTo>
                  <a:pt x="3578025" y="3466740"/>
                </a:moveTo>
                <a:cubicBezTo>
                  <a:pt x="3034256" y="3810169"/>
                  <a:pt x="2520630" y="4206761"/>
                  <a:pt x="1946719" y="4497028"/>
                </a:cubicBezTo>
                <a:cubicBezTo>
                  <a:pt x="1423184" y="4761816"/>
                  <a:pt x="872113" y="4874226"/>
                  <a:pt x="393090" y="4216828"/>
                </a:cubicBezTo>
                <a:cubicBezTo>
                  <a:pt x="73281" y="3777627"/>
                  <a:pt x="-2478" y="3192354"/>
                  <a:pt x="62" y="2710193"/>
                </a:cubicBezTo>
                <a:cubicBezTo>
                  <a:pt x="5227" y="1733619"/>
                  <a:pt x="200135" y="801687"/>
                  <a:pt x="513680" y="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Rezervirano mjesto sadržaja 2">
            <a:extLst>
              <a:ext uri="{FF2B5EF4-FFF2-40B4-BE49-F238E27FC236}">
                <a16:creationId xmlns:a16="http://schemas.microsoft.com/office/drawing/2014/main" id="{EC9FA64E-5DB5-45C8-A660-7682182C7472}"/>
              </a:ext>
            </a:extLst>
          </p:cNvPr>
          <p:cNvSpPr>
            <a:spLocks noGrp="1"/>
          </p:cNvSpPr>
          <p:nvPr>
            <p:ph idx="1"/>
          </p:nvPr>
        </p:nvSpPr>
        <p:spPr>
          <a:xfrm>
            <a:off x="2901306" y="526284"/>
            <a:ext cx="4063355" cy="6131661"/>
          </a:xfrm>
        </p:spPr>
        <p:txBody>
          <a:bodyPr>
            <a:normAutofit fontScale="92500" lnSpcReduction="20000"/>
          </a:bodyPr>
          <a:lstStyle/>
          <a:p>
            <a:pPr>
              <a:lnSpc>
                <a:spcPct val="115000"/>
              </a:lnSpc>
            </a:pPr>
            <a:r>
              <a:rPr kumimoji="0" lang="de-DE" altLang="en-US" sz="1800" b="0" i="0" u="none" strike="noStrike" cap="none" normalizeH="0" baseline="0" dirty="0">
                <a:ln>
                  <a:noFill/>
                </a:ln>
                <a:effectLst/>
                <a:latin typeface="Google Sans"/>
              </a:rPr>
              <a:t>Adolf Hitler wurde am 30. Januar 1933 zum Kanzler ernannt, und durch ein Gesetz vom 23. März 1933 hob das Parlament die Verfassung der Weimarer Republik praktisch auf. So kam das Dritte Reich, das von den Nazis regiert wurde und 12 Jahre dauerte. Hitler erlangte 1934 die absolute Macht, weil er auch Präsident wurde. Hitlers aggressive Politik, Nachbarländer zu annektieren, um den "Lebensraum" für das deutsche Volk zu erobern, provozierte am 1. September 1939 den Zweiten Weltkrieg in Europa. Deutschland hatte zunächst große militärische Erfolge und eroberte den Großteil des europäischen Festlandes, einschließlich eines wesentlichen Teils der Sowjetunion. Auf zwei Seiten der Sowjetunion und der Vereinigten Staaten begann Deutschland jedoch, den Krieg zu verlieren. Nach Hitlers Selbstmord kapitulierte Deutschland am 8. Mai 1945. </a:t>
            </a:r>
            <a:endParaRPr lang="en-US" sz="800" dirty="0"/>
          </a:p>
        </p:txBody>
      </p:sp>
    </p:spTree>
    <p:extLst>
      <p:ext uri="{BB962C8B-B14F-4D97-AF65-F5344CB8AC3E}">
        <p14:creationId xmlns:p14="http://schemas.microsoft.com/office/powerpoint/2010/main" val="529290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ABDC93-54E0-4CB0-8A52-D0D5BFB699FF}"/>
              </a:ext>
            </a:extLst>
          </p:cNvPr>
          <p:cNvSpPr>
            <a:spLocks noGrp="1"/>
          </p:cNvSpPr>
          <p:nvPr>
            <p:ph type="title"/>
          </p:nvPr>
        </p:nvSpPr>
        <p:spPr/>
        <p:txBody>
          <a:bodyPr/>
          <a:lstStyle/>
          <a:p>
            <a:r>
              <a:rPr lang="hr-HR" dirty="0" err="1"/>
              <a:t>Ich</a:t>
            </a:r>
            <a:r>
              <a:rPr lang="hr-HR" dirty="0"/>
              <a:t> m</a:t>
            </a:r>
            <a:r>
              <a:rPr lang="de-DE" dirty="0"/>
              <a:t>ö</a:t>
            </a:r>
            <a:r>
              <a:rPr lang="hr-HR" dirty="0" err="1"/>
              <a:t>chte</a:t>
            </a:r>
            <a:r>
              <a:rPr lang="hr-HR" dirty="0"/>
              <a:t> Berlin </a:t>
            </a:r>
            <a:r>
              <a:rPr lang="hr-HR" dirty="0" err="1"/>
              <a:t>besuchen</a:t>
            </a:r>
            <a:endParaRPr lang="en-US" dirty="0"/>
          </a:p>
        </p:txBody>
      </p:sp>
      <p:sp>
        <p:nvSpPr>
          <p:cNvPr id="3" name="Rezervirano mjesto sadržaja 2">
            <a:extLst>
              <a:ext uri="{FF2B5EF4-FFF2-40B4-BE49-F238E27FC236}">
                <a16:creationId xmlns:a16="http://schemas.microsoft.com/office/drawing/2014/main" id="{19086C61-BADF-4A95-B1B0-ABDB507FDB16}"/>
              </a:ext>
            </a:extLst>
          </p:cNvPr>
          <p:cNvSpPr>
            <a:spLocks noGrp="1"/>
          </p:cNvSpPr>
          <p:nvPr>
            <p:ph idx="1"/>
          </p:nvPr>
        </p:nvSpPr>
        <p:spPr/>
        <p:txBody>
          <a:bodyPr/>
          <a:lstStyle/>
          <a:p>
            <a:r>
              <a:rPr kumimoji="0" lang="de-DE" altLang="en-US" sz="2800" b="0" i="0" u="none" strike="noStrike" cap="none" normalizeH="0" baseline="0" dirty="0">
                <a:ln>
                  <a:noFill/>
                </a:ln>
                <a:solidFill>
                  <a:schemeClr val="tx1"/>
                </a:solidFill>
                <a:effectLst/>
                <a:latin typeface="Google Sans"/>
              </a:rPr>
              <a:t>Berlin ist mit mehr als 3,5 Millionen Einwohnern die größte und Hauptstadt Deutschlands und die größte Stadt der Europäischen Union. Vor dem Zweiten Weltkrieg hatte es 4,5 Millionen Einwohner und war während des Kalten Krieges von 1949 bis 1990 in Ostberlin und Westberlin unterteilt. Berlin liegt an den Flüssen Spree und Havel im Nordosten Deutschlands. Es ist eines der 16 Bundesländer, das allseitig vom Bundesland Brandenburg umgeben ist.</a:t>
            </a:r>
            <a:r>
              <a:rPr kumimoji="0" lang="de-DE" altLang="en-US" sz="900" b="0" i="0" u="none" strike="noStrike" cap="none" normalizeH="0" baseline="0" dirty="0">
                <a:ln>
                  <a:noFill/>
                </a:ln>
                <a:solidFill>
                  <a:schemeClr val="tx1"/>
                </a:solidFill>
                <a:effectLst/>
              </a:rPr>
              <a:t> </a:t>
            </a:r>
            <a:endParaRPr lang="en-US" dirty="0">
              <a:solidFill>
                <a:schemeClr val="tx1"/>
              </a:solidFill>
            </a:endParaRPr>
          </a:p>
        </p:txBody>
      </p:sp>
    </p:spTree>
    <p:extLst>
      <p:ext uri="{BB962C8B-B14F-4D97-AF65-F5344CB8AC3E}">
        <p14:creationId xmlns:p14="http://schemas.microsoft.com/office/powerpoint/2010/main" val="338452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378AEBD-22C2-415D-8A2A-8B1C9E29BCE8}"/>
              </a:ext>
            </a:extLst>
          </p:cNvPr>
          <p:cNvSpPr>
            <a:spLocks noGrp="1"/>
          </p:cNvSpPr>
          <p:nvPr>
            <p:ph type="title"/>
          </p:nvPr>
        </p:nvSpPr>
        <p:spPr/>
        <p:txBody>
          <a:bodyPr/>
          <a:lstStyle/>
          <a:p>
            <a:r>
              <a:rPr lang="hr-HR" dirty="0" err="1"/>
              <a:t>Warum</a:t>
            </a:r>
            <a:r>
              <a:rPr lang="hr-HR" dirty="0"/>
              <a:t> </a:t>
            </a:r>
            <a:r>
              <a:rPr lang="hr-HR" dirty="0" err="1"/>
              <a:t>sollte</a:t>
            </a:r>
            <a:r>
              <a:rPr lang="hr-HR" dirty="0"/>
              <a:t> </a:t>
            </a:r>
            <a:r>
              <a:rPr lang="hr-HR" dirty="0" err="1"/>
              <a:t>ich</a:t>
            </a:r>
            <a:r>
              <a:rPr lang="hr-HR" dirty="0"/>
              <a:t> Berlin </a:t>
            </a:r>
            <a:r>
              <a:rPr lang="hr-HR" dirty="0" err="1"/>
              <a:t>besuchen</a:t>
            </a:r>
            <a:r>
              <a:rPr lang="hr-HR" dirty="0"/>
              <a:t>?</a:t>
            </a:r>
            <a:endParaRPr lang="en-US" dirty="0"/>
          </a:p>
        </p:txBody>
      </p:sp>
      <p:sp>
        <p:nvSpPr>
          <p:cNvPr id="3" name="Rezervirano mjesto sadržaja 2">
            <a:extLst>
              <a:ext uri="{FF2B5EF4-FFF2-40B4-BE49-F238E27FC236}">
                <a16:creationId xmlns:a16="http://schemas.microsoft.com/office/drawing/2014/main" id="{FF68A624-DF65-4F4B-BAEF-A5B02ED6A779}"/>
              </a:ext>
            </a:extLst>
          </p:cNvPr>
          <p:cNvSpPr>
            <a:spLocks noGrp="1"/>
          </p:cNvSpPr>
          <p:nvPr>
            <p:ph idx="1"/>
          </p:nvPr>
        </p:nvSpPr>
        <p:spPr/>
        <p:txBody>
          <a:bodyPr/>
          <a:lstStyle/>
          <a:p>
            <a:r>
              <a:rPr lang="hr-HR" dirty="0"/>
              <a:t>Berlin </a:t>
            </a:r>
            <a:r>
              <a:rPr lang="hr-HR" dirty="0" err="1"/>
              <a:t>werde</a:t>
            </a:r>
            <a:r>
              <a:rPr lang="hr-HR" dirty="0"/>
              <a:t> </a:t>
            </a:r>
            <a:r>
              <a:rPr lang="hr-HR" dirty="0" err="1"/>
              <a:t>ich</a:t>
            </a:r>
            <a:r>
              <a:rPr lang="hr-HR" dirty="0"/>
              <a:t> </a:t>
            </a:r>
            <a:r>
              <a:rPr lang="hr-HR" dirty="0" err="1"/>
              <a:t>besuchen</a:t>
            </a:r>
            <a:r>
              <a:rPr lang="hr-HR" dirty="0"/>
              <a:t>, </a:t>
            </a:r>
            <a:r>
              <a:rPr lang="hr-HR" dirty="0" err="1"/>
              <a:t>weil</a:t>
            </a:r>
            <a:r>
              <a:rPr lang="hr-HR" dirty="0"/>
              <a:t> </a:t>
            </a:r>
            <a:r>
              <a:rPr lang="hr-HR" dirty="0" err="1"/>
              <a:t>die</a:t>
            </a:r>
            <a:r>
              <a:rPr lang="hr-HR" dirty="0"/>
              <a:t> Leute </a:t>
            </a:r>
            <a:r>
              <a:rPr lang="hr-HR" dirty="0" err="1"/>
              <a:t>sagen</a:t>
            </a:r>
            <a:r>
              <a:rPr lang="hr-HR" dirty="0"/>
              <a:t>, </a:t>
            </a:r>
            <a:r>
              <a:rPr lang="hr-HR" dirty="0" err="1"/>
              <a:t>es</a:t>
            </a:r>
            <a:r>
              <a:rPr lang="hr-HR" dirty="0"/>
              <a:t> </a:t>
            </a:r>
            <a:r>
              <a:rPr lang="hr-HR" dirty="0" err="1"/>
              <a:t>sei</a:t>
            </a:r>
            <a:r>
              <a:rPr lang="hr-HR" dirty="0"/>
              <a:t> </a:t>
            </a:r>
            <a:r>
              <a:rPr lang="hr-HR" dirty="0" err="1"/>
              <a:t>die</a:t>
            </a:r>
            <a:r>
              <a:rPr lang="hr-HR" dirty="0"/>
              <a:t> </a:t>
            </a:r>
            <a:r>
              <a:rPr lang="hr-HR" dirty="0" err="1"/>
              <a:t>sch</a:t>
            </a:r>
            <a:r>
              <a:rPr lang="de-DE" dirty="0"/>
              <a:t>ö</a:t>
            </a:r>
            <a:r>
              <a:rPr lang="hr-HR" dirty="0" err="1"/>
              <a:t>nste</a:t>
            </a:r>
            <a:r>
              <a:rPr lang="hr-HR" dirty="0"/>
              <a:t> </a:t>
            </a:r>
            <a:r>
              <a:rPr lang="hr-HR" dirty="0" err="1"/>
              <a:t>Stadt</a:t>
            </a:r>
            <a:r>
              <a:rPr lang="hr-HR" dirty="0"/>
              <a:t> </a:t>
            </a:r>
            <a:r>
              <a:rPr lang="hr-HR" dirty="0" err="1"/>
              <a:t>Deutschlands</a:t>
            </a:r>
            <a:r>
              <a:rPr lang="hr-HR" dirty="0"/>
              <a:t>. Berlin </a:t>
            </a:r>
            <a:r>
              <a:rPr lang="hr-HR" dirty="0" err="1"/>
              <a:t>hat</a:t>
            </a:r>
            <a:r>
              <a:rPr lang="hr-HR" dirty="0"/>
              <a:t> </a:t>
            </a:r>
            <a:r>
              <a:rPr lang="hr-HR" dirty="0" err="1"/>
              <a:t>auch</a:t>
            </a:r>
            <a:r>
              <a:rPr lang="hr-HR" dirty="0"/>
              <a:t> </a:t>
            </a:r>
            <a:r>
              <a:rPr lang="hr-HR" dirty="0" err="1"/>
              <a:t>eine</a:t>
            </a:r>
            <a:r>
              <a:rPr lang="hr-HR" dirty="0"/>
              <a:t> </a:t>
            </a:r>
            <a:r>
              <a:rPr lang="hr-HR" dirty="0" err="1"/>
              <a:t>interessante</a:t>
            </a:r>
            <a:r>
              <a:rPr lang="hr-HR" dirty="0"/>
              <a:t> </a:t>
            </a:r>
            <a:r>
              <a:rPr lang="hr-HR" dirty="0" err="1"/>
              <a:t>Kultur</a:t>
            </a:r>
            <a:r>
              <a:rPr lang="hr-HR" dirty="0"/>
              <a:t> </a:t>
            </a:r>
            <a:r>
              <a:rPr lang="hr-HR" dirty="0" err="1"/>
              <a:t>und</a:t>
            </a:r>
            <a:r>
              <a:rPr lang="hr-HR" dirty="0"/>
              <a:t> </a:t>
            </a:r>
            <a:r>
              <a:rPr lang="hr-HR" dirty="0" err="1"/>
              <a:t>Geschichte</a:t>
            </a:r>
            <a:r>
              <a:rPr lang="hr-HR" dirty="0"/>
              <a:t>. </a:t>
            </a:r>
            <a:r>
              <a:rPr lang="hr-HR" dirty="0" err="1"/>
              <a:t>Einige</a:t>
            </a:r>
            <a:r>
              <a:rPr lang="hr-HR" dirty="0"/>
              <a:t> </a:t>
            </a:r>
            <a:r>
              <a:rPr lang="hr-HR" dirty="0" err="1"/>
              <a:t>der</a:t>
            </a:r>
            <a:r>
              <a:rPr lang="hr-HR" dirty="0"/>
              <a:t> </a:t>
            </a:r>
            <a:r>
              <a:rPr lang="hr-HR" dirty="0" err="1"/>
              <a:t>Touristenattraktionen</a:t>
            </a:r>
            <a:r>
              <a:rPr lang="hr-HR" dirty="0"/>
              <a:t> </a:t>
            </a:r>
            <a:r>
              <a:rPr lang="hr-HR" dirty="0" err="1"/>
              <a:t>in</a:t>
            </a:r>
            <a:r>
              <a:rPr lang="hr-HR" dirty="0"/>
              <a:t> Berlin </a:t>
            </a:r>
            <a:r>
              <a:rPr lang="hr-HR" dirty="0" err="1"/>
              <a:t>sind</a:t>
            </a:r>
            <a:r>
              <a:rPr lang="hr-HR" dirty="0"/>
              <a:t> </a:t>
            </a:r>
            <a:r>
              <a:rPr lang="hr-HR" dirty="0" err="1"/>
              <a:t>die</a:t>
            </a:r>
            <a:r>
              <a:rPr lang="hr-HR" dirty="0"/>
              <a:t> </a:t>
            </a:r>
            <a:r>
              <a:rPr lang="hr-HR" dirty="0" err="1"/>
              <a:t>historischen</a:t>
            </a:r>
            <a:r>
              <a:rPr lang="hr-HR" dirty="0"/>
              <a:t> </a:t>
            </a:r>
            <a:r>
              <a:rPr lang="hr-HR" dirty="0" err="1"/>
              <a:t>Geb</a:t>
            </a:r>
            <a:r>
              <a:rPr lang="de-DE" dirty="0"/>
              <a:t>ä</a:t>
            </a:r>
            <a:r>
              <a:rPr lang="hr-HR" dirty="0"/>
              <a:t>ude </a:t>
            </a:r>
            <a:r>
              <a:rPr lang="hr-HR" dirty="0" err="1"/>
              <a:t>in</a:t>
            </a:r>
            <a:r>
              <a:rPr lang="hr-HR" dirty="0"/>
              <a:t> </a:t>
            </a:r>
            <a:r>
              <a:rPr lang="hr-HR" dirty="0" err="1"/>
              <a:t>der</a:t>
            </a:r>
            <a:r>
              <a:rPr lang="hr-HR" dirty="0"/>
              <a:t> </a:t>
            </a:r>
            <a:r>
              <a:rPr lang="hr-HR" dirty="0" err="1"/>
              <a:t>Innenstandt,und</a:t>
            </a:r>
            <a:r>
              <a:rPr lang="hr-HR" dirty="0"/>
              <a:t>  </a:t>
            </a:r>
            <a:r>
              <a:rPr lang="hr-HR" dirty="0" err="1"/>
              <a:t>viele</a:t>
            </a:r>
            <a:r>
              <a:rPr lang="hr-HR" dirty="0"/>
              <a:t> </a:t>
            </a:r>
            <a:r>
              <a:rPr lang="hr-HR" dirty="0" err="1"/>
              <a:t>Museen</a:t>
            </a:r>
            <a:r>
              <a:rPr lang="hr-HR" dirty="0"/>
              <a:t>.</a:t>
            </a:r>
            <a:endParaRPr lang="en-US" dirty="0"/>
          </a:p>
        </p:txBody>
      </p:sp>
    </p:spTree>
    <p:extLst>
      <p:ext uri="{BB962C8B-B14F-4D97-AF65-F5344CB8AC3E}">
        <p14:creationId xmlns:p14="http://schemas.microsoft.com/office/powerpoint/2010/main" val="2984345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zervirano mjesto sadržaja 6" descr="Slika na kojoj se prikazuje zgrada, stablo, na otvorenom, nebo&#10;&#10;Opis je automatski generiran">
            <a:extLst>
              <a:ext uri="{FF2B5EF4-FFF2-40B4-BE49-F238E27FC236}">
                <a16:creationId xmlns:a16="http://schemas.microsoft.com/office/drawing/2014/main" id="{C723DDEA-EAB0-4392-A2B6-5E3D059C999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73538" y="3196205"/>
            <a:ext cx="5100474" cy="3630223"/>
          </a:xfrm>
        </p:spPr>
      </p:pic>
      <p:sp>
        <p:nvSpPr>
          <p:cNvPr id="5" name="Naslov 4">
            <a:extLst>
              <a:ext uri="{FF2B5EF4-FFF2-40B4-BE49-F238E27FC236}">
                <a16:creationId xmlns:a16="http://schemas.microsoft.com/office/drawing/2014/main" id="{F4340D20-6594-4D61-9F89-41AA561BFF65}"/>
              </a:ext>
            </a:extLst>
          </p:cNvPr>
          <p:cNvSpPr>
            <a:spLocks noGrp="1"/>
          </p:cNvSpPr>
          <p:nvPr>
            <p:ph type="title"/>
          </p:nvPr>
        </p:nvSpPr>
        <p:spPr>
          <a:xfrm>
            <a:off x="489775" y="410823"/>
            <a:ext cx="10668000" cy="1524000"/>
          </a:xfrm>
        </p:spPr>
        <p:txBody>
          <a:bodyPr/>
          <a:lstStyle/>
          <a:p>
            <a:r>
              <a:rPr lang="hr-HR" dirty="0"/>
              <a:t>Bilder:</a:t>
            </a:r>
            <a:endParaRPr lang="en-US" dirty="0"/>
          </a:p>
        </p:txBody>
      </p:sp>
      <p:pic>
        <p:nvPicPr>
          <p:cNvPr id="10" name="Slika 9" descr="Slika na kojoj se prikazuje zgrada, nebo, na otvorenom, toranj&#10;&#10;Opis je automatski generiran">
            <a:extLst>
              <a:ext uri="{FF2B5EF4-FFF2-40B4-BE49-F238E27FC236}">
                <a16:creationId xmlns:a16="http://schemas.microsoft.com/office/drawing/2014/main" id="{87469B38-3BF7-4F5D-B707-8882B812438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4483745"/>
            <a:ext cx="3288893" cy="2326547"/>
          </a:xfrm>
          <a:prstGeom prst="rect">
            <a:avLst/>
          </a:prstGeom>
        </p:spPr>
      </p:pic>
      <p:sp>
        <p:nvSpPr>
          <p:cNvPr id="11" name="TekstniOkvir 10">
            <a:extLst>
              <a:ext uri="{FF2B5EF4-FFF2-40B4-BE49-F238E27FC236}">
                <a16:creationId xmlns:a16="http://schemas.microsoft.com/office/drawing/2014/main" id="{998F72DD-3357-4B8F-9828-AEE3B5C35D4A}"/>
              </a:ext>
            </a:extLst>
          </p:cNvPr>
          <p:cNvSpPr txBox="1"/>
          <p:nvPr/>
        </p:nvSpPr>
        <p:spPr>
          <a:xfrm>
            <a:off x="1102500" y="7008000"/>
            <a:ext cx="10287000" cy="230832"/>
          </a:xfrm>
          <a:prstGeom prst="rect">
            <a:avLst/>
          </a:prstGeom>
          <a:noFill/>
        </p:spPr>
        <p:txBody>
          <a:bodyPr wrap="square" rtlCol="0">
            <a:spAutoFit/>
          </a:bodyPr>
          <a:lstStyle/>
          <a:p>
            <a:r>
              <a:rPr lang="en-US" sz="900">
                <a:hlinkClick r:id="rId5" tooltip="https://de.wikivoyage.org/wiki/Berlin/Kreuzberg"/>
              </a:rPr>
              <a:t>Ta fotografija</a:t>
            </a:r>
            <a:r>
              <a:rPr lang="en-US" sz="900"/>
              <a:t> korisnika Nepoznat autor: licenca </a:t>
            </a:r>
            <a:r>
              <a:rPr lang="en-US" sz="900">
                <a:hlinkClick r:id="rId6" tooltip="https://creativecommons.org/licenses/by-sa/3.0/"/>
              </a:rPr>
              <a:t>CC BY-SA</a:t>
            </a:r>
            <a:endParaRPr lang="en-US" sz="900"/>
          </a:p>
        </p:txBody>
      </p:sp>
      <p:pic>
        <p:nvPicPr>
          <p:cNvPr id="13" name="Slika 12" descr="Slika na kojoj se prikazuje na otvorenom, zgrada, nebo, crkva&#10;&#10;Opis je automatski generiran">
            <a:extLst>
              <a:ext uri="{FF2B5EF4-FFF2-40B4-BE49-F238E27FC236}">
                <a16:creationId xmlns:a16="http://schemas.microsoft.com/office/drawing/2014/main" id="{9B5EA343-0AB0-4AED-9F4B-FF65BE260B9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389367" y="31571"/>
            <a:ext cx="3777875" cy="4217666"/>
          </a:xfrm>
          <a:prstGeom prst="rect">
            <a:avLst/>
          </a:prstGeom>
        </p:spPr>
      </p:pic>
      <p:sp>
        <p:nvSpPr>
          <p:cNvPr id="14" name="TekstniOkvir 13">
            <a:extLst>
              <a:ext uri="{FF2B5EF4-FFF2-40B4-BE49-F238E27FC236}">
                <a16:creationId xmlns:a16="http://schemas.microsoft.com/office/drawing/2014/main" id="{5F9DEF1E-B500-4DB2-9369-80E80148BFD6}"/>
              </a:ext>
            </a:extLst>
          </p:cNvPr>
          <p:cNvSpPr txBox="1"/>
          <p:nvPr/>
        </p:nvSpPr>
        <p:spPr>
          <a:xfrm>
            <a:off x="3943795" y="7158000"/>
            <a:ext cx="4904410" cy="230832"/>
          </a:xfrm>
          <a:prstGeom prst="rect">
            <a:avLst/>
          </a:prstGeom>
          <a:noFill/>
        </p:spPr>
        <p:txBody>
          <a:bodyPr wrap="square" rtlCol="0">
            <a:spAutoFit/>
          </a:bodyPr>
          <a:lstStyle/>
          <a:p>
            <a:r>
              <a:rPr lang="en-US" sz="900">
                <a:hlinkClick r:id="rId8" tooltip="https://de.m.wikipedia.org/wiki/Passionskirche_(Berlin)"/>
              </a:rPr>
              <a:t>Ta fotografija</a:t>
            </a:r>
            <a:r>
              <a:rPr lang="en-US" sz="900"/>
              <a:t> korisnika Nepoznat autor: licenca </a:t>
            </a:r>
            <a:r>
              <a:rPr lang="en-US" sz="900">
                <a:hlinkClick r:id="rId6" tooltip="https://creativecommons.org/licenses/by-sa/3.0/"/>
              </a:rPr>
              <a:t>CC BY-SA</a:t>
            </a:r>
            <a:endParaRPr lang="en-US" sz="900"/>
          </a:p>
        </p:txBody>
      </p:sp>
      <p:pic>
        <p:nvPicPr>
          <p:cNvPr id="16" name="Slika 15" descr="Slika na kojoj se prikazuje zgrada&#10;&#10;Opis je automatski generiran">
            <a:extLst>
              <a:ext uri="{FF2B5EF4-FFF2-40B4-BE49-F238E27FC236}">
                <a16:creationId xmlns:a16="http://schemas.microsoft.com/office/drawing/2014/main" id="{2893C95A-73E4-48A8-B6D8-7B98547E74F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258183" y="63087"/>
            <a:ext cx="5106761" cy="3344931"/>
          </a:xfrm>
          <a:prstGeom prst="rect">
            <a:avLst/>
          </a:prstGeom>
        </p:spPr>
      </p:pic>
      <p:pic>
        <p:nvPicPr>
          <p:cNvPr id="19" name="Slika 18" descr="Slika na kojoj se prikazuje voda, na otvorenom, rijeka, zgrada&#10;&#10;Opis je automatski generiran">
            <a:extLst>
              <a:ext uri="{FF2B5EF4-FFF2-40B4-BE49-F238E27FC236}">
                <a16:creationId xmlns:a16="http://schemas.microsoft.com/office/drawing/2014/main" id="{0394D73A-EB7D-4BB4-A10C-434334457F1F}"/>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335569" y="4194969"/>
            <a:ext cx="3901440" cy="2599944"/>
          </a:xfrm>
          <a:prstGeom prst="rect">
            <a:avLst/>
          </a:prstGeom>
        </p:spPr>
      </p:pic>
      <p:pic>
        <p:nvPicPr>
          <p:cNvPr id="22" name="Slika 21" descr="Slika na kojoj se prikazuje na otvorenom, zgrada, staro&#10;&#10;Opis je automatski generiran">
            <a:extLst>
              <a:ext uri="{FF2B5EF4-FFF2-40B4-BE49-F238E27FC236}">
                <a16:creationId xmlns:a16="http://schemas.microsoft.com/office/drawing/2014/main" id="{7FA71057-64C2-4D26-9B13-9262A85DF268}"/>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15355" y="1896232"/>
            <a:ext cx="3288893" cy="2599945"/>
          </a:xfrm>
          <a:prstGeom prst="rect">
            <a:avLst/>
          </a:prstGeom>
        </p:spPr>
      </p:pic>
      <p:sp>
        <p:nvSpPr>
          <p:cNvPr id="23" name="TekstniOkvir 22">
            <a:extLst>
              <a:ext uri="{FF2B5EF4-FFF2-40B4-BE49-F238E27FC236}">
                <a16:creationId xmlns:a16="http://schemas.microsoft.com/office/drawing/2014/main" id="{D9CBEDE5-4D8E-4047-9A52-7C85629D7338}"/>
              </a:ext>
            </a:extLst>
          </p:cNvPr>
          <p:cNvSpPr txBox="1"/>
          <p:nvPr/>
        </p:nvSpPr>
        <p:spPr>
          <a:xfrm>
            <a:off x="1885421" y="7608000"/>
            <a:ext cx="9921157" cy="230832"/>
          </a:xfrm>
          <a:prstGeom prst="rect">
            <a:avLst/>
          </a:prstGeom>
          <a:noFill/>
        </p:spPr>
        <p:txBody>
          <a:bodyPr wrap="square" rtlCol="0">
            <a:spAutoFit/>
          </a:bodyPr>
          <a:lstStyle/>
          <a:p>
            <a:r>
              <a:rPr lang="en-US" sz="900">
                <a:hlinkClick r:id="rId14" tooltip="https://de.wikivoyage.org/wiki/Berlin/Mitte"/>
              </a:rPr>
              <a:t>Ta fotografija</a:t>
            </a:r>
            <a:r>
              <a:rPr lang="en-US" sz="900"/>
              <a:t> korisnika Nepoznat autor: licenca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2015810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1000" fill="hold"/>
                                        <p:tgtEl>
                                          <p:spTgt spid="19"/>
                                        </p:tgtEl>
                                        <p:attrNameLst>
                                          <p:attrName>ppt_w</p:attrName>
                                        </p:attrNameLst>
                                      </p:cBhvr>
                                      <p:tavLst>
                                        <p:tav tm="0">
                                          <p:val>
                                            <p:fltVal val="0"/>
                                          </p:val>
                                        </p:tav>
                                        <p:tav tm="100000">
                                          <p:val>
                                            <p:strVal val="#ppt_w"/>
                                          </p:val>
                                        </p:tav>
                                      </p:tavLst>
                                    </p:anim>
                                    <p:anim calcmode="lin" valueType="num">
                                      <p:cBhvr>
                                        <p:cTn id="35" dur="1000" fill="hold"/>
                                        <p:tgtEl>
                                          <p:spTgt spid="19"/>
                                        </p:tgtEl>
                                        <p:attrNameLst>
                                          <p:attrName>ppt_h</p:attrName>
                                        </p:attrNameLst>
                                      </p:cBhvr>
                                      <p:tavLst>
                                        <p:tav tm="0">
                                          <p:val>
                                            <p:fltVal val="0"/>
                                          </p:val>
                                        </p:tav>
                                        <p:tav tm="100000">
                                          <p:val>
                                            <p:strVal val="#ppt_h"/>
                                          </p:val>
                                        </p:tav>
                                      </p:tavLst>
                                    </p:anim>
                                    <p:anim calcmode="lin" valueType="num">
                                      <p:cBhvr>
                                        <p:cTn id="36" dur="1000" fill="hold"/>
                                        <p:tgtEl>
                                          <p:spTgt spid="19"/>
                                        </p:tgtEl>
                                        <p:attrNameLst>
                                          <p:attrName>style.rotation</p:attrName>
                                        </p:attrNameLst>
                                      </p:cBhvr>
                                      <p:tavLst>
                                        <p:tav tm="0">
                                          <p:val>
                                            <p:fltVal val="90"/>
                                          </p:val>
                                        </p:tav>
                                        <p:tav tm="100000">
                                          <p:val>
                                            <p:fltVal val="0"/>
                                          </p:val>
                                        </p:tav>
                                      </p:tavLst>
                                    </p:anim>
                                    <p:animEffect transition="in" filter="fade">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bbleVTI">
  <a:themeElements>
    <a:clrScheme name="AnalogousFromDarkSeedLeftStep">
      <a:dk1>
        <a:srgbClr val="000000"/>
      </a:dk1>
      <a:lt1>
        <a:srgbClr val="FFFFFF"/>
      </a:lt1>
      <a:dk2>
        <a:srgbClr val="3B2E22"/>
      </a:dk2>
      <a:lt2>
        <a:srgbClr val="E6E2E8"/>
      </a:lt2>
      <a:accent1>
        <a:srgbClr val="64B447"/>
      </a:accent1>
      <a:accent2>
        <a:srgbClr val="8AAE3A"/>
      </a:accent2>
      <a:accent3>
        <a:srgbClr val="ADA244"/>
      </a:accent3>
      <a:accent4>
        <a:srgbClr val="B1733B"/>
      </a:accent4>
      <a:accent5>
        <a:srgbClr val="C3544D"/>
      </a:accent5>
      <a:accent6>
        <a:srgbClr val="B13B65"/>
      </a:accent6>
      <a:hlink>
        <a:srgbClr val="BF5C3F"/>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emplate>Za citiranje</Template>
  <TotalTime>87</TotalTime>
  <Words>798</Words>
  <Application>Microsoft Office PowerPoint</Application>
  <PresentationFormat>Široki zaslon</PresentationFormat>
  <Paragraphs>28</Paragraphs>
  <Slides>10</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10</vt:i4>
      </vt:variant>
    </vt:vector>
  </HeadingPairs>
  <TitlesOfParts>
    <vt:vector size="16" baseType="lpstr">
      <vt:lpstr>Arial</vt:lpstr>
      <vt:lpstr>Avenir Next LT Pro</vt:lpstr>
      <vt:lpstr>Avenir Next LT Pro Light</vt:lpstr>
      <vt:lpstr>Google Sans</vt:lpstr>
      <vt:lpstr>Sitka Subheading</vt:lpstr>
      <vt:lpstr>PebbleVTI</vt:lpstr>
      <vt:lpstr>Deutschland</vt:lpstr>
      <vt:lpstr>Warum habe ich beschlossen, Deutsch zu lernen? </vt:lpstr>
      <vt:lpstr>Geschichte Deutschlands</vt:lpstr>
      <vt:lpstr>Eine neue Ara in Deutschland</vt:lpstr>
      <vt:lpstr>Erster Weltkrieg</vt:lpstr>
      <vt:lpstr>Zweiter Weltkrieg</vt:lpstr>
      <vt:lpstr>Ich möchte Berlin besuchen</vt:lpstr>
      <vt:lpstr>Warum sollte ich Berlin besuchen?</vt:lpstr>
      <vt:lpstr>Bilder:</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Deutschland</dc:title>
  <dc:creator>Marin Vrdoljak</dc:creator>
  <cp:lastModifiedBy>Irena Vicković</cp:lastModifiedBy>
  <cp:revision>18</cp:revision>
  <dcterms:created xsi:type="dcterms:W3CDTF">2021-05-03T15:40:49Z</dcterms:created>
  <dcterms:modified xsi:type="dcterms:W3CDTF">2021-05-16T13:49:16Z</dcterms:modified>
</cp:coreProperties>
</file>