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5" r:id="rId16"/>
    <p:sldId id="273" r:id="rId17"/>
    <p:sldId id="274" r:id="rId18"/>
    <p:sldId id="272" r:id="rId19"/>
    <p:sldId id="276" r:id="rId20"/>
    <p:sldId id="277" r:id="rId21"/>
    <p:sldId id="279" r:id="rId22"/>
    <p:sldId id="278" r:id="rId2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941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/>
              <a:t>Kliknite da biste uredili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9A8F09E-0596-4258-BF95-05F07326642E}" type="datetimeFigureOut">
              <a:rPr lang="sr-Latn-CS" smtClean="0"/>
              <a:pPr/>
              <a:t>30.1.2020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F42E72F-D022-45F0-BB1F-396CC21696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F09E-0596-4258-BF95-05F07326642E}" type="datetimeFigureOut">
              <a:rPr lang="sr-Latn-CS" smtClean="0"/>
              <a:pPr/>
              <a:t>30.1.2020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E72F-D022-45F0-BB1F-396CC21696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F09E-0596-4258-BF95-05F07326642E}" type="datetimeFigureOut">
              <a:rPr lang="sr-Latn-CS" smtClean="0"/>
              <a:pPr/>
              <a:t>30.1.2020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E72F-D022-45F0-BB1F-396CC21696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F09E-0596-4258-BF95-05F07326642E}" type="datetimeFigureOut">
              <a:rPr lang="sr-Latn-CS" smtClean="0"/>
              <a:pPr/>
              <a:t>30.1.2020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E72F-D022-45F0-BB1F-396CC216965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F09E-0596-4258-BF95-05F07326642E}" type="datetimeFigureOut">
              <a:rPr lang="sr-Latn-CS" smtClean="0"/>
              <a:pPr/>
              <a:t>30.1.2020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E72F-D022-45F0-BB1F-396CC216965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F09E-0596-4258-BF95-05F07326642E}" type="datetimeFigureOut">
              <a:rPr lang="sr-Latn-CS" smtClean="0"/>
              <a:pPr/>
              <a:t>30.1.2020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E72F-D022-45F0-BB1F-396CC216965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F09E-0596-4258-BF95-05F07326642E}" type="datetimeFigureOut">
              <a:rPr lang="sr-Latn-CS" smtClean="0"/>
              <a:pPr/>
              <a:t>30.1.2020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E72F-D022-45F0-BB1F-396CC21696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F09E-0596-4258-BF95-05F07326642E}" type="datetimeFigureOut">
              <a:rPr lang="sr-Latn-CS" smtClean="0"/>
              <a:pPr/>
              <a:t>30.1.2020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E72F-D022-45F0-BB1F-396CC216965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F09E-0596-4258-BF95-05F07326642E}" type="datetimeFigureOut">
              <a:rPr lang="sr-Latn-CS" smtClean="0"/>
              <a:pPr/>
              <a:t>30.1.2020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E72F-D022-45F0-BB1F-396CC21696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9A8F09E-0596-4258-BF95-05F07326642E}" type="datetimeFigureOut">
              <a:rPr lang="sr-Latn-CS" smtClean="0"/>
              <a:pPr/>
              <a:t>30.1.2020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E72F-D022-45F0-BB1F-396CC21696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/>
              <a:t>Pritisnite ikonu za dodavanje slike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A8F09E-0596-4258-BF95-05F07326642E}" type="datetimeFigureOut">
              <a:rPr lang="sr-Latn-CS" smtClean="0"/>
              <a:pPr/>
              <a:t>30.1.2020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F42E72F-D022-45F0-BB1F-396CC216965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/>
              <a:t>Kliknite da biste uredili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9A8F09E-0596-4258-BF95-05F07326642E}" type="datetimeFigureOut">
              <a:rPr lang="sr-Latn-CS" smtClean="0"/>
              <a:pPr/>
              <a:t>30.1.2020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F42E72F-D022-45F0-BB1F-396CC216965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hr-HR" sz="2000" dirty="0"/>
              <a:t>Književnik Mato Lovrak rođen je 1899. godine u Velikom </a:t>
            </a:r>
            <a:r>
              <a:rPr lang="hr-HR" sz="2000" dirty="0" err="1"/>
              <a:t>Grđevcu</a:t>
            </a:r>
            <a:r>
              <a:rPr lang="hr-HR" sz="2000" dirty="0"/>
              <a:t> kod Bjelovara gdje je proveo i djetinjstvo.</a:t>
            </a:r>
          </a:p>
          <a:p>
            <a:pPr algn="just"/>
            <a:r>
              <a:rPr lang="hr-HR" sz="2000" dirty="0"/>
              <a:t>Završio je učiteljsku školu u Zagrebu i radio kao učitelj u Kutini, Klokočevcu, Velikom </a:t>
            </a:r>
            <a:r>
              <a:rPr lang="hr-HR" sz="2000" dirty="0" err="1"/>
              <a:t>Grđevcu</a:t>
            </a:r>
            <a:r>
              <a:rPr lang="hr-HR" sz="2000" dirty="0"/>
              <a:t> i Zagrebu. Pisao je pripovijetke i romane tematski vezane uz djetinjstvo. Pripovijeda o djeci u školi i igri, u obitelji te raznim akcijama i pustolovinama. Napisao je tridesetak knjiga. Najbolja su mu djela: “Vlak u snijegu”, “Družba Pere Kvržice” (prema tim su romanima snimljeni filmovi), “Divlji dječak”, “Slatki potok”, “Anka </a:t>
            </a:r>
            <a:r>
              <a:rPr lang="hr-HR" sz="2000" dirty="0" err="1"/>
              <a:t>Brazilijanka</a:t>
            </a:r>
            <a:r>
              <a:rPr lang="hr-HR" sz="2000" dirty="0"/>
              <a:t>” i “Neprijatelj broj jedan”. </a:t>
            </a:r>
          </a:p>
          <a:p>
            <a:pPr algn="just"/>
            <a:r>
              <a:rPr lang="hr-HR" sz="2000" dirty="0"/>
              <a:t> Neka od Lovrakovih djela prevedena su na mnoge europske jezike. 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/>
              <a:t>            MATO LOVRAK </a:t>
            </a:r>
          </a:p>
        </p:txBody>
      </p:sp>
    </p:spTree>
  </p:cSld>
  <p:clrMapOvr>
    <a:masterClrMapping/>
  </p:clrMapOvr>
  <p:transition advTm="2351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hr-HR" dirty="0"/>
              <a:t>Kako je snijeg bez prestanka padao, na tračnicama i oko vagona stvorili su se snježni nanosi. Vlak je vozio sve sporije, a spuštala se noć. Kondukter je rekao Ljubanu:</a:t>
            </a:r>
          </a:p>
          <a:p>
            <a:pPr algn="just"/>
            <a:r>
              <a:rPr lang="hr-HR" dirty="0"/>
              <a:t>“Vidiš li, dječače, kako sporo vozimo!? Snježni nanosi prijete sve jače, tako da bismo mogli ostati preko cijele noći negdje nasred polja. Što vas je, djeco, baš danas nosilo u grad?”</a:t>
            </a:r>
          </a:p>
          <a:p>
            <a:pPr algn="just"/>
            <a:r>
              <a:rPr lang="hr-HR" dirty="0"/>
              <a:t>Zabrinuo se domaćin, ali reče: </a:t>
            </a:r>
          </a:p>
          <a:p>
            <a:pPr algn="just"/>
            <a:r>
              <a:rPr lang="hr-HR" dirty="0"/>
              <a:t>“Ja mislim stići ćemo ipak. Gospodin šef u gradu obećao nam je, ako ustreba, devet strojeva da nas izvuku iz snijega.”</a:t>
            </a:r>
          </a:p>
          <a:p>
            <a:pPr algn="just"/>
            <a:endParaRPr lang="hr-HR" dirty="0"/>
          </a:p>
          <a:p>
            <a:pPr algn="just"/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/>
              <a:t>           VLAK U SNIJEGU</a:t>
            </a:r>
          </a:p>
        </p:txBody>
      </p:sp>
    </p:spTree>
  </p:cSld>
  <p:clrMapOvr>
    <a:masterClrMapping/>
  </p:clrMapOvr>
  <p:transition advTm="239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r-HR" dirty="0"/>
              <a:t>   SNJEŽNI NANOSI OKO VAGONA</a:t>
            </a:r>
          </a:p>
        </p:txBody>
      </p:sp>
      <p:pic>
        <p:nvPicPr>
          <p:cNvPr id="1026" name="Picture 2" descr="C:\Users\korisnik\Videos\Pictures\vagoni u snijeg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65" y="1481138"/>
            <a:ext cx="8061870" cy="4525962"/>
          </a:xfrm>
          <a:prstGeom prst="rect">
            <a:avLst/>
          </a:prstGeom>
          <a:noFill/>
        </p:spPr>
      </p:pic>
    </p:spTree>
  </p:cSld>
  <p:clrMapOvr>
    <a:masterClrMapping/>
  </p:clrMapOvr>
  <p:transition advTm="23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/>
            <a:r>
              <a:rPr lang="hr-HR" dirty="0"/>
              <a:t>Nekoliko je puta zaleđeni vlak uspješno probio nanose snijega. A onda je vlak pojurio najvećom snagom, ali se zabio u snježni nanos. Mali su đaci izašli iz vagona na južnu stranu jer je ta strana vlaka bila slobodna. </a:t>
            </a:r>
          </a:p>
          <a:p>
            <a:pPr algn="just"/>
            <a:r>
              <a:rPr lang="hr-HR" dirty="0"/>
              <a:t>Sa sjeverne su se strane stroj i prva tri vagona zarili u snijeg do prozora. Djevojčice su se vratile u vagon jer je vani bila jaka studen. </a:t>
            </a:r>
          </a:p>
          <a:p>
            <a:pPr algn="just"/>
            <a:r>
              <a:rPr lang="hr-HR" dirty="0"/>
              <a:t>Ljuban je okupio zadrugu na dogovor. Željezničari su imali samo dvije lopate da odgrću snijeg. Predložio im je da i oni pomognu:</a:t>
            </a:r>
          </a:p>
          <a:p>
            <a:pPr algn="just"/>
            <a:r>
              <a:rPr lang="hr-HR" dirty="0"/>
              <a:t>“Mi ćemo morati rukama i nogama bacati snijeg i čeprkati prstima oko </a:t>
            </a:r>
            <a:r>
              <a:rPr lang="hr-HR" dirty="0" err="1"/>
              <a:t>točkova</a:t>
            </a:r>
            <a:r>
              <a:rPr lang="hr-HR" dirty="0"/>
              <a:t> i osovina. Djeca su se dogovorila kako će se često izmjenjivati. Oni koji ostaju u vagonu bit će lakše obučeni. Koji </a:t>
            </a:r>
            <a:r>
              <a:rPr lang="hr-HR"/>
              <a:t>rade vani, </a:t>
            </a:r>
            <a:r>
              <a:rPr lang="hr-HR" dirty="0"/>
              <a:t>obući će se toplije.”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/>
              <a:t>        DOGOVOR ZADRUGE</a:t>
            </a:r>
          </a:p>
        </p:txBody>
      </p:sp>
    </p:spTree>
  </p:cSld>
  <p:clrMapOvr>
    <a:masterClrMapping/>
  </p:clrMapOvr>
  <p:transition advTm="247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/>
              <a:t>        RAD DJEČJIH RUKU</a:t>
            </a:r>
          </a:p>
        </p:txBody>
      </p:sp>
      <p:pic>
        <p:nvPicPr>
          <p:cNvPr id="1026" name="Picture 2" descr="C:\Users\korisnik\Videos\Pictures\djeca odgrću snije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58042" y="1481138"/>
            <a:ext cx="3711194" cy="4948258"/>
          </a:xfrm>
          <a:prstGeom prst="rect">
            <a:avLst/>
          </a:prstGeom>
          <a:noFill/>
        </p:spPr>
      </p:pic>
    </p:spTree>
  </p:cSld>
  <p:clrMapOvr>
    <a:masterClrMapping/>
  </p:clrMapOvr>
  <p:transition advTm="272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hr-HR" dirty="0"/>
              <a:t>Djevojčica Draga napisala je malo pisamce da je prime natrag u zadrugu. Mirno je sjedila u kutu vagona u vrućici. Jedan zadrugar upozorio je Ljubana da je Dragi jako loše i da bi mogla umrijeti jer ima visoku temperaturu. </a:t>
            </a:r>
          </a:p>
          <a:p>
            <a:pPr algn="just"/>
            <a:r>
              <a:rPr lang="hr-HR" dirty="0"/>
              <a:t>Ljuban je isti tren otišao u vagon izbjeglica. Spazivši je zgurenu na klupi, podiže je na ruke i odnese u drugi razred. Slijedilo ga je mnogo djece koja joj darovaše naranču. Djevojčice su joj mijenjale hladne obloge i kasnije joj je pala temperatura. 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dirty="0"/>
              <a:t>    DJEVOJČICA U VRUĆICI  </a:t>
            </a:r>
          </a:p>
        </p:txBody>
      </p:sp>
    </p:spTree>
  </p:cSld>
  <p:clrMapOvr>
    <a:masterClrMapping/>
  </p:clrMapOvr>
  <p:transition advTm="31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r-HR" dirty="0"/>
              <a:t>   DRAGIN LIK U FILMU “VLAK U </a:t>
            </a:r>
            <a:br>
              <a:rPr lang="hr-HR" dirty="0"/>
            </a:br>
            <a:r>
              <a:rPr lang="hr-HR" dirty="0"/>
              <a:t>   SNIJEGU”       </a:t>
            </a:r>
          </a:p>
        </p:txBody>
      </p:sp>
      <p:pic>
        <p:nvPicPr>
          <p:cNvPr id="1026" name="Picture 2" descr="C:\Users\korisnik\Videos\Pictures\Vlak u snijegu )1976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45385" y="1508456"/>
            <a:ext cx="4812631" cy="4706626"/>
          </a:xfrm>
          <a:prstGeom prst="rect">
            <a:avLst/>
          </a:prstGeom>
          <a:noFill/>
        </p:spPr>
      </p:pic>
    </p:spTree>
  </p:cSld>
  <p:clrMapOvr>
    <a:masterClrMapping/>
  </p:clrMapOvr>
  <p:transition advTm="343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hr-HR" dirty="0"/>
              <a:t>Najednom je fićuk stroja odjeknuo u ledenoj noći. Ozebli su</a:t>
            </a:r>
          </a:p>
          <a:p>
            <a:pPr algn="just">
              <a:buNone/>
            </a:pPr>
            <a:r>
              <a:rPr lang="hr-HR" dirty="0"/>
              <a:t>đaci protrnuli u vagonu. Potom je stigao Ljuban s radnom</a:t>
            </a:r>
          </a:p>
          <a:p>
            <a:pPr algn="just">
              <a:buNone/>
            </a:pPr>
            <a:r>
              <a:rPr lang="hr-HR" dirty="0"/>
              <a:t>smjenom:</a:t>
            </a:r>
          </a:p>
          <a:p>
            <a:pPr algn="just">
              <a:buNone/>
            </a:pPr>
            <a:r>
              <a:rPr lang="hr-HR" dirty="0"/>
              <a:t>“Zadrugo! Čestitam! Svršeno! Slušajte! </a:t>
            </a:r>
            <a:r>
              <a:rPr lang="hr-HR" dirty="0" err="1"/>
              <a:t>Pssst</a:t>
            </a:r>
            <a:r>
              <a:rPr lang="hr-HR" dirty="0"/>
              <a:t>!”</a:t>
            </a:r>
          </a:p>
          <a:p>
            <a:pPr algn="just">
              <a:buNone/>
            </a:pPr>
            <a:r>
              <a:rPr lang="hr-HR" dirty="0"/>
              <a:t>Vani je zapištao stroj. Neki su đaci popadali na pod zbog</a:t>
            </a:r>
          </a:p>
          <a:p>
            <a:pPr algn="just">
              <a:buNone/>
            </a:pPr>
            <a:r>
              <a:rPr lang="hr-HR" dirty="0"/>
              <a:t>udarca u vagone. Začuo se i šum tople pare ispod željeznih</a:t>
            </a:r>
          </a:p>
          <a:p>
            <a:pPr algn="just">
              <a:buNone/>
            </a:pPr>
            <a:r>
              <a:rPr lang="hr-HR" dirty="0"/>
              <a:t>cijevi.</a:t>
            </a:r>
          </a:p>
          <a:p>
            <a:pPr algn="just">
              <a:buNone/>
            </a:pPr>
            <a:r>
              <a:rPr lang="hr-HR" dirty="0"/>
              <a:t>“</a:t>
            </a:r>
            <a:r>
              <a:rPr lang="hr-HR" dirty="0" err="1"/>
              <a:t>Juhaj</a:t>
            </a:r>
            <a:r>
              <a:rPr lang="hr-HR" dirty="0"/>
              <a:t>!!!” – vrisnuše đačići. Grle se. Skaču. Jure vagonom. </a:t>
            </a:r>
          </a:p>
          <a:p>
            <a:pPr algn="just">
              <a:buNone/>
            </a:pPr>
            <a:r>
              <a:rPr lang="hr-HR" dirty="0"/>
              <a:t>Preskakuju jedan drugoga. I zapjevaše. Otvaraju se vrata.</a:t>
            </a:r>
          </a:p>
          <a:p>
            <a:pPr algn="just">
              <a:buNone/>
            </a:pPr>
            <a:r>
              <a:rPr lang="hr-HR" dirty="0"/>
              <a:t>Ulazi kondukter. Pjeva i on s njima. Već je blizu deset sati.</a:t>
            </a:r>
          </a:p>
          <a:p>
            <a:pPr algn="just">
              <a:buNone/>
            </a:pPr>
            <a:r>
              <a:rPr lang="hr-HR" dirty="0"/>
              <a:t>Vani ledena noć. Stroj pišti. Para krklja u toplim cijevima.-</a:t>
            </a:r>
          </a:p>
          <a:p>
            <a:pPr algn="just">
              <a:buNone/>
            </a:pPr>
            <a:r>
              <a:rPr lang="hr-HR" dirty="0"/>
              <a:t> </a:t>
            </a:r>
          </a:p>
          <a:p>
            <a:pPr algn="just">
              <a:buNone/>
            </a:pPr>
            <a:r>
              <a:rPr lang="hr-HR" dirty="0"/>
              <a:t> </a:t>
            </a:r>
          </a:p>
          <a:p>
            <a:pPr algn="just">
              <a:buNone/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just"/>
            <a:r>
              <a:rPr lang="hr-HR" dirty="0"/>
              <a:t>  FIĆUK STROJA U LEDENOJ NOĆI</a:t>
            </a:r>
          </a:p>
        </p:txBody>
      </p:sp>
    </p:spTree>
  </p:cSld>
  <p:clrMapOvr>
    <a:masterClrMapping/>
  </p:clrMapOvr>
  <p:transition advTm="295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r-HR" dirty="0"/>
              <a:t>  VLAK  JURI LEDENOM RAVNICOM</a:t>
            </a:r>
          </a:p>
        </p:txBody>
      </p:sp>
      <p:pic>
        <p:nvPicPr>
          <p:cNvPr id="1026" name="Picture 2" descr="C:\Users\korisnik\Videos\Pictures\vlak juri ravnico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7" y="1571612"/>
            <a:ext cx="6043681" cy="4526927"/>
          </a:xfrm>
          <a:prstGeom prst="rect">
            <a:avLst/>
          </a:prstGeom>
          <a:noFill/>
        </p:spPr>
      </p:pic>
    </p:spTree>
  </p:cSld>
  <p:clrMapOvr>
    <a:masterClrMapping/>
  </p:clrMapOvr>
  <p:transition advTm="319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hr-HR" dirty="0"/>
              <a:t>Kad je zadruga utonula u san, Pero je krišom ušao u njihov vagon. Obilazio je đake i klupe te opazio jednu s jelom. Krišom je uzeo hranu u njedra. Dok je prolazio, uhvatio je Ljubana za nogu pa je nastala utrka kroz vagone. Pero se zatvorio u toalet i prijetio Ljubanu, koji je likovao pobjedom. Pero je, spazivši Ljubana,  skočio iz vagona u dubok snijeg te zaplakao od hladnoće. Ljuban ga je ubrzo izvukao iz snijega. Primio je Peru opet natrag u zadrugu. Ostao je sam spavati. </a:t>
            </a:r>
          </a:p>
          <a:p>
            <a:pPr algn="just">
              <a:buNone/>
            </a:pPr>
            <a:r>
              <a:rPr lang="hr-HR" dirty="0"/>
              <a:t> 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dirty="0"/>
              <a:t>          LJUBAN I PERO  </a:t>
            </a:r>
          </a:p>
        </p:txBody>
      </p:sp>
    </p:spTree>
  </p:cSld>
  <p:clrMapOvr>
    <a:masterClrMapping/>
  </p:clrMapOvr>
  <p:transition advTm="303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hr-HR" dirty="0"/>
              <a:t>Vlak je jurio velikom brzinom te su đaci stigli nadomak svojih kuća. Kondukter se oprostio od Ljubana. </a:t>
            </a:r>
          </a:p>
          <a:p>
            <a:pPr algn="just"/>
            <a:r>
              <a:rPr lang="hr-HR" dirty="0"/>
              <a:t>Napokon, stigli su u Veliko selo. Perin je otac potražio Peru koji je spuštene glave izašao iz vagona. Draga, Ljuban i Pero s Jabukovca vraćaju se kući vozeći se na saonicama. Opet su zajedno jer su se pomirili. </a:t>
            </a:r>
          </a:p>
          <a:p>
            <a:pPr algn="just"/>
            <a:r>
              <a:rPr lang="hr-HR" dirty="0"/>
              <a:t>Dragin je otac poveo Ljubana kući. Ljuban , misleći o vlakovima, utone u san te ga usnulog prenesu </a:t>
            </a:r>
            <a:r>
              <a:rPr lang="hr-HR"/>
              <a:t>u njegovu </a:t>
            </a:r>
            <a:r>
              <a:rPr lang="hr-HR" dirty="0"/>
              <a:t>postelju.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/>
              <a:t>         POVRATAK KUĆI</a:t>
            </a:r>
          </a:p>
        </p:txBody>
      </p:sp>
    </p:spTree>
  </p:cSld>
  <p:clrMapOvr>
    <a:masterClrMapping/>
  </p:clrMapOvr>
  <p:transition advTm="295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r-HR" dirty="0"/>
              <a:t>  PORTRET PISCA MATE LOVRAKA</a:t>
            </a:r>
          </a:p>
        </p:txBody>
      </p:sp>
      <p:pic>
        <p:nvPicPr>
          <p:cNvPr id="1026" name="Picture 2" descr="C:\Users\korisnik\Videos\Pictures\HE6_13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581817"/>
            <a:ext cx="3357586" cy="4796552"/>
          </a:xfrm>
          <a:prstGeom prst="rect">
            <a:avLst/>
          </a:prstGeom>
          <a:noFill/>
        </p:spPr>
      </p:pic>
    </p:spTree>
  </p:cSld>
  <p:clrMapOvr>
    <a:masterClrMapping/>
  </p:clrMapOvr>
  <p:transition advTm="98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r-HR" dirty="0"/>
              <a:t> LJUBAN, PERO I DRAGA U FILMU “VLAK U SNIJEGU”</a:t>
            </a:r>
          </a:p>
        </p:txBody>
      </p:sp>
      <p:pic>
        <p:nvPicPr>
          <p:cNvPr id="1026" name="Picture 2" descr="C:\Users\korisnik\Videos\Pictures\Ljuban, Draga i Pero opet zajedno kao prijatelj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7"/>
            <a:ext cx="7369444" cy="4286309"/>
          </a:xfrm>
          <a:prstGeom prst="rect">
            <a:avLst/>
          </a:prstGeom>
          <a:noFill/>
        </p:spPr>
      </p:pic>
    </p:spTree>
  </p:cSld>
  <p:clrMapOvr>
    <a:masterClrMapping/>
  </p:clrMapOvr>
  <p:transition advTm="35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r>
              <a:rPr lang="hr-HR" dirty="0" err="1"/>
              <a:t>I.SKUPINA</a:t>
            </a:r>
            <a:endParaRPr lang="hr-HR" dirty="0"/>
          </a:p>
          <a:p>
            <a:r>
              <a:rPr lang="hr-HR" dirty="0"/>
              <a:t>1.Životopis pisca  Mate </a:t>
            </a:r>
            <a:r>
              <a:rPr lang="hr-HR" dirty="0" err="1"/>
              <a:t>Lovrakai</a:t>
            </a:r>
            <a:r>
              <a:rPr lang="hr-HR" dirty="0"/>
              <a:t> književna djela</a:t>
            </a:r>
          </a:p>
          <a:p>
            <a:r>
              <a:rPr lang="hr-HR" dirty="0"/>
              <a:t>2.Dječja igra vjenčanja tijekom ljeta</a:t>
            </a:r>
          </a:p>
          <a:p>
            <a:r>
              <a:rPr lang="hr-HR" dirty="0"/>
              <a:t>3.Veliko selo i škola kraj glavne ceste</a:t>
            </a:r>
          </a:p>
          <a:p>
            <a:r>
              <a:rPr lang="hr-HR" dirty="0"/>
              <a:t>4.Kako đaci uče u školi dok im predaje učitelj</a:t>
            </a:r>
          </a:p>
          <a:p>
            <a:r>
              <a:rPr lang="hr-HR" dirty="0"/>
              <a:t>5.Glavni likovi romana i njihove osobine</a:t>
            </a:r>
          </a:p>
          <a:p>
            <a:pPr algn="just"/>
            <a:r>
              <a:rPr lang="hr-HR" dirty="0" err="1"/>
              <a:t>II.SKUPINA</a:t>
            </a:r>
            <a:endParaRPr lang="hr-HR" dirty="0"/>
          </a:p>
          <a:p>
            <a:pPr algn="just"/>
            <a:r>
              <a:rPr lang="hr-HR" dirty="0"/>
              <a:t>6.Osnivanje zadruge </a:t>
            </a:r>
            <a:r>
              <a:rPr lang="hr-HR" dirty="0" err="1"/>
              <a:t>Ljubanovac</a:t>
            </a:r>
            <a:endParaRPr lang="hr-HR" dirty="0"/>
          </a:p>
          <a:p>
            <a:pPr algn="just"/>
            <a:r>
              <a:rPr lang="hr-HR" dirty="0"/>
              <a:t>7.Izbori za domaćina zadruge</a:t>
            </a:r>
          </a:p>
          <a:p>
            <a:pPr algn="just"/>
            <a:r>
              <a:rPr lang="hr-HR" dirty="0"/>
              <a:t>8.Pero napadne Ljubana na putu kući</a:t>
            </a:r>
          </a:p>
          <a:p>
            <a:pPr algn="just"/>
            <a:r>
              <a:rPr lang="hr-HR" dirty="0"/>
              <a:t>9.Poziv koji Ljuban čita đacima na sastanku zadruge</a:t>
            </a:r>
          </a:p>
          <a:p>
            <a:pPr algn="just"/>
            <a:r>
              <a:rPr lang="hr-HR" dirty="0"/>
              <a:t>10.Zadruga s učiteljem kreće na pu u Zagreb</a:t>
            </a:r>
          </a:p>
          <a:p>
            <a:pPr algn="just"/>
            <a:r>
              <a:rPr lang="hr-HR" dirty="0" err="1"/>
              <a:t>III.SKUPINA</a:t>
            </a:r>
            <a:endParaRPr lang="hr-HR" dirty="0"/>
          </a:p>
          <a:p>
            <a:pPr algn="just"/>
            <a:r>
              <a:rPr lang="hr-HR" dirty="0"/>
              <a:t>11.Posjete đaka po dolasku u Zagreb</a:t>
            </a:r>
          </a:p>
          <a:p>
            <a:pPr algn="just"/>
            <a:r>
              <a:rPr lang="hr-HR" dirty="0"/>
              <a:t>12.Kako đaci doživljavaju Zagreb</a:t>
            </a:r>
          </a:p>
          <a:p>
            <a:pPr algn="just"/>
            <a:r>
              <a:rPr lang="hr-HR" dirty="0"/>
              <a:t>13.Događaj tijekom kino-predstave</a:t>
            </a:r>
          </a:p>
          <a:p>
            <a:pPr algn="just"/>
            <a:r>
              <a:rPr lang="hr-HR" dirty="0"/>
              <a:t>14.Učitelejvo pismo koje Ljuban čita zadruzi</a:t>
            </a:r>
          </a:p>
          <a:p>
            <a:pPr algn="just"/>
            <a:r>
              <a:rPr lang="hr-HR" dirty="0"/>
              <a:t>15.Ljuban  ponudi pomoć zadruge ako vlak stane </a:t>
            </a:r>
            <a:r>
              <a:rPr lang="hr-HR"/>
              <a:t>u snijegu</a:t>
            </a:r>
            <a:endParaRPr lang="hr-HR" dirty="0"/>
          </a:p>
          <a:p>
            <a:pPr algn="just"/>
            <a:r>
              <a:rPr lang="hr-HR" dirty="0" err="1"/>
              <a:t>IV.SKUOINA</a:t>
            </a:r>
            <a:endParaRPr lang="hr-HR" dirty="0"/>
          </a:p>
          <a:p>
            <a:pPr algn="just"/>
            <a:r>
              <a:rPr lang="hr-HR" dirty="0"/>
              <a:t>16.Dogovor zadruge o čišćenju snijega s tračnica</a:t>
            </a:r>
          </a:p>
          <a:p>
            <a:pPr algn="just"/>
            <a:r>
              <a:rPr lang="hr-HR" dirty="0"/>
              <a:t>17.Djevojčica Draga u vrućici</a:t>
            </a:r>
          </a:p>
          <a:p>
            <a:pPr algn="just"/>
            <a:r>
              <a:rPr lang="hr-HR" dirty="0"/>
              <a:t>18.Vlak je ponovno krenuo</a:t>
            </a:r>
          </a:p>
          <a:p>
            <a:pPr algn="just"/>
            <a:r>
              <a:rPr lang="hr-HR" dirty="0"/>
              <a:t>19.Ljuban pobjeđuje Peru u vlaku</a:t>
            </a:r>
          </a:p>
          <a:p>
            <a:pPr algn="just"/>
            <a:r>
              <a:rPr lang="hr-HR" dirty="0"/>
              <a:t>20.Povratak đaka kući</a:t>
            </a:r>
          </a:p>
          <a:p>
            <a:pPr algn="just"/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/>
              <a:t>     ZADACI ZA UČENIKE</a:t>
            </a:r>
          </a:p>
        </p:txBody>
      </p:sp>
    </p:spTree>
  </p:cSld>
  <p:clrMapOvr>
    <a:masterClrMapping/>
  </p:clrMapOvr>
  <p:transition advTm="367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hr-HR" dirty="0" err="1"/>
              <a:t>Nemec</a:t>
            </a:r>
            <a:r>
              <a:rPr lang="hr-HR" dirty="0"/>
              <a:t>, K.(2000.): Leksikon hrvatskih pisaca, Zagreb, Školska knjiga (429.-430.)</a:t>
            </a:r>
          </a:p>
          <a:p>
            <a:pPr algn="just"/>
            <a:r>
              <a:rPr lang="hr-HR" dirty="0"/>
              <a:t>Lovrak, M. (1987.): Vlak u snijegu, Biblioteka Vjeverica</a:t>
            </a:r>
          </a:p>
          <a:p>
            <a:pPr algn="just"/>
            <a:r>
              <a:rPr lang="hr-HR" dirty="0" err="1"/>
              <a:t>Relja</a:t>
            </a:r>
            <a:r>
              <a:rPr lang="hr-HR" dirty="0"/>
              <a:t>, P (1976.): Vlak u snijegu, dugometražni igrani film, Croatia film</a:t>
            </a:r>
          </a:p>
          <a:p>
            <a:pPr algn="just"/>
            <a:r>
              <a:rPr lang="hr-HR" dirty="0"/>
              <a:t>https://hr.wikipedia.org/wiki</a:t>
            </a:r>
          </a:p>
          <a:p>
            <a:pPr algn="just"/>
            <a:r>
              <a:rPr lang="hr-HR" dirty="0"/>
              <a:t> 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/>
              <a:t>    INFORMACIJSKI IZVORI</a:t>
            </a:r>
          </a:p>
        </p:txBody>
      </p:sp>
    </p:spTree>
  </p:cSld>
  <p:clrMapOvr>
    <a:masterClrMapping/>
  </p:clrMapOvr>
  <p:transition advTm="79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hr-HR" sz="2000" dirty="0"/>
              <a:t>Roman “Vlak u snijegu” počinje opisom škole, velike bijele kuće uz cestu iz koje se čuje veseli žamor đaka. Ponosni su na svoju školu u Velikom selu:</a:t>
            </a:r>
          </a:p>
          <a:p>
            <a:pPr algn="just"/>
            <a:r>
              <a:rPr lang="hr-HR" sz="2000" dirty="0"/>
              <a:t>“Ideš li posred ceste kroz gornji ili donji kraj Velikog sela, čut ćeš već iz daljine prema sredini sela neki žamor. No, kad se približiš, vidiš: to je velika bijela kuća. U njoj je škola. Kraj škole dvorište, u njemu djeca, đaka više od stotine. Možeš točno razabrati riječi. </a:t>
            </a:r>
          </a:p>
          <a:p>
            <a:pPr algn="just"/>
            <a:r>
              <a:rPr lang="hr-HR" sz="2000" dirty="0"/>
              <a:t>Jedni bježe dvorištem. Neki opet skaču preko školskog drva. Ima ih koji preskakuju plotove.”</a:t>
            </a:r>
          </a:p>
          <a:p>
            <a:pPr algn="just"/>
            <a:r>
              <a:rPr lang="hr-HR" sz="2000" dirty="0"/>
              <a:t>Glavni likovi romana su Ljuban,  Pero i Draga koji su iz zaselka  Jabukovac.  Svatko od njih ide sam, svojom stranom ceste jer se ljeti dogodila svađa. </a:t>
            </a:r>
          </a:p>
          <a:p>
            <a:pPr algn="just"/>
            <a:endParaRPr lang="hr-HR" sz="20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/>
              <a:t>     ŠKOLA U VELIKOM SELU</a:t>
            </a:r>
          </a:p>
        </p:txBody>
      </p:sp>
    </p:spTree>
  </p:cSld>
  <p:clrMapOvr>
    <a:masterClrMapping/>
  </p:clrMapOvr>
  <p:transition advTm="783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r-HR" dirty="0"/>
              <a:t> KULTURNI CENTAR MATO LOVRAK</a:t>
            </a:r>
          </a:p>
        </p:txBody>
      </p:sp>
      <p:pic>
        <p:nvPicPr>
          <p:cNvPr id="1026" name="Picture 2" descr="C:\Users\korisnik\Videos\Pictures\veliki-grdevac-01__velika__watermar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4130" y="1481138"/>
            <a:ext cx="6795739" cy="4525962"/>
          </a:xfrm>
          <a:prstGeom prst="rect">
            <a:avLst/>
          </a:prstGeom>
          <a:noFill/>
        </p:spPr>
      </p:pic>
    </p:spTree>
  </p:cSld>
  <p:clrMapOvr>
    <a:masterClrMapping/>
  </p:clrMapOvr>
  <p:transition advTm="51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/>
            <a:r>
              <a:rPr lang="hr-HR" dirty="0"/>
              <a:t>Tijekom ljetnih praznika skupila su se djeca na livadi i dogovarala o igri. Odlučili su pripremiti vjenčanje kao igru. Djevojčice su se posvađale oko uloge mladenke pa je brojalicom odabrana Draga za mladenku. Uloga mladoženje dodijeljena je Peri, a vjenčanje se trebalo održati u malom gaju zvanom </a:t>
            </a:r>
            <a:r>
              <a:rPr lang="hr-HR" dirty="0" err="1"/>
              <a:t>Jarek</a:t>
            </a:r>
            <a:r>
              <a:rPr lang="hr-HR" dirty="0"/>
              <a:t>. Tu je čekao mali pop u strahu te mu se činilo da se grmlje miče. Potrčao je prema dječjoj svadbenoj povorci, a po povratku u </a:t>
            </a:r>
            <a:r>
              <a:rPr lang="hr-HR" dirty="0" err="1"/>
              <a:t>Jarek</a:t>
            </a:r>
            <a:r>
              <a:rPr lang="hr-HR" dirty="0"/>
              <a:t> ispadne pred njih konjska lubanja. “Svatovi popadaše od straha.”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/>
              <a:t>      VJENČANJE KAO IGRA</a:t>
            </a:r>
          </a:p>
        </p:txBody>
      </p:sp>
    </p:spTree>
  </p:cSld>
  <p:clrMapOvr>
    <a:masterClrMapping/>
  </p:clrMapOvr>
  <p:transition advTm="359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/>
            <a:r>
              <a:rPr lang="hr-HR" dirty="0"/>
              <a:t>Đaci četvrtog razreda u dogovoru s učiteljem odlučili su osnovati zadrugu. Pero je priželjkivao da bude domaćin  te je đacima nudio voće i slatkiše da glasuju za njega. </a:t>
            </a:r>
          </a:p>
          <a:p>
            <a:pPr algn="just"/>
            <a:r>
              <a:rPr lang="hr-HR" dirty="0"/>
              <a:t>Učitelj je rekao đacima da je Ljuban odabran za domaćina zadruge. Po povratku kući Pero napadne Ljubana kamenom, a potom i njegov pas. </a:t>
            </a:r>
          </a:p>
          <a:p>
            <a:pPr algn="just"/>
            <a:r>
              <a:rPr lang="hr-HR" dirty="0"/>
              <a:t>Na sastanku zadruge Ljuban je pročitao poziv starog liječnika na higijensku izložbu u Zagreb. Odredili su osmi veljače za dan putovanja.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/>
              <a:t>     ZADRUGA LJUBANOVAC </a:t>
            </a:r>
          </a:p>
        </p:txBody>
      </p:sp>
    </p:spTree>
  </p:cSld>
  <p:clrMapOvr>
    <a:masterClrMapping/>
  </p:clrMapOvr>
  <p:transition advTm="287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hr-HR" dirty="0"/>
              <a:t>Ljuban je od ušteđenog novca mjesečne članarine zadruge kupio karte za vlak do Zagreba. Na vlaku je pisalo “Zadruga </a:t>
            </a:r>
            <a:r>
              <a:rPr lang="hr-HR" dirty="0" err="1"/>
              <a:t>Ljubanovac</a:t>
            </a:r>
            <a:r>
              <a:rPr lang="hr-HR" dirty="0"/>
              <a:t>”.</a:t>
            </a:r>
          </a:p>
          <a:p>
            <a:pPr algn="just"/>
            <a:r>
              <a:rPr lang="hr-HR" dirty="0"/>
              <a:t>Po dolasku u grad đaci su posjetili izložbu, tiskaru novina, tvornicu suhomesnate robe i čokolade. Zanimljiv je njihov doživljaj grada:</a:t>
            </a:r>
          </a:p>
          <a:p>
            <a:pPr algn="just"/>
            <a:r>
              <a:rPr lang="hr-HR" dirty="0"/>
              <a:t>“Išla je čudna povorka đačića ulicom i ljudi stadoše u čudu zapitkivati. Život je jednoličan i građani su željni ma kakve novosti. Djeci opet nije bilo lako odgovarati, jer su se zagledala u visoke kuće, crkve i dućane. Okretali se i udarali o plinske svjetiljke…”  </a:t>
            </a:r>
          </a:p>
          <a:p>
            <a:pPr algn="just"/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/>
              <a:t>     PUTOVANJE U ZAGREB</a:t>
            </a:r>
          </a:p>
        </p:txBody>
      </p:sp>
    </p:spTree>
  </p:cSld>
  <p:clrMapOvr>
    <a:masterClrMapping/>
  </p:clrMapOvr>
  <p:transition advTm="27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hr-HR" dirty="0"/>
              <a:t>Kad je počeo puhati vjetar i padati snijeg, đaci su u pratnji učitelja krenuli u kino da pogledaju kino-predstavu. </a:t>
            </a:r>
          </a:p>
          <a:p>
            <a:pPr algn="just"/>
            <a:r>
              <a:rPr lang="hr-HR" dirty="0"/>
              <a:t>Tijekom projekcije filma učitelju je pozlilo pa je prevezen u bolnicu. Ljuban je preuzeo obveze učitelja. Učitelj mu je kasnije poslao pismo u kojem ga hrabri kao voditelja zadruge. Zadruga se podijeli pa se jedan dio okupio oko Ljubana, a drugi oko Pere na čijoj je strani u početku bila i Draga. </a:t>
            </a:r>
          </a:p>
          <a:p>
            <a:pPr algn="just"/>
            <a:r>
              <a:rPr lang="hr-HR" dirty="0"/>
              <a:t>Ljuban je zamolio za pomoć konduktera jer bi vlak mogao stati u snijegu. Skupio je od đaka hranu i višak odjeće da im to podijeli ako vlak bude duže vremena stajao. 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/>
              <a:t>          KINO-PREDSTAVA</a:t>
            </a:r>
          </a:p>
        </p:txBody>
      </p:sp>
    </p:spTree>
  </p:cSld>
  <p:clrMapOvr>
    <a:masterClrMapping/>
  </p:clrMapOvr>
  <p:transition advTm="279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r-HR" dirty="0"/>
              <a:t>LJUBAN ČITA ĐACIMA UČITELJEVO PISMO / FILMSKA SLIKA IZ FILMA</a:t>
            </a:r>
          </a:p>
        </p:txBody>
      </p:sp>
      <p:pic>
        <p:nvPicPr>
          <p:cNvPr id="1026" name="Picture 2" descr="C:\Users\korisnik\Videos\Pictures\medijska-pismenost-vlak-u-snijegu-960x6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12118"/>
            <a:ext cx="6861602" cy="4574401"/>
          </a:xfrm>
          <a:prstGeom prst="rect">
            <a:avLst/>
          </a:prstGeom>
          <a:noFill/>
        </p:spPr>
      </p:pic>
    </p:spTree>
  </p:cSld>
  <p:clrMapOvr>
    <a:masterClrMapping/>
  </p:clrMapOvr>
  <p:transition advTm="255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433</TotalTime>
  <Words>1620</Words>
  <Application>Microsoft Office PowerPoint</Application>
  <PresentationFormat>Prikaz na zaslonu (4:3)</PresentationFormat>
  <Paragraphs>96</Paragraphs>
  <Slides>22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7" baseType="lpstr">
      <vt:lpstr>Lucida Sans Unicode</vt:lpstr>
      <vt:lpstr>Verdana</vt:lpstr>
      <vt:lpstr>Wingdings 2</vt:lpstr>
      <vt:lpstr>Wingdings 3</vt:lpstr>
      <vt:lpstr>Gomilanje</vt:lpstr>
      <vt:lpstr>            MATO LOVRAK </vt:lpstr>
      <vt:lpstr>  PORTRET PISCA MATE LOVRAKA</vt:lpstr>
      <vt:lpstr>     ŠKOLA U VELIKOM SELU</vt:lpstr>
      <vt:lpstr> KULTURNI CENTAR MATO LOVRAK</vt:lpstr>
      <vt:lpstr>      VJENČANJE KAO IGRA</vt:lpstr>
      <vt:lpstr>     ZADRUGA LJUBANOVAC </vt:lpstr>
      <vt:lpstr>     PUTOVANJE U ZAGREB</vt:lpstr>
      <vt:lpstr>          KINO-PREDSTAVA</vt:lpstr>
      <vt:lpstr>LJUBAN ČITA ĐACIMA UČITELJEVO PISMO / FILMSKA SLIKA IZ FILMA</vt:lpstr>
      <vt:lpstr>           VLAK U SNIJEGU</vt:lpstr>
      <vt:lpstr>   SNJEŽNI NANOSI OKO VAGONA</vt:lpstr>
      <vt:lpstr>        DOGOVOR ZADRUGE</vt:lpstr>
      <vt:lpstr>        RAD DJEČJIH RUKU</vt:lpstr>
      <vt:lpstr>    DJEVOJČICA U VRUĆICI  </vt:lpstr>
      <vt:lpstr>   DRAGIN LIK U FILMU “VLAK U     SNIJEGU”       </vt:lpstr>
      <vt:lpstr>  FIĆUK STROJA U LEDENOJ NOĆI</vt:lpstr>
      <vt:lpstr>  VLAK  JURI LEDENOM RAVNICOM</vt:lpstr>
      <vt:lpstr>          LJUBAN I PERO  </vt:lpstr>
      <vt:lpstr>         POVRATAK KUĆI</vt:lpstr>
      <vt:lpstr> LJUBAN, PERO I DRAGA U FILMU “VLAK U SNIJEGU”</vt:lpstr>
      <vt:lpstr>     ZADACI ZA UČENIKE</vt:lpstr>
      <vt:lpstr>    INFORMACIJSKI IZVORI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MATO LOVRAK</dc:title>
  <dc:creator>korisnik</dc:creator>
  <cp:lastModifiedBy>Nada Slišković</cp:lastModifiedBy>
  <cp:revision>318</cp:revision>
  <dcterms:created xsi:type="dcterms:W3CDTF">2019-02-14T16:51:43Z</dcterms:created>
  <dcterms:modified xsi:type="dcterms:W3CDTF">2020-01-30T14:38:21Z</dcterms:modified>
</cp:coreProperties>
</file>