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71" r:id="rId8"/>
    <p:sldId id="260" r:id="rId9"/>
    <p:sldId id="263" r:id="rId10"/>
    <p:sldId id="262" r:id="rId11"/>
    <p:sldId id="264" r:id="rId12"/>
    <p:sldId id="265" r:id="rId13"/>
    <p:sldId id="266" r:id="rId14"/>
    <p:sldId id="268" r:id="rId15"/>
    <p:sldId id="267" r:id="rId16"/>
    <p:sldId id="269" r:id="rId17"/>
    <p:sldId id="273" r:id="rId18"/>
    <p:sldId id="277" r:id="rId19"/>
    <p:sldId id="274" r:id="rId20"/>
    <p:sldId id="27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4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75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96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29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71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7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5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68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33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39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87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89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66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75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1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43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F7F3-2A4A-4D75-92BB-875B37C6ACA8}" type="datetimeFigureOut">
              <a:rPr lang="hr-HR" smtClean="0"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C7982A-D1BF-467F-9520-94E2DB4E11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POKLADE I POKLADNI OBIČAJI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MAŠKARE I KARNEVALI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KORELACIJA  ZEMLJOPISA, POVIJESTI, VJERONAUKA, HRVATSKOGA JEZIKA I KNJIŽNICE</a:t>
            </a: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"/>
    </mc:Choice>
    <mc:Fallback>
      <p:transition spd="slow" advTm="10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ZVONČARI KASTAVŠTINE</a:t>
            </a:r>
            <a:br>
              <a:rPr lang="hr-HR" dirty="0" smtClean="0"/>
            </a:br>
            <a:r>
              <a:rPr lang="hr-HR" dirty="0" smtClean="0"/>
              <a:t>Meridijani broj 152, veljača 2011.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„Godišnji pokladni ophod zvončara s područja </a:t>
            </a:r>
            <a:r>
              <a:rPr lang="hr-HR" sz="2400" dirty="0" err="1" smtClean="0">
                <a:solidFill>
                  <a:srgbClr val="002060"/>
                </a:solidFill>
              </a:rPr>
              <a:t>Kastavštine</a:t>
            </a:r>
            <a:r>
              <a:rPr lang="hr-HR" sz="2400" dirty="0" smtClean="0">
                <a:solidFill>
                  <a:srgbClr val="002060"/>
                </a:solidFill>
              </a:rPr>
              <a:t> dobio je najveće moguće priznanje na području kulture, tradicije i baštine. Uvršten je na UNESCOVU listu nematerijalne baštine čovječanstva.”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„</a:t>
            </a:r>
            <a:r>
              <a:rPr lang="hr-HR" sz="2400" dirty="0" err="1" smtClean="0">
                <a:solidFill>
                  <a:srgbClr val="002060"/>
                </a:solidFill>
              </a:rPr>
              <a:t>Halubajski</a:t>
            </a:r>
            <a:r>
              <a:rPr lang="hr-HR" sz="2400" dirty="0" smtClean="0">
                <a:solidFill>
                  <a:srgbClr val="002060"/>
                </a:solidFill>
              </a:rPr>
              <a:t> zvončari su stara izvorna skupina iz istočnog dijela </a:t>
            </a:r>
            <a:r>
              <a:rPr lang="hr-HR" sz="2400" dirty="0" err="1" smtClean="0">
                <a:solidFill>
                  <a:srgbClr val="002060"/>
                </a:solidFill>
              </a:rPr>
              <a:t>Kastavštine</a:t>
            </a:r>
            <a:r>
              <a:rPr lang="hr-HR" sz="2400" dirty="0" smtClean="0">
                <a:solidFill>
                  <a:srgbClr val="002060"/>
                </a:solidFill>
              </a:rPr>
              <a:t>. Njihova udruga danas ima 270 odraslih članova, a s pomlatkom taj se broj penje i na 400.”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(Meridijani, 64-66)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4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"/>
    </mc:Choice>
    <mc:Fallback>
      <p:transition spd="slow" advTm="96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MASKIRANA POVORKA ZVONČARA U RIJEČKOM ZALEĐU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2400" dirty="0" smtClean="0"/>
              <a:t>Za zimskog jutra maskirani zvončari hodaju cestom u mornarskim majicama ogrnuti ovčjim krznom. </a:t>
            </a:r>
          </a:p>
          <a:p>
            <a:pPr algn="just"/>
            <a:r>
              <a:rPr lang="hr-HR" sz="2400" dirty="0" smtClean="0"/>
              <a:t>Okupljaju se u </a:t>
            </a:r>
            <a:r>
              <a:rPr lang="hr-HR" sz="2400" dirty="0" err="1"/>
              <a:t>M</a:t>
            </a:r>
            <a:r>
              <a:rPr lang="hr-HR" sz="2400" dirty="0" err="1" smtClean="0"/>
              <a:t>arčeljima</a:t>
            </a:r>
            <a:r>
              <a:rPr lang="hr-HR" sz="2400" dirty="0" smtClean="0"/>
              <a:t>, u zaleđu Rijeke odakle se pruža pogled na Kvarnerski zaljev i snijegom pokriveni </a:t>
            </a:r>
            <a:r>
              <a:rPr lang="hr-HR" sz="2400" dirty="0" err="1" smtClean="0"/>
              <a:t>Platak</a:t>
            </a:r>
            <a:r>
              <a:rPr lang="hr-HR" sz="2400" dirty="0" smtClean="0"/>
              <a:t>. </a:t>
            </a:r>
          </a:p>
          <a:p>
            <a:pPr algn="just"/>
            <a:r>
              <a:rPr lang="hr-HR" sz="2400" dirty="0" smtClean="0"/>
              <a:t>Njihova mjedena zvona sve glasnije zvone. Na glavi su im strašne maske s likovima životinja zlokobnog pogleda i opasnih rogova. U ruci su im neobični rekviziti poput buzdovana.</a:t>
            </a:r>
          </a:p>
          <a:p>
            <a:pPr algn="just"/>
            <a:r>
              <a:rPr lang="hr-HR" sz="2400" dirty="0" smtClean="0"/>
              <a:t>Na posnu nedjelju, tri dana prije Pepelnice, obilaze sela oko </a:t>
            </a:r>
            <a:r>
              <a:rPr lang="hr-HR" sz="2400" dirty="0" err="1" smtClean="0"/>
              <a:t>Marčelja</a:t>
            </a:r>
            <a:r>
              <a:rPr lang="hr-HR" sz="2400" dirty="0" smtClean="0"/>
              <a:t> i Viškova posjećujući kuće. </a:t>
            </a:r>
          </a:p>
          <a:p>
            <a:pPr algn="just"/>
            <a:r>
              <a:rPr lang="hr-HR" sz="2400" dirty="0" smtClean="0"/>
              <a:t>Preci današnjih zvončara vjerovali su da bukom zvona ili puhanjem u rog odvraćaju zle duhove i prirodne sile. </a:t>
            </a:r>
          </a:p>
          <a:p>
            <a:pPr algn="just"/>
            <a:r>
              <a:rPr lang="hr-HR" sz="2400" dirty="0" smtClean="0"/>
              <a:t>Upotreba pepela bila je simbol plodnosti i čišćenja od grijeha. Rogovi su simbolizirali snagu, moć, plodnost i zaštitu od zlih sila. Strašne su maske drevnih zvončara predstavljale bit borbe protiv zlih duhova i demona. Zvončar je tako bio čuvar svoje zajednice i istjerivač zle sile.</a:t>
            </a:r>
          </a:p>
          <a:p>
            <a:pPr algn="just"/>
            <a:r>
              <a:rPr lang="hr-HR" sz="2400" dirty="0" smtClean="0"/>
              <a:t>Pokladni običaji održavaju se pri kraju zime, a zvončari su vjesnici proljeća. Ritualima plodnosti potiču prirodu na buđenje, da bi godina bila rodna te bogata plodovima i usjevima.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6632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"/>
    </mc:Choice>
    <mc:Fallback>
      <p:transition spd="slow" advTm="8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LIK ZVONČARA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5970" y="1851663"/>
            <a:ext cx="4800600" cy="4549140"/>
          </a:xfrm>
        </p:spPr>
      </p:pic>
    </p:spTree>
    <p:extLst>
      <p:ext uri="{BB962C8B-B14F-4D97-AF65-F5344CB8AC3E}">
        <p14:creationId xmlns:p14="http://schemas.microsoft.com/office/powerpoint/2010/main" val="203085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"/>
    </mc:Choice>
    <mc:Fallback>
      <p:transition spd="slow" advTm="76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VENECIJA, GRAD KARNEVALA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Meridijani broj 132, veljača 2009.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 smtClean="0"/>
              <a:t>U dane venecijanskog karnevala maskenbal traje do kasno u noć. Iza maske zamrzne se vlastiti identitet da se predstavi kao netko drugi.</a:t>
            </a:r>
          </a:p>
          <a:p>
            <a:pPr algn="just"/>
            <a:r>
              <a:rPr lang="hr-HR" sz="2400" dirty="0" smtClean="0"/>
              <a:t>Venecija očarava svojim kamenitim ulicama i trgovima.</a:t>
            </a:r>
          </a:p>
          <a:p>
            <a:pPr algn="just"/>
            <a:r>
              <a:rPr lang="hr-HR" sz="2400" dirty="0" smtClean="0"/>
              <a:t>Na trg izlaze maskirani likovi šarenih maski, odjeveni u barokne kostime. Podsjećaju na 15.stoljeće kad je Mletačka Republika bila na vrhuncu moći kao pomorski gospodar Sredozemlja te centar kulture i umjetnosti Europe. 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4491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"/>
    </mc:Choice>
    <mc:Fallback>
      <p:transition spd="slow" advTm="7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MOSTIĆI I KANALI VENECIJE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8819" y="705854"/>
            <a:ext cx="5085349" cy="6561221"/>
          </a:xfrm>
        </p:spPr>
      </p:pic>
    </p:spTree>
    <p:extLst>
      <p:ext uri="{BB962C8B-B14F-4D97-AF65-F5344CB8AC3E}">
        <p14:creationId xmlns:p14="http://schemas.microsoft.com/office/powerpoint/2010/main" val="244571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"/>
    </mc:Choice>
    <mc:Fallback>
      <p:transition spd="slow" advTm="8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KARNEVALSKE SVEČANOSTI KOJE SLAVE DOLAZAK PROLJEĆA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Stanovnici Venecije su u prošlosti karnevalskim svečanostima slavili dolazak proljeća. 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Maske su se nosile od stare godine do pokladnog utorka uoči Pepelnice.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Likovi venecijanskih karnevala bili su: ribari, liječnici, odvjetnici, demoni, satiri, kraljevi, princeze i slično. Muškarci su nosili maske zvane </a:t>
            </a:r>
            <a:r>
              <a:rPr lang="hr-HR" sz="2400" dirty="0" err="1" smtClean="0">
                <a:solidFill>
                  <a:srgbClr val="002060"/>
                </a:solidFill>
              </a:rPr>
              <a:t>bauta</a:t>
            </a:r>
            <a:r>
              <a:rPr lang="hr-HR" sz="2400" dirty="0" smtClean="0">
                <a:solidFill>
                  <a:srgbClr val="002060"/>
                </a:solidFill>
              </a:rPr>
              <a:t> koje skrivaju gornji dio lica. Ženske maske bile su </a:t>
            </a:r>
            <a:r>
              <a:rPr lang="hr-HR" sz="2400" dirty="0" err="1" smtClean="0">
                <a:solidFill>
                  <a:srgbClr val="002060"/>
                </a:solidFill>
              </a:rPr>
              <a:t>morette</a:t>
            </a:r>
            <a:r>
              <a:rPr lang="hr-HR" sz="2400" dirty="0" smtClean="0">
                <a:solidFill>
                  <a:srgbClr val="002060"/>
                </a:solidFill>
              </a:rPr>
              <a:t> ovalnog oblika od crnog baršuna, pokrivene velom. 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Umjetnici su izrađivali maske od kože ili papira, bojali ih, ukrašavali perjem i kamenjem. Udruživali su se u cehove, imali svoje zakone i uživali poseban status u venecijanskom društvu. 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Raskoš maskiranja odumire nakon Napoleonovog osvajanja Venecije 1797. godine. Nestala je početkom 20.stoleća kad je Mussolini zabranio uporabu maske. Karneval je oživljen 1979. postavši svjetski najpoznatija manifestacija.  </a:t>
            </a:r>
          </a:p>
          <a:p>
            <a:pPr algn="just"/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"/>
    </mc:Choice>
    <mc:Fallback>
      <p:transition spd="slow" advTm="9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VENECIJANSKI KOSTIM ZA MASKENBAL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3194" y="1823087"/>
            <a:ext cx="4823462" cy="4674870"/>
          </a:xfrm>
        </p:spPr>
      </p:pic>
    </p:spTree>
    <p:extLst>
      <p:ext uri="{BB962C8B-B14F-4D97-AF65-F5344CB8AC3E}">
        <p14:creationId xmlns:p14="http://schemas.microsoft.com/office/powerpoint/2010/main" val="353754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9"/>
    </mc:Choice>
    <mc:Fallback>
      <p:transition spd="slow" advTm="115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DUH KARNEVALA NA ULICAMA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208715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dirty="0" smtClean="0"/>
              <a:t>Za venecijanskog karnevala danas ulicama i trgovima prolaze maskirane povorke, a kanalima u gondolama. </a:t>
            </a:r>
          </a:p>
          <a:p>
            <a:pPr algn="just"/>
            <a:r>
              <a:rPr lang="hr-HR" sz="2400" dirty="0" smtClean="0"/>
              <a:t>Priređuju se raskošni balovi, a veliki bal u palači je Duždev bal. Njemu pristupaju samo ljudi u odgovarajućim baroknim kostimima. Sudionici tog bala trebaju znati korake </a:t>
            </a:r>
            <a:r>
              <a:rPr lang="hr-HR" sz="2400" dirty="0" err="1" smtClean="0"/>
              <a:t>quadrille</a:t>
            </a:r>
            <a:r>
              <a:rPr lang="hr-HR" sz="2400" dirty="0"/>
              <a:t> </a:t>
            </a:r>
            <a:r>
              <a:rPr lang="hr-HR" sz="2400" dirty="0" smtClean="0"/>
              <a:t>i starih plesova. </a:t>
            </a:r>
          </a:p>
          <a:p>
            <a:pPr algn="just"/>
            <a:r>
              <a:rPr lang="hr-HR" sz="2400" dirty="0" smtClean="0"/>
              <a:t>Pravi karnevalski duh osjeća se samo na ulicama. Na pokladni utorak održava se na Markovu trgu spektakularni koncert. </a:t>
            </a:r>
          </a:p>
          <a:p>
            <a:pPr algn="just"/>
            <a:r>
              <a:rPr lang="hr-HR" sz="2400" dirty="0" smtClean="0"/>
              <a:t>Venecijanske vlasti ponovno su okupile legendarni glazbeni </a:t>
            </a:r>
            <a:r>
              <a:rPr lang="hr-HR" sz="2400" dirty="0" err="1" smtClean="0"/>
              <a:t>reggae</a:t>
            </a:r>
            <a:r>
              <a:rPr lang="hr-HR" sz="2400" dirty="0" smtClean="0"/>
              <a:t> band da svira za vrijeme karnevala.</a:t>
            </a:r>
          </a:p>
          <a:p>
            <a:pPr algn="just"/>
            <a:r>
              <a:rPr lang="hr-HR" sz="2400" dirty="0" smtClean="0"/>
              <a:t>Atmosfera Venecije tijekom maskenbala je nenadmašiva jer stvarnost  Venecije nadmašuje maštu svakog zanesenjaka.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6318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"/>
    </mc:Choice>
    <mc:Fallback>
      <p:transition spd="slow" advTm="12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MASKA ZA VENECIJANSKI MASKENBAL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2264" y="1998133"/>
            <a:ext cx="4639733" cy="4075289"/>
          </a:xfrm>
        </p:spPr>
      </p:pic>
    </p:spTree>
    <p:extLst>
      <p:ext uri="{BB962C8B-B14F-4D97-AF65-F5344CB8AC3E}">
        <p14:creationId xmlns:p14="http://schemas.microsoft.com/office/powerpoint/2010/main" val="332202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8"/>
    </mc:Choice>
    <mc:Fallback>
      <p:transition spd="slow" advTm="656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KARNEVAL U RIO DA JANEIRU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Brazilski </a:t>
            </a:r>
            <a:r>
              <a:rPr lang="hr-HR" sz="2400" dirty="0">
                <a:solidFill>
                  <a:srgbClr val="002060"/>
                </a:solidFill>
              </a:rPr>
              <a:t>k</a:t>
            </a:r>
            <a:r>
              <a:rPr lang="hr-HR" sz="2400" dirty="0" smtClean="0">
                <a:solidFill>
                  <a:srgbClr val="002060"/>
                </a:solidFill>
              </a:rPr>
              <a:t>arneval u </a:t>
            </a:r>
            <a:r>
              <a:rPr lang="hr-HR" sz="2400" dirty="0" err="1" smtClean="0">
                <a:solidFill>
                  <a:srgbClr val="002060"/>
                </a:solidFill>
              </a:rPr>
              <a:t>Riu</a:t>
            </a:r>
            <a:r>
              <a:rPr lang="hr-HR" sz="2400" dirty="0" smtClean="0">
                <a:solidFill>
                  <a:srgbClr val="002060"/>
                </a:solidFill>
              </a:rPr>
              <a:t>, u Južnoj Americi, dokaz je da običaji maskiranja ne nestaju, premda su tu tradiciju iz Europe donijeli portugalski doseljenici. 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„Karneval je, spojivši se sa proslavama mjesnih Indijanaca i crnih robova iz Afrike, postao najveća proslava svih Brazilaca. Svečanosti počinju tijekom siječnja, a kulminiraju u velika četiri dana </a:t>
            </a:r>
            <a:r>
              <a:rPr lang="hr-HR" sz="2400" dirty="0" err="1" smtClean="0">
                <a:solidFill>
                  <a:srgbClr val="002060"/>
                </a:solidFill>
              </a:rPr>
              <a:t>Carnevala</a:t>
            </a:r>
            <a:r>
              <a:rPr lang="hr-HR" sz="2400" dirty="0" smtClean="0">
                <a:solidFill>
                  <a:srgbClr val="002060"/>
                </a:solidFill>
              </a:rPr>
              <a:t>. Kao što je slučaj s karnevalima u Europi, tako i ovaj dosiže svoj vrhunac na pokladni utorak, da bi na Čistu srijedu s početkom </a:t>
            </a:r>
            <a:r>
              <a:rPr lang="hr-HR" sz="2400" dirty="0" err="1" smtClean="0">
                <a:solidFill>
                  <a:srgbClr val="002060"/>
                </a:solidFill>
              </a:rPr>
              <a:t>korizme</a:t>
            </a: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sve prestalo.”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(Drvo znanja broj 52, veljača 2002) 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2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"/>
    </mc:Choice>
    <mc:Fallback>
      <p:transition spd="slow" advTm="9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SAMOBORSKI FAŠNIK</a:t>
            </a:r>
            <a:r>
              <a:rPr lang="hr-HR" dirty="0"/>
              <a:t> </a:t>
            </a:r>
            <a:r>
              <a:rPr lang="hr-HR" dirty="0" smtClean="0"/>
              <a:t>              Meridijani br.102, veljača 2006.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Samoborski fašnik najpoznatija je pokladna manifestacija u blizini Zagreba koja se počela razvijati 20-ih godina 19.stoljeća. 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Sačuvani pisani dokumenti iz tog vremena pokazuju da se na ulicama drevnog Samobora održavala fašnička svečanost, a u općinskom magistratu održavao se ples pod maskama već 1827. godine. 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Fašnički simboli – Sraka, Princ Fašnik, </a:t>
            </a:r>
            <a:r>
              <a:rPr lang="hr-HR" sz="2400" dirty="0" err="1" smtClean="0">
                <a:solidFill>
                  <a:srgbClr val="002060"/>
                </a:solidFill>
              </a:rPr>
              <a:t>Sudec</a:t>
            </a:r>
            <a:r>
              <a:rPr lang="hr-HR" sz="2400" dirty="0" smtClean="0">
                <a:solidFill>
                  <a:srgbClr val="002060"/>
                </a:solidFill>
              </a:rPr>
              <a:t> i Fiškal svake veljače uveseljavaju Samoborce i sudionika maskenbala. 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Posljednji dan fašnika, u utorak prije Čiste srijede, donosi se presuda Princu Fašniku koji je kriv za sve optužbe.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0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"/>
    </mc:Choice>
    <mc:Fallback>
      <p:transition spd="slow" advTm="101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/>
              <a:t> </a:t>
            </a:r>
            <a:r>
              <a:rPr lang="hr-HR" dirty="0" smtClean="0"/>
              <a:t>             BRAZILSKI KARNEVAL 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dirty="0" smtClean="0"/>
              <a:t> </a:t>
            </a:r>
            <a:r>
              <a:rPr lang="hr-HR" sz="2400" dirty="0" smtClean="0"/>
              <a:t>Karneval u Rio de Janeiru  obilježavaju mnoga događanja, od zatvorenih balova poput onih u Italiji, do uličnih proslava. </a:t>
            </a:r>
          </a:p>
          <a:p>
            <a:pPr algn="just"/>
            <a:r>
              <a:rPr lang="hr-HR" sz="2400" dirty="0" smtClean="0"/>
              <a:t>Popularnost karnevalskih svečanosti privlači sve više turista iz cijelog svijeta.</a:t>
            </a:r>
          </a:p>
          <a:p>
            <a:pPr algn="just"/>
            <a:r>
              <a:rPr lang="hr-HR" sz="2400" dirty="0" smtClean="0"/>
              <a:t>Tijekom maskenbala gradom prolaze povorke ili škole maskiranih plesača sambe.</a:t>
            </a:r>
          </a:p>
          <a:p>
            <a:pPr algn="just"/>
            <a:r>
              <a:rPr lang="hr-HR" sz="2400" dirty="0" smtClean="0"/>
              <a:t>Šivaju se raskošni kostimi i uređuju kola uz koja će se maskirana skupina kretati. Kreće se dogovorenim putem uz bučnu glazbu i ples. </a:t>
            </a:r>
          </a:p>
          <a:p>
            <a:pPr algn="just"/>
            <a:r>
              <a:rPr lang="hr-HR" sz="2400" dirty="0" err="1" smtClean="0"/>
              <a:t>Bateria</a:t>
            </a:r>
            <a:r>
              <a:rPr lang="hr-HR" sz="2400" dirty="0" smtClean="0"/>
              <a:t> je skupina udaraljkaša li bubnjara koju predvodi kraljica. Pojedinu skupinu čini i do 10 000 sudionika. </a:t>
            </a:r>
          </a:p>
          <a:p>
            <a:pPr algn="just"/>
            <a:r>
              <a:rPr lang="hr-HR" sz="2400" dirty="0" smtClean="0"/>
              <a:t>Na natjecanju pokazuju se najbolje skupine plesača sambe. </a:t>
            </a:r>
          </a:p>
          <a:p>
            <a:pPr algn="just"/>
            <a:r>
              <a:rPr lang="hr-HR" sz="2400" dirty="0" smtClean="0"/>
              <a:t>Maskenbal danas ima smisao očuvanja povijesne tradicije, pomodni i turistički značaj jer povezuje ljude svijeta istom manifestacijom.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591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"/>
    </mc:Choice>
    <mc:Fallback>
      <p:transition spd="slow" advTm="8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MASKENBAL U SAMOBORU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0281" y="1223014"/>
            <a:ext cx="4606287" cy="5566410"/>
          </a:xfrm>
        </p:spPr>
      </p:pic>
    </p:spTree>
    <p:extLst>
      <p:ext uri="{BB962C8B-B14F-4D97-AF65-F5344CB8AC3E}">
        <p14:creationId xmlns:p14="http://schemas.microsoft.com/office/powerpoint/2010/main" val="3568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"/>
    </mc:Choice>
    <mc:Fallback>
      <p:transition spd="slow" advTm="78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OBIČAJI VEZANI UZ SAMOBORSKI FAŠNIK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 U Samoboru se na pokladni utorak priređuje svečani ručak, a za desert pripremaju se krafne. 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Fašnički likovi koji na pozornici zabavljaju pučanstvo su Sudac, princeza Sraka te Fiškal. 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Milan Lang u svojoj knjizi iz 1915. opisao je Samoborski fašnik na prijelazu iz 19. u 20. stoljeće.  </a:t>
            </a:r>
            <a:endParaRPr lang="hr-HR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hr-H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Fašnik je 1904. dobio službeni list „</a:t>
            </a:r>
            <a:r>
              <a:rPr lang="hr-HR" sz="2400" dirty="0" err="1" smtClean="0">
                <a:solidFill>
                  <a:srgbClr val="002060"/>
                </a:solidFill>
              </a:rPr>
              <a:t>Sraku</a:t>
            </a:r>
            <a:r>
              <a:rPr lang="hr-HR" sz="2400" dirty="0" smtClean="0">
                <a:solidFill>
                  <a:srgbClr val="002060"/>
                </a:solidFill>
              </a:rPr>
              <a:t>” čiji je nakladnik bio Eugen </a:t>
            </a:r>
            <a:r>
              <a:rPr lang="hr-HR" sz="2400" dirty="0" err="1" smtClean="0">
                <a:solidFill>
                  <a:srgbClr val="002060"/>
                </a:solidFill>
              </a:rPr>
              <a:t>Kosak</a:t>
            </a:r>
            <a:r>
              <a:rPr lang="hr-HR" sz="2400" dirty="0" smtClean="0">
                <a:solidFill>
                  <a:srgbClr val="002060"/>
                </a:solidFill>
              </a:rPr>
              <a:t>, koji je kasnije pokrenuo i mjesečnik „Samoborski list”. Izlazio je jednom godišnje do 1909., a s prekidima do ratne 1941. godine.  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„Sraka je izašla pod motom ‘Sraka ima dugi rep i pisano perje’ te je na svoje četiri stranice donijela satirički prikaz toga vremena.” 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(Meridijani, 47)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1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"/>
    </mc:Choice>
    <mc:Fallback>
      <p:transition spd="slow" advTm="9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KRAFNA KAO SIMBOL FAŠNIKA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8487" y="1995526"/>
            <a:ext cx="4454360" cy="4324109"/>
          </a:xfrm>
        </p:spPr>
      </p:pic>
    </p:spTree>
    <p:extLst>
      <p:ext uri="{BB962C8B-B14F-4D97-AF65-F5344CB8AC3E}">
        <p14:creationId xmlns:p14="http://schemas.microsoft.com/office/powerpoint/2010/main" val="118811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"/>
    </mc:Choice>
    <mc:Fallback>
      <p:transition spd="slow" advTm="9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STIHOVI O MASKENBALU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Zvonimir </a:t>
            </a:r>
            <a:r>
              <a:rPr lang="hr-HR" sz="2400" dirty="0" err="1" smtClean="0">
                <a:solidFill>
                  <a:srgbClr val="002060"/>
                </a:solidFill>
              </a:rPr>
              <a:t>Balog</a:t>
            </a:r>
            <a:endParaRPr lang="hr-H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               KARNEVAL  / Tričave pjesme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Na dan karnevala ovca s vukom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Šeće pod rukom.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Gazele se lava više ne plaše…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Život je na dan karnevala lijep,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Šetači imaju rogove, mnogi i rep.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Majmuna i slonova ulice su pune.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Nose se maske mudraca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               i vladarske krune…</a:t>
            </a:r>
          </a:p>
          <a:p>
            <a:pPr marL="0" indent="0" algn="just">
              <a:buNone/>
            </a:pPr>
            <a:endParaRPr lang="hr-HR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Pismene teme potaknute običajima maskiranja: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Maškare u selu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Zelinski fašnik</a:t>
            </a:r>
          </a:p>
          <a:p>
            <a:pPr marL="0" indent="0" algn="just"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Maskenbal u Samoboru   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2060"/>
                </a:solidFill>
              </a:rPr>
              <a:t> </a:t>
            </a:r>
            <a:r>
              <a:rPr lang="hr-HR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endParaRPr lang="hr-HR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8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"/>
    </mc:Choice>
    <mc:Fallback>
      <p:transition spd="slow" advTm="8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MASKIRANI LIKOVI DJECE                               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8888" y="1588774"/>
            <a:ext cx="5052063" cy="5029200"/>
          </a:xfrm>
        </p:spPr>
      </p:pic>
    </p:spTree>
    <p:extLst>
      <p:ext uri="{BB962C8B-B14F-4D97-AF65-F5344CB8AC3E}">
        <p14:creationId xmlns:p14="http://schemas.microsoft.com/office/powerpoint/2010/main" val="8248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"/>
    </mc:Choice>
    <mc:Fallback>
      <p:transition spd="slow" advTm="9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KORIJENI KARNEVALSKE TRADICIJE U KRŠĆANSTVU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Polazište karnevalske tradicije je u kršćanstvu. U vrijeme Grgura Velikog, u 9.stoljeću, određena je crkvena mjera po kojoj se u ponedjeljak i utorak, uoči Čiste srijede ili Pepelnice, posti. Nedjelja prije Pepelnice nazvana je latinskim imenom „</a:t>
            </a:r>
            <a:r>
              <a:rPr lang="hr-HR" sz="2400" dirty="0" err="1" smtClean="0">
                <a:solidFill>
                  <a:srgbClr val="002060"/>
                </a:solidFill>
              </a:rPr>
              <a:t>dominica</a:t>
            </a:r>
            <a:r>
              <a:rPr lang="hr-HR" sz="2400" dirty="0" smtClean="0">
                <a:solidFill>
                  <a:srgbClr val="002060"/>
                </a:solidFill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</a:rPr>
              <a:t>carnis</a:t>
            </a:r>
            <a:r>
              <a:rPr lang="hr-HR" sz="2400" dirty="0" smtClean="0">
                <a:solidFill>
                  <a:srgbClr val="002060"/>
                </a:solidFill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</a:rPr>
              <a:t>privii</a:t>
            </a:r>
            <a:r>
              <a:rPr lang="hr-HR" sz="2400" dirty="0" smtClean="0">
                <a:solidFill>
                  <a:srgbClr val="002060"/>
                </a:solidFill>
              </a:rPr>
              <a:t>” ili bezmesna nedjelja. U narodu je prozvana karnevalom, što je značilo mesopust.  </a:t>
            </a: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Oko 15. stoljeća post je u najširim krugovima zamijenjen suprotnim običajima – jakom hranom, zabavom, pićem i maskiranjem. Tako su nastale poklade ili karnevalska veselja. Izraz poklade dolazi od riječi </a:t>
            </a:r>
            <a:r>
              <a:rPr lang="hr-HR" sz="2400" dirty="0" err="1" smtClean="0">
                <a:solidFill>
                  <a:srgbClr val="002060"/>
                </a:solidFill>
              </a:rPr>
              <a:t>klasti</a:t>
            </a:r>
            <a:r>
              <a:rPr lang="hr-HR" sz="2400" dirty="0" smtClean="0">
                <a:solidFill>
                  <a:srgbClr val="002060"/>
                </a:solidFill>
              </a:rPr>
              <a:t> ili maskirati, prerušavati se, a naziv fašnik od naziva za pokladni utorak koji su u starom Zagrebu prozvali „</a:t>
            </a:r>
            <a:r>
              <a:rPr lang="hr-HR" sz="2400" dirty="0" err="1" smtClean="0">
                <a:solidFill>
                  <a:srgbClr val="002060"/>
                </a:solidFill>
              </a:rPr>
              <a:t>fašenk</a:t>
            </a:r>
            <a:r>
              <a:rPr lang="hr-HR" sz="2400" dirty="0" smtClean="0">
                <a:solidFill>
                  <a:srgbClr val="002060"/>
                </a:solidFill>
              </a:rPr>
              <a:t>”.  </a:t>
            </a:r>
            <a:endParaRPr lang="hr-HR" sz="2400" dirty="0">
              <a:solidFill>
                <a:srgbClr val="002060"/>
              </a:solidFill>
            </a:endParaRPr>
          </a:p>
          <a:p>
            <a:pPr algn="just"/>
            <a:r>
              <a:rPr lang="hr-HR" sz="2400" dirty="0" smtClean="0">
                <a:solidFill>
                  <a:srgbClr val="002060"/>
                </a:solidFill>
              </a:rPr>
              <a:t>Kalendar Samoborske Fašničke Republike donosi vijesti vezane uz Samoborski fašnik, a izlazi jednom godišnje.   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"/>
    </mc:Choice>
    <mc:Fallback>
      <p:transition spd="slow" advTm="9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KRINKA, MASKA KLAUNA I KOSTIM   PAHULJICE U KNJIŽNICI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0041" y="1462505"/>
            <a:ext cx="4759159" cy="5694948"/>
          </a:xfrm>
        </p:spPr>
      </p:pic>
    </p:spTree>
    <p:extLst>
      <p:ext uri="{BB962C8B-B14F-4D97-AF65-F5344CB8AC3E}">
        <p14:creationId xmlns:p14="http://schemas.microsoft.com/office/powerpoint/2010/main" val="419360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6"/>
    </mc:Choice>
    <mc:Fallback>
      <p:transition spd="slow" advTm="265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1321</Words>
  <Application>Microsoft Office PowerPoint</Application>
  <PresentationFormat>Široki zaslon</PresentationFormat>
  <Paragraphs>85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Faseta</vt:lpstr>
      <vt:lpstr>POKLADE I POKLADNI OBIČAJI</vt:lpstr>
      <vt:lpstr>            SAMOBORSKI FAŠNIK               Meridijani br.102, veljača 2006.</vt:lpstr>
      <vt:lpstr>   MASKENBAL U SAMOBORU</vt:lpstr>
      <vt:lpstr> OBIČAJI VEZANI UZ SAMOBORSKI FAŠNIK</vt:lpstr>
      <vt:lpstr>     KRAFNA KAO SIMBOL FAŠNIKA</vt:lpstr>
      <vt:lpstr>       STIHOVI O MASKENBALU</vt:lpstr>
      <vt:lpstr>            MASKIRANI LIKOVI DJECE                                 </vt:lpstr>
      <vt:lpstr>KORIJENI KARNEVALSKE TRADICIJE U KRŠĆANSTVU</vt:lpstr>
      <vt:lpstr>KRINKA, MASKA KLAUNA I KOSTIM   PAHULJICE U KNJIŽNICI</vt:lpstr>
      <vt:lpstr>ZVONČARI KASTAVŠTINE Meridijani broj 152, veljača 2011.</vt:lpstr>
      <vt:lpstr>MASKIRANA POVORKA ZVONČARA U RIJEČKOM ZALEĐU</vt:lpstr>
      <vt:lpstr>               LIK ZVONČARA</vt:lpstr>
      <vt:lpstr>      VENECIJA, GRAD KARNEVALA       Meridijani broj 132, veljača 2009.</vt:lpstr>
      <vt:lpstr>       MOSTIĆI I KANALI VENECIJE</vt:lpstr>
      <vt:lpstr>KARNEVALSKE SVEČANOSTI KOJE SLAVE DOLAZAK PROLJEĆA</vt:lpstr>
      <vt:lpstr> VENECIJANSKI KOSTIM ZA MASKENBAL</vt:lpstr>
      <vt:lpstr>      DUH KARNEVALA NA ULICAMA</vt:lpstr>
      <vt:lpstr> MASKA ZA VENECIJANSKI MASKENBAL</vt:lpstr>
      <vt:lpstr>    KARNEVAL U RIO DA JANEIRU</vt:lpstr>
      <vt:lpstr>               BRAZILSKI KARNEVAL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POKLADE I POKLADNI OBIČAJI</dc:title>
  <dc:creator>Knjižnica</dc:creator>
  <cp:lastModifiedBy>Knjižnica</cp:lastModifiedBy>
  <cp:revision>66</cp:revision>
  <dcterms:created xsi:type="dcterms:W3CDTF">2021-01-27T09:56:53Z</dcterms:created>
  <dcterms:modified xsi:type="dcterms:W3CDTF">2021-02-01T13:05:31Z</dcterms:modified>
</cp:coreProperties>
</file>