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72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3" r:id="rId17"/>
    <p:sldId id="274" r:id="rId18"/>
    <p:sldId id="275" r:id="rId19"/>
    <p:sldId id="276" r:id="rId20"/>
    <p:sldId id="277" r:id="rId21"/>
    <p:sldId id="280" r:id="rId22"/>
    <p:sldId id="278" r:id="rId23"/>
    <p:sldId id="282" r:id="rId24"/>
    <p:sldId id="279" r:id="rId25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CD401-C4DD-4ECF-99AD-1E4CBA354BD7}" type="datetimeFigureOut">
              <a:rPr lang="sr-Latn-CS" smtClean="0"/>
              <a:pPr/>
              <a:t>27.4.2015</a:t>
            </a:fld>
            <a:endParaRPr lang="hr-HR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6F80D-11ED-413E-BD68-17608EC65529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CD401-C4DD-4ECF-99AD-1E4CBA354BD7}" type="datetimeFigureOut">
              <a:rPr lang="sr-Latn-CS" smtClean="0"/>
              <a:pPr/>
              <a:t>27.4.2015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6F80D-11ED-413E-BD68-17608EC65529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CD401-C4DD-4ECF-99AD-1E4CBA354BD7}" type="datetimeFigureOut">
              <a:rPr lang="sr-Latn-CS" smtClean="0"/>
              <a:pPr/>
              <a:t>27.4.2015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6F80D-11ED-413E-BD68-17608EC65529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1ACD401-C4DD-4ECF-99AD-1E4CBA354BD7}" type="datetimeFigureOut">
              <a:rPr lang="sr-Latn-CS" smtClean="0"/>
              <a:pPr/>
              <a:t>27.4.2015</a:t>
            </a:fld>
            <a:endParaRPr lang="hr-HR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B546F80D-11ED-413E-BD68-17608EC65529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CD401-C4DD-4ECF-99AD-1E4CBA354BD7}" type="datetimeFigureOut">
              <a:rPr lang="sr-Latn-CS" smtClean="0"/>
              <a:pPr/>
              <a:t>27.4.2015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6F80D-11ED-413E-BD68-17608EC65529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CD401-C4DD-4ECF-99AD-1E4CBA354BD7}" type="datetimeFigureOut">
              <a:rPr lang="sr-Latn-CS" smtClean="0"/>
              <a:pPr/>
              <a:t>27.4.2015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6F80D-11ED-413E-BD68-17608EC65529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6F80D-11ED-413E-BD68-17608EC65529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CD401-C4DD-4ECF-99AD-1E4CBA354BD7}" type="datetimeFigureOut">
              <a:rPr lang="sr-Latn-CS" smtClean="0"/>
              <a:pPr/>
              <a:t>27.4.2015</a:t>
            </a:fld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CD401-C4DD-4ECF-99AD-1E4CBA354BD7}" type="datetimeFigureOut">
              <a:rPr lang="sr-Latn-CS" smtClean="0"/>
              <a:pPr/>
              <a:t>27.4.2015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6F80D-11ED-413E-BD68-17608EC65529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CD401-C4DD-4ECF-99AD-1E4CBA354BD7}" type="datetimeFigureOut">
              <a:rPr lang="sr-Latn-CS" smtClean="0"/>
              <a:pPr/>
              <a:t>27.4.2015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6F80D-11ED-413E-BD68-17608EC65529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1ACD401-C4DD-4ECF-99AD-1E4CBA354BD7}" type="datetimeFigureOut">
              <a:rPr lang="sr-Latn-CS" smtClean="0"/>
              <a:pPr/>
              <a:t>27.4.2015</a:t>
            </a:fld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546F80D-11ED-413E-BD68-17608EC65529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CD401-C4DD-4ECF-99AD-1E4CBA354BD7}" type="datetimeFigureOut">
              <a:rPr lang="sr-Latn-CS" smtClean="0"/>
              <a:pPr/>
              <a:t>27.4.2015</a:t>
            </a:fld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46F80D-11ED-413E-BD68-17608EC65529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61ACD401-C4DD-4ECF-99AD-1E4CBA354BD7}" type="datetimeFigureOut">
              <a:rPr lang="sr-Latn-CS" smtClean="0"/>
              <a:pPr/>
              <a:t>27.4.2015</a:t>
            </a:fld>
            <a:endParaRPr lang="hr-HR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hr-HR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B546F80D-11ED-413E-BD68-17608EC65529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0034" y="1285860"/>
            <a:ext cx="7929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dirty="0" smtClean="0">
                <a:solidFill>
                  <a:schemeClr val="bg1"/>
                </a:solidFill>
              </a:rPr>
              <a:t>KATARINA PUTUJE U BUGRASKU</a:t>
            </a:r>
            <a:endParaRPr lang="hr-HR" sz="40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43174" y="2571744"/>
            <a:ext cx="42148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dirty="0" smtClean="0">
                <a:solidFill>
                  <a:schemeClr val="bg1"/>
                </a:solidFill>
              </a:rPr>
              <a:t>19. – 22. 2. 2015</a:t>
            </a:r>
            <a:r>
              <a:rPr lang="hr-HR" sz="4000" dirty="0" smtClean="0"/>
              <a:t>.</a:t>
            </a:r>
            <a:endParaRPr lang="hr-HR" sz="4000" dirty="0"/>
          </a:p>
        </p:txBody>
      </p:sp>
      <p:pic>
        <p:nvPicPr>
          <p:cNvPr id="4" name="Picture 3" descr="WP_20150219_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701575">
            <a:off x="747291" y="2500441"/>
            <a:ext cx="2166939" cy="38576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101336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714356"/>
            <a:ext cx="5072098" cy="380407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29256" y="928670"/>
            <a:ext cx="335758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dirty="0" smtClean="0"/>
          </a:p>
          <a:p>
            <a:r>
              <a:rPr lang="hr-HR" dirty="0" smtClean="0"/>
              <a:t>Prisustvujemo satu bugarskog jezika.</a:t>
            </a:r>
          </a:p>
          <a:p>
            <a:r>
              <a:rPr lang="hr-HR" dirty="0" smtClean="0"/>
              <a:t>Službeno pismo u Bugarskoj je ćirilica.</a:t>
            </a:r>
          </a:p>
          <a:p>
            <a:endParaRPr lang="hr-HR" dirty="0"/>
          </a:p>
          <a:p>
            <a:endParaRPr lang="hr-HR" dirty="0" smtClean="0"/>
          </a:p>
          <a:p>
            <a:endParaRPr lang="hr-HR" dirty="0" smtClean="0"/>
          </a:p>
          <a:p>
            <a:r>
              <a:rPr lang="hr-HR" dirty="0" smtClean="0"/>
              <a:t>Napisala sam ime naše pedagoginje. Nije lako.</a:t>
            </a:r>
          </a:p>
          <a:p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1336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665470" cy="3499103"/>
          </a:xfrm>
          <a:prstGeom prst="rect">
            <a:avLst/>
          </a:prstGeom>
        </p:spPr>
      </p:pic>
      <p:pic>
        <p:nvPicPr>
          <p:cNvPr id="3" name="Picture 2" descr="P101336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3143248"/>
            <a:ext cx="4546407" cy="3409805"/>
          </a:xfrm>
          <a:prstGeom prst="rect">
            <a:avLst/>
          </a:prstGeom>
        </p:spPr>
      </p:pic>
      <p:pic>
        <p:nvPicPr>
          <p:cNvPr id="4" name="Picture 3" descr="P101337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21340" y="285728"/>
            <a:ext cx="5022660" cy="37669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29190" y="4286256"/>
            <a:ext cx="400052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U dobrom sam društvu i učim kako se izrađuje </a:t>
            </a:r>
            <a:r>
              <a:rPr lang="hr-HR" dirty="0" smtClean="0">
                <a:solidFill>
                  <a:schemeClr val="bg1"/>
                </a:solidFill>
              </a:rPr>
              <a:t>martinica</a:t>
            </a:r>
            <a:r>
              <a:rPr lang="hr-HR" dirty="0" smtClean="0"/>
              <a:t>.</a:t>
            </a:r>
          </a:p>
          <a:p>
            <a:endParaRPr lang="hr-HR" dirty="0" smtClean="0"/>
          </a:p>
          <a:p>
            <a:r>
              <a:rPr lang="hr-HR" dirty="0" smtClean="0"/>
              <a:t>Poklanja se i veže na ruku  1. ožujka , a skida kad prvi puta ugledate  rodu.</a:t>
            </a:r>
          </a:p>
          <a:p>
            <a:r>
              <a:rPr lang="hr-HR" dirty="0" smtClean="0"/>
              <a:t>Vjeruje se kako ona donosi sreću. Zanimljivo, zar ne?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1337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2852"/>
            <a:ext cx="4572000" cy="3429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43438" y="285728"/>
            <a:ext cx="4286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Sada smo na satu plesa. Voditeljica folklorne grupe pomaže učitelju i ravnatelju iz Turske da obuku bugarsku narodnu nošnju.</a:t>
            </a:r>
            <a:endParaRPr lang="hr-HR" dirty="0"/>
          </a:p>
        </p:txBody>
      </p:sp>
      <p:pic>
        <p:nvPicPr>
          <p:cNvPr id="4" name="Picture 3" descr="P101337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57422" y="3143248"/>
            <a:ext cx="3879652" cy="29097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57950" y="3500438"/>
            <a:ext cx="2786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I ja sam obukla jednu.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1337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48253" y="3571876"/>
            <a:ext cx="4095747" cy="3071810"/>
          </a:xfrm>
          <a:prstGeom prst="rect">
            <a:avLst/>
          </a:prstGeom>
        </p:spPr>
      </p:pic>
      <p:pic>
        <p:nvPicPr>
          <p:cNvPr id="3" name="Picture 2" descr="P101337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499540">
            <a:off x="4238673" y="46725"/>
            <a:ext cx="4857752" cy="3643314"/>
          </a:xfrm>
          <a:prstGeom prst="rect">
            <a:avLst/>
          </a:prstGeom>
        </p:spPr>
      </p:pic>
      <p:pic>
        <p:nvPicPr>
          <p:cNvPr id="4" name="Picture 3" descr="P101337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590463">
            <a:off x="-285784" y="1785926"/>
            <a:ext cx="5594164" cy="41956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0034" y="500042"/>
            <a:ext cx="35004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Od djece učimo njihove tradicijske plesove.</a:t>
            </a:r>
          </a:p>
          <a:p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101337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101338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857620" cy="2893215"/>
          </a:xfrm>
          <a:prstGeom prst="rect">
            <a:avLst/>
          </a:prstGeom>
        </p:spPr>
      </p:pic>
      <p:pic>
        <p:nvPicPr>
          <p:cNvPr id="5" name="Picture 4" descr="P10134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27704" y="1895778"/>
            <a:ext cx="6616296" cy="4962222"/>
          </a:xfrm>
          <a:prstGeom prst="rect">
            <a:avLst/>
          </a:prstGeom>
        </p:spPr>
      </p:pic>
      <p:pic>
        <p:nvPicPr>
          <p:cNvPr id="6" name="Picture 5" descr="P10134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43372" y="0"/>
            <a:ext cx="4139779" cy="3104834"/>
          </a:xfrm>
          <a:prstGeom prst="rect">
            <a:avLst/>
          </a:prstGeom>
        </p:spPr>
      </p:pic>
      <p:pic>
        <p:nvPicPr>
          <p:cNvPr id="7" name="Picture 6" descr="P10134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305319"/>
            <a:ext cx="4736908" cy="35526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3286124"/>
            <a:ext cx="5500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 smtClean="0">
                <a:solidFill>
                  <a:schemeClr val="bg1"/>
                </a:solidFill>
              </a:rPr>
              <a:t>Radovi koje smo im poklonili kad su bili u Hrvatskoj</a:t>
            </a:r>
            <a:r>
              <a:rPr lang="hr-HR" dirty="0" smtClean="0">
                <a:solidFill>
                  <a:schemeClr val="bg1"/>
                </a:solidFill>
              </a:rPr>
              <a:t>.</a:t>
            </a:r>
            <a:endParaRPr lang="hr-H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101339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4190997" cy="31432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57686" y="214290"/>
            <a:ext cx="45005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Škola je puna slika njihovog nacionalnog Junaka.</a:t>
            </a:r>
          </a:p>
          <a:p>
            <a:r>
              <a:rPr lang="hr-HR" dirty="0" smtClean="0"/>
              <a:t>Zove se Vasil Levski.</a:t>
            </a:r>
          </a:p>
          <a:p>
            <a:r>
              <a:rPr lang="hr-HR" dirty="0" smtClean="0"/>
              <a:t>Borio se za oslobođenje Bugarske od Turske vlasti.</a:t>
            </a:r>
          </a:p>
          <a:p>
            <a:endParaRPr lang="hr-HR" dirty="0"/>
          </a:p>
        </p:txBody>
      </p:sp>
      <p:pic>
        <p:nvPicPr>
          <p:cNvPr id="5" name="Picture 4" descr="P10134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86182" y="2839636"/>
            <a:ext cx="4951222" cy="37134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7158" y="5357826"/>
            <a:ext cx="3214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Učenički rad s tematikom iz bugarske prošlosti.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134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429124" cy="33218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0" y="285728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Uživala sam na školskom igralištu.</a:t>
            </a:r>
            <a:endParaRPr lang="hr-HR" dirty="0"/>
          </a:p>
        </p:txBody>
      </p:sp>
      <p:pic>
        <p:nvPicPr>
          <p:cNvPr id="4" name="Picture 3" descr="P10134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90996" y="3143248"/>
            <a:ext cx="4953003" cy="37147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4282" y="4429132"/>
            <a:ext cx="37862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Škola ima  bazen. Žao mi je što nisam ponijela kupaći kostim.</a:t>
            </a:r>
          </a:p>
          <a:p>
            <a:endParaRPr lang="hr-HR" dirty="0"/>
          </a:p>
        </p:txBody>
      </p:sp>
      <p:sp>
        <p:nvSpPr>
          <p:cNvPr id="6" name="TextBox 5"/>
          <p:cNvSpPr txBox="1"/>
          <p:nvPr/>
        </p:nvSpPr>
        <p:spPr>
          <a:xfrm>
            <a:off x="285720" y="5500702"/>
            <a:ext cx="3500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Danas sam puno  naučila.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hr-HR" dirty="0" smtClean="0"/>
              <a:t>Danas je dan za obilazak Etropolea.</a:t>
            </a:r>
          </a:p>
          <a:p>
            <a:pPr>
              <a:buNone/>
            </a:pPr>
            <a:r>
              <a:rPr lang="hr-HR" dirty="0" smtClean="0"/>
              <a:t>Posjetili smo povijesni muzej...</a:t>
            </a:r>
          </a:p>
          <a:p>
            <a:pPr>
              <a:buNone/>
            </a:pPr>
            <a:endParaRPr lang="hr-HR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solidFill>
                  <a:schemeClr val="bg1"/>
                </a:solidFill>
              </a:rPr>
              <a:t>Subota, 21. 2. 2015.</a:t>
            </a:r>
            <a:endParaRPr lang="hr-HR" dirty="0">
              <a:solidFill>
                <a:schemeClr val="bg1"/>
              </a:solidFill>
            </a:endParaRPr>
          </a:p>
        </p:txBody>
      </p:sp>
      <p:pic>
        <p:nvPicPr>
          <p:cNvPr id="4" name="Picture 3" descr="P10134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2500306"/>
            <a:ext cx="3308148" cy="2481111"/>
          </a:xfrm>
          <a:prstGeom prst="rect">
            <a:avLst/>
          </a:prstGeom>
        </p:spPr>
      </p:pic>
      <p:pic>
        <p:nvPicPr>
          <p:cNvPr id="5" name="Picture 4" descr="P10134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14744" y="3429000"/>
            <a:ext cx="3974903" cy="29811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134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165404" cy="31240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57686" y="285728"/>
            <a:ext cx="4143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...prošetali ulicama...</a:t>
            </a:r>
            <a:endParaRPr lang="hr-HR" dirty="0"/>
          </a:p>
        </p:txBody>
      </p:sp>
      <p:pic>
        <p:nvPicPr>
          <p:cNvPr id="4" name="Picture 3" descr="P10134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23740">
            <a:off x="4572000" y="714356"/>
            <a:ext cx="4260655" cy="3195491"/>
          </a:xfrm>
          <a:prstGeom prst="rect">
            <a:avLst/>
          </a:prstGeom>
        </p:spPr>
      </p:pic>
      <p:pic>
        <p:nvPicPr>
          <p:cNvPr id="5" name="Picture 4" descr="P101342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4653485">
            <a:off x="-111865" y="2975387"/>
            <a:ext cx="4288924" cy="3216693"/>
          </a:xfrm>
          <a:prstGeom prst="rect">
            <a:avLst/>
          </a:prstGeom>
        </p:spPr>
      </p:pic>
      <p:pic>
        <p:nvPicPr>
          <p:cNvPr id="6" name="Picture 5" descr="P101343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896676">
            <a:off x="5500694" y="3500438"/>
            <a:ext cx="3451024" cy="25882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71802" y="4143380"/>
            <a:ext cx="22860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 smtClean="0">
                <a:solidFill>
                  <a:schemeClr val="bg1"/>
                </a:solidFill>
              </a:rPr>
              <a:t>Toranj koji je prvotno služio za obranu, a danas se na njemu očitava vrijeme, visok  </a:t>
            </a:r>
          </a:p>
          <a:p>
            <a:r>
              <a:rPr lang="hr-HR" sz="1600" dirty="0" smtClean="0">
                <a:solidFill>
                  <a:schemeClr val="bg1"/>
                </a:solidFill>
              </a:rPr>
              <a:t>                je 20 m.</a:t>
            </a:r>
            <a:endParaRPr lang="hr-HR" sz="1600" dirty="0">
              <a:solidFill>
                <a:schemeClr val="bg1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2892374" y="3537259"/>
            <a:ext cx="1070026" cy="688377"/>
          </a:xfrm>
          <a:custGeom>
            <a:avLst/>
            <a:gdLst>
              <a:gd name="connsiteX0" fmla="*/ 1042317 w 1070026"/>
              <a:gd name="connsiteY0" fmla="*/ 688377 h 688377"/>
              <a:gd name="connsiteX1" fmla="*/ 1028462 w 1070026"/>
              <a:gd name="connsiteY1" fmla="*/ 535977 h 688377"/>
              <a:gd name="connsiteX2" fmla="*/ 1056171 w 1070026"/>
              <a:gd name="connsiteY2" fmla="*/ 452850 h 688377"/>
              <a:gd name="connsiteX3" fmla="*/ 1070026 w 1070026"/>
              <a:gd name="connsiteY3" fmla="*/ 411286 h 688377"/>
              <a:gd name="connsiteX4" fmla="*/ 1042317 w 1070026"/>
              <a:gd name="connsiteY4" fmla="*/ 286596 h 688377"/>
              <a:gd name="connsiteX5" fmla="*/ 931481 w 1070026"/>
              <a:gd name="connsiteY5" fmla="*/ 189614 h 688377"/>
              <a:gd name="connsiteX6" fmla="*/ 903771 w 1070026"/>
              <a:gd name="connsiteY6" fmla="*/ 161905 h 688377"/>
              <a:gd name="connsiteX7" fmla="*/ 862208 w 1070026"/>
              <a:gd name="connsiteY7" fmla="*/ 148050 h 688377"/>
              <a:gd name="connsiteX8" fmla="*/ 737517 w 1070026"/>
              <a:gd name="connsiteY8" fmla="*/ 106486 h 688377"/>
              <a:gd name="connsiteX9" fmla="*/ 695953 w 1070026"/>
              <a:gd name="connsiteY9" fmla="*/ 78777 h 688377"/>
              <a:gd name="connsiteX10" fmla="*/ 363444 w 1070026"/>
              <a:gd name="connsiteY10" fmla="*/ 78777 h 688377"/>
              <a:gd name="connsiteX11" fmla="*/ 58644 w 1070026"/>
              <a:gd name="connsiteY11" fmla="*/ 64923 h 688377"/>
              <a:gd name="connsiteX12" fmla="*/ 44790 w 1070026"/>
              <a:gd name="connsiteY12" fmla="*/ 51068 h 688377"/>
              <a:gd name="connsiteX13" fmla="*/ 58644 w 1070026"/>
              <a:gd name="connsiteY13" fmla="*/ 134196 h 688377"/>
              <a:gd name="connsiteX14" fmla="*/ 100208 w 1070026"/>
              <a:gd name="connsiteY14" fmla="*/ 175759 h 688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0026" h="688377">
                <a:moveTo>
                  <a:pt x="1042317" y="688377"/>
                </a:moveTo>
                <a:cubicBezTo>
                  <a:pt x="997803" y="621607"/>
                  <a:pt x="1003937" y="650428"/>
                  <a:pt x="1028462" y="535977"/>
                </a:cubicBezTo>
                <a:cubicBezTo>
                  <a:pt x="1034582" y="507417"/>
                  <a:pt x="1046935" y="480559"/>
                  <a:pt x="1056171" y="452850"/>
                </a:cubicBezTo>
                <a:lnTo>
                  <a:pt x="1070026" y="411286"/>
                </a:lnTo>
                <a:cubicBezTo>
                  <a:pt x="1069392" y="407480"/>
                  <a:pt x="1056933" y="306084"/>
                  <a:pt x="1042317" y="286596"/>
                </a:cubicBezTo>
                <a:cubicBezTo>
                  <a:pt x="978228" y="201143"/>
                  <a:pt x="991568" y="237684"/>
                  <a:pt x="931481" y="189614"/>
                </a:cubicBezTo>
                <a:cubicBezTo>
                  <a:pt x="921281" y="181454"/>
                  <a:pt x="914972" y="168626"/>
                  <a:pt x="903771" y="161905"/>
                </a:cubicBezTo>
                <a:cubicBezTo>
                  <a:pt x="891248" y="154391"/>
                  <a:pt x="875631" y="153803"/>
                  <a:pt x="862208" y="148050"/>
                </a:cubicBezTo>
                <a:cubicBezTo>
                  <a:pt x="761830" y="105030"/>
                  <a:pt x="854289" y="129841"/>
                  <a:pt x="737517" y="106486"/>
                </a:cubicBezTo>
                <a:cubicBezTo>
                  <a:pt x="723662" y="97250"/>
                  <a:pt x="711750" y="84042"/>
                  <a:pt x="695953" y="78777"/>
                </a:cubicBezTo>
                <a:cubicBezTo>
                  <a:pt x="601526" y="47302"/>
                  <a:pt x="430972" y="75026"/>
                  <a:pt x="363444" y="78777"/>
                </a:cubicBezTo>
                <a:cubicBezTo>
                  <a:pt x="261844" y="74159"/>
                  <a:pt x="159104" y="80785"/>
                  <a:pt x="58644" y="64923"/>
                </a:cubicBezTo>
                <a:cubicBezTo>
                  <a:pt x="0" y="55664"/>
                  <a:pt x="249070" y="0"/>
                  <a:pt x="44790" y="51068"/>
                </a:cubicBezTo>
                <a:cubicBezTo>
                  <a:pt x="49408" y="78777"/>
                  <a:pt x="46081" y="109070"/>
                  <a:pt x="58644" y="134196"/>
                </a:cubicBezTo>
                <a:cubicBezTo>
                  <a:pt x="104050" y="225010"/>
                  <a:pt x="100208" y="128463"/>
                  <a:pt x="100208" y="175759"/>
                </a:cubicBezTo>
              </a:path>
            </a:pathLst>
          </a:cu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42844" y="1571612"/>
            <a:ext cx="9001156" cy="4524388"/>
          </a:xfrm>
        </p:spPr>
        <p:txBody>
          <a:bodyPr/>
          <a:lstStyle/>
          <a:p>
            <a:pPr algn="just">
              <a:buNone/>
            </a:pPr>
            <a:r>
              <a:rPr lang="hr-HR" dirty="0" smtClean="0"/>
              <a:t>	</a:t>
            </a:r>
            <a:r>
              <a:rPr lang="hr-HR" sz="2000" dirty="0" smtClean="0"/>
              <a:t>Opet na putu.</a:t>
            </a:r>
          </a:p>
          <a:p>
            <a:pPr>
              <a:buNone/>
            </a:pPr>
            <a:r>
              <a:rPr lang="hr-HR" sz="2000" dirty="0" smtClean="0"/>
              <a:t>Sa sobom vodim ravnateljicu Svjetlanu, pedagoginju Kristinu i učiteljicu Irenu.</a:t>
            </a:r>
          </a:p>
          <a:p>
            <a:pPr>
              <a:buNone/>
            </a:pPr>
            <a:r>
              <a:rPr lang="hr-HR" sz="2000" dirty="0" smtClean="0"/>
              <a:t>Idemo u mali grad </a:t>
            </a:r>
            <a:r>
              <a:rPr lang="hr-HR" sz="20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Etropole </a:t>
            </a:r>
            <a:r>
              <a:rPr lang="hr-HR" sz="2000" dirty="0" smtClean="0"/>
              <a:t>na zapadu Bugarske, udaljen 80 km od glavnoga grada.</a:t>
            </a:r>
          </a:p>
          <a:p>
            <a:pPr>
              <a:buNone/>
            </a:pPr>
            <a:r>
              <a:rPr lang="hr-HR" sz="2000" dirty="0" smtClean="0"/>
              <a:t> Znate li koji je glavni grad Bugarske?</a:t>
            </a:r>
          </a:p>
          <a:p>
            <a:pPr>
              <a:buNone/>
            </a:pPr>
            <a:r>
              <a:rPr lang="hr-HR" sz="2000" dirty="0" smtClean="0"/>
              <a:t>To je </a:t>
            </a:r>
            <a:r>
              <a:rPr lang="hr-HR" sz="20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Sofija</a:t>
            </a:r>
            <a:r>
              <a:rPr lang="hr-HR" sz="2000" dirty="0" smtClean="0"/>
              <a:t>.</a:t>
            </a:r>
          </a:p>
          <a:p>
            <a:pPr>
              <a:buNone/>
            </a:pPr>
            <a:endParaRPr lang="hr-HR" sz="2000" dirty="0" smtClean="0"/>
          </a:p>
          <a:p>
            <a:pPr>
              <a:buNone/>
            </a:pPr>
            <a:r>
              <a:rPr lang="hr-HR" sz="2000" dirty="0" smtClean="0"/>
              <a:t>Cilj nam je </a:t>
            </a:r>
            <a:r>
              <a:rPr lang="hr-HR" sz="20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Sredno obshtoobrazovatelno uchilishte "Hristo Yassenov“</a:t>
            </a:r>
            <a:r>
              <a:rPr lang="hr-HR" sz="2000" dirty="0" smtClean="0"/>
              <a:t>.  Veselimo se jer ćemo upoznati novu školu, učenike i njihove učitelje i od njih nešto naučiti.</a:t>
            </a:r>
          </a:p>
          <a:p>
            <a:pPr>
              <a:buNone/>
            </a:pPr>
            <a:endParaRPr lang="hr-HR" sz="2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Picture 3" descr="WP_20150220_0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29190" y="214290"/>
            <a:ext cx="3428992" cy="19261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00034" y="285728"/>
            <a:ext cx="4500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...vidjeli samostan  Svetog Trojstva...</a:t>
            </a:r>
            <a:endParaRPr lang="hr-HR" dirty="0"/>
          </a:p>
        </p:txBody>
      </p:sp>
      <p:pic>
        <p:nvPicPr>
          <p:cNvPr id="4" name="Picture 3" descr="P10134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7" y="714356"/>
            <a:ext cx="4095779" cy="3071834"/>
          </a:xfrm>
          <a:prstGeom prst="rect">
            <a:avLst/>
          </a:prstGeom>
        </p:spPr>
      </p:pic>
      <p:pic>
        <p:nvPicPr>
          <p:cNvPr id="5" name="Picture 4" descr="P10134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97593" y="0"/>
            <a:ext cx="4546407" cy="3409805"/>
          </a:xfrm>
          <a:prstGeom prst="rect">
            <a:avLst/>
          </a:prstGeom>
        </p:spPr>
      </p:pic>
      <p:pic>
        <p:nvPicPr>
          <p:cNvPr id="6" name="Picture 5" descr="P101343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391534">
            <a:off x="3685991" y="2892908"/>
            <a:ext cx="4929222" cy="3696917"/>
          </a:xfrm>
          <a:prstGeom prst="rect">
            <a:avLst/>
          </a:prstGeom>
        </p:spPr>
      </p:pic>
      <p:pic>
        <p:nvPicPr>
          <p:cNvPr id="7" name="Picture 6" descr="P101344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532782">
            <a:off x="428596" y="4000504"/>
            <a:ext cx="3403399" cy="25525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158" y="357166"/>
            <a:ext cx="7072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...slap ispod manastira, visok gotovo 15 m...</a:t>
            </a:r>
            <a:endParaRPr lang="hr-HR" dirty="0"/>
          </a:p>
        </p:txBody>
      </p:sp>
      <p:pic>
        <p:nvPicPr>
          <p:cNvPr id="3" name="Picture 2" descr="P10134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2976" y="731968"/>
            <a:ext cx="6929486" cy="51971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7158" y="214290"/>
            <a:ext cx="5643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...i družili se  razmjenjujući znanja i iskustva.</a:t>
            </a:r>
            <a:endParaRPr lang="hr-HR" dirty="0"/>
          </a:p>
        </p:txBody>
      </p:sp>
      <p:pic>
        <p:nvPicPr>
          <p:cNvPr id="4" name="Picture 3" descr="P10134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7224" y="500042"/>
            <a:ext cx="7665866" cy="5749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158" y="357166"/>
            <a:ext cx="8001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dirty="0" smtClean="0">
                <a:solidFill>
                  <a:schemeClr val="bg1"/>
                </a:solidFill>
              </a:rPr>
              <a:t>Nedjelja, 22. 2. 2015.</a:t>
            </a:r>
            <a:endParaRPr lang="hr-HR" sz="32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2976" y="2214554"/>
            <a:ext cx="59293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dirty="0" smtClean="0"/>
              <a:t>Oproštaj od gostoljubivih domaćina i povratak u Hrvatsku.</a:t>
            </a:r>
            <a:endParaRPr lang="hr-HR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0034" y="357166"/>
            <a:ext cx="835824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Naučila sam:</a:t>
            </a:r>
          </a:p>
          <a:p>
            <a:endParaRPr lang="hr-HR" dirty="0" smtClean="0"/>
          </a:p>
          <a:p>
            <a:r>
              <a:rPr lang="hr-HR" dirty="0" smtClean="0"/>
              <a:t>   - bugarska najpoznatija salata je šopska salata</a:t>
            </a:r>
          </a:p>
          <a:p>
            <a:endParaRPr lang="hr-HR" dirty="0" smtClean="0"/>
          </a:p>
          <a:p>
            <a:endParaRPr lang="hr-HR" dirty="0" smtClean="0"/>
          </a:p>
          <a:p>
            <a:endParaRPr lang="hr-HR" dirty="0" smtClean="0"/>
          </a:p>
          <a:p>
            <a:r>
              <a:rPr lang="hr-HR" dirty="0" smtClean="0"/>
              <a:t>   - Vasil Levski bio je borac za samosalnost Bugarske</a:t>
            </a:r>
          </a:p>
          <a:p>
            <a:endParaRPr lang="hr-HR" dirty="0" smtClean="0"/>
          </a:p>
          <a:p>
            <a:endParaRPr lang="hr-HR" dirty="0" smtClean="0"/>
          </a:p>
          <a:p>
            <a:r>
              <a:rPr lang="hr-HR" dirty="0" smtClean="0"/>
              <a:t>   - Hristo Yasenov bio je poznati pjesnik i po njemu je škola domaćin dobila ime</a:t>
            </a:r>
          </a:p>
          <a:p>
            <a:endParaRPr lang="hr-HR" dirty="0" smtClean="0"/>
          </a:p>
          <a:p>
            <a:r>
              <a:rPr lang="hr-HR" dirty="0" smtClean="0"/>
              <a:t>   -bugarski i hrvatski jezik su jako slični, imaju mnogo zajedničkih riječi</a:t>
            </a:r>
          </a:p>
          <a:p>
            <a:endParaRPr lang="hr-HR" dirty="0" smtClean="0"/>
          </a:p>
          <a:p>
            <a:r>
              <a:rPr lang="hr-HR" dirty="0" smtClean="0"/>
              <a:t>   -haresvam te znači volim te</a:t>
            </a:r>
          </a:p>
          <a:p>
            <a:endParaRPr lang="hr-HR" dirty="0" smtClean="0"/>
          </a:p>
          <a:p>
            <a:endParaRPr lang="hr-HR" dirty="0" smtClean="0"/>
          </a:p>
          <a:p>
            <a:endParaRPr lang="hr-HR" dirty="0" smtClean="0"/>
          </a:p>
          <a:p>
            <a:endParaRPr lang="hr-HR" dirty="0" smtClean="0"/>
          </a:p>
          <a:p>
            <a:endParaRPr lang="hr-HR" dirty="0" smtClean="0"/>
          </a:p>
          <a:p>
            <a:r>
              <a:rPr lang="hr-HR" dirty="0" smtClean="0"/>
              <a:t>		</a:t>
            </a:r>
            <a:endParaRPr lang="hr-HR" dirty="0"/>
          </a:p>
        </p:txBody>
      </p:sp>
      <p:pic>
        <p:nvPicPr>
          <p:cNvPr id="3" name="Picture 2" descr="P101346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11773">
            <a:off x="5857884" y="571480"/>
            <a:ext cx="2571768" cy="19288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428604"/>
            <a:ext cx="8229600" cy="5667396"/>
          </a:xfrm>
        </p:spPr>
        <p:txBody>
          <a:bodyPr/>
          <a:lstStyle/>
          <a:p>
            <a:pPr>
              <a:buNone/>
            </a:pPr>
            <a:r>
              <a:rPr lang="hr-HR" dirty="0" smtClean="0"/>
              <a:t>	</a:t>
            </a:r>
            <a:r>
              <a:rPr lang="hr-HR" sz="2000" dirty="0" smtClean="0"/>
              <a:t>U Sofiji nas čeka autobus i vozi prema Etropoleu.</a:t>
            </a:r>
          </a:p>
          <a:p>
            <a:pPr>
              <a:buNone/>
            </a:pPr>
            <a:r>
              <a:rPr lang="hr-HR" sz="2000" dirty="0" smtClean="0"/>
              <a:t>Uzbuđena sam jer vidim poznata, ali i neka nova lica. Čujem engleski, mađarski, češki, poljski....</a:t>
            </a:r>
          </a:p>
          <a:p>
            <a:pPr>
              <a:buNone/>
            </a:pPr>
            <a:endParaRPr lang="hr-HR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419080"/>
          </a:xfrm>
        </p:spPr>
        <p:txBody>
          <a:bodyPr>
            <a:normAutofit fontScale="90000"/>
          </a:bodyPr>
          <a:lstStyle/>
          <a:p>
            <a:endParaRPr lang="hr-HR" dirty="0"/>
          </a:p>
        </p:txBody>
      </p:sp>
      <p:pic>
        <p:nvPicPr>
          <p:cNvPr id="4" name="Picture 3" descr="P10133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85918" y="2000240"/>
            <a:ext cx="5236974" cy="39277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524000"/>
            <a:ext cx="8472518" cy="4572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r-HR" sz="2000" dirty="0" smtClean="0"/>
              <a:t>Hotel u Etropoleu je malen, ali divan. Veselim se krevetu jer sam već poprilično umorna.</a:t>
            </a:r>
          </a:p>
          <a:p>
            <a:pPr>
              <a:buNone/>
            </a:pPr>
            <a:r>
              <a:rPr lang="hr-HR" sz="2000" dirty="0" smtClean="0"/>
              <a:t>Ipak, moje me pratiteljice zovu jer su nam domaćini priredili program dobrodošlice.</a:t>
            </a:r>
          </a:p>
          <a:p>
            <a:pPr>
              <a:buNone/>
            </a:pPr>
            <a:r>
              <a:rPr lang="hr-HR" sz="2000" dirty="0" smtClean="0"/>
              <a:t>Sve je počelo točkom školskih mažoretkinja. Ravnateljica njihove škole rekla nam je kako su njihovi učenici vrsni plesači pa smo s veseljem pratili i ples folklorne skupine.</a:t>
            </a:r>
          </a:p>
          <a:p>
            <a:pPr>
              <a:buNone/>
            </a:pPr>
            <a:r>
              <a:rPr lang="hr-HR" sz="2000" dirty="0" smtClean="0"/>
              <a:t>Oduševila sam se plesom djece..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hr-HR" sz="2400" dirty="0">
              <a:latin typeface="+mn-lt"/>
            </a:endParaRPr>
          </a:p>
        </p:txBody>
      </p:sp>
      <p:pic>
        <p:nvPicPr>
          <p:cNvPr id="4" name="Picture 3" descr="100_85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4286256"/>
            <a:ext cx="3071802" cy="2303851"/>
          </a:xfrm>
          <a:prstGeom prst="rect">
            <a:avLst/>
          </a:prstGeom>
        </p:spPr>
      </p:pic>
      <p:pic>
        <p:nvPicPr>
          <p:cNvPr id="5" name="Picture 4" descr="WP_20150219_0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2066" y="214290"/>
            <a:ext cx="2357454" cy="1324249"/>
          </a:xfrm>
          <a:prstGeom prst="rect">
            <a:avLst/>
          </a:prstGeom>
        </p:spPr>
      </p:pic>
      <p:pic>
        <p:nvPicPr>
          <p:cNvPr id="6" name="Picture 5" descr="100_854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728" y="0"/>
            <a:ext cx="2069772" cy="1552329"/>
          </a:xfrm>
          <a:prstGeom prst="rect">
            <a:avLst/>
          </a:prstGeom>
        </p:spPr>
      </p:pic>
      <p:pic>
        <p:nvPicPr>
          <p:cNvPr id="7" name="Picture 6" descr="WP_20150219_02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71934" y="3714752"/>
            <a:ext cx="4929190" cy="27688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500042"/>
            <a:ext cx="8229600" cy="5595958"/>
          </a:xfrm>
        </p:spPr>
        <p:txBody>
          <a:bodyPr/>
          <a:lstStyle/>
          <a:p>
            <a:pPr>
              <a:buNone/>
            </a:pPr>
            <a:r>
              <a:rPr lang="hr-HR" sz="2000" dirty="0" smtClean="0"/>
              <a:t>Na kraju večeri proglašene su i pjesme pobjednice u natjecanju za pjesmu Europe. I naša je škola sudjelovala.</a:t>
            </a:r>
          </a:p>
          <a:p>
            <a:pPr>
              <a:buNone/>
            </a:pPr>
            <a:r>
              <a:rPr lang="hr-HR" sz="2000" dirty="0" smtClean="0"/>
              <a:t>Prvo mjesto osvojile su škola iz Španjolske i škola iz Švedske.</a:t>
            </a:r>
            <a:endParaRPr lang="hr-HR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419080"/>
          </a:xfrm>
        </p:spPr>
        <p:txBody>
          <a:bodyPr>
            <a:normAutofit fontScale="90000"/>
          </a:bodyPr>
          <a:lstStyle/>
          <a:p>
            <a:endParaRPr lang="hr-HR" dirty="0"/>
          </a:p>
        </p:txBody>
      </p:sp>
      <p:pic>
        <p:nvPicPr>
          <p:cNvPr id="8" name="Picture 7" descr="WP_20150219_0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29058" y="1785926"/>
            <a:ext cx="2640546" cy="47007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000108"/>
            <a:ext cx="8229600" cy="509589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r-HR" sz="2000" dirty="0" smtClean="0"/>
              <a:t>Dan  započinje kratkom šetnjom do škole. </a:t>
            </a:r>
            <a:r>
              <a:rPr lang="hr-HR" sz="2000" dirty="0" smtClean="0"/>
              <a:t>U</a:t>
            </a:r>
            <a:r>
              <a:rPr lang="hr-HR" sz="2000" dirty="0" smtClean="0"/>
              <a:t>živam </a:t>
            </a:r>
            <a:r>
              <a:rPr lang="hr-HR" sz="2000" dirty="0" smtClean="0"/>
              <a:t>na klupi sa svojim prijateljima.</a:t>
            </a:r>
            <a:endParaRPr lang="hr-HR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33394"/>
          </a:xfrm>
        </p:spPr>
        <p:txBody>
          <a:bodyPr>
            <a:normAutofit/>
          </a:bodyPr>
          <a:lstStyle/>
          <a:p>
            <a:r>
              <a:rPr lang="hr-HR" sz="2800" dirty="0" smtClean="0">
                <a:solidFill>
                  <a:schemeClr val="bg1"/>
                </a:solidFill>
              </a:rPr>
              <a:t>Petak, 20. 2. 2015.</a:t>
            </a:r>
            <a:endParaRPr lang="hr-HR" sz="2800" dirty="0">
              <a:solidFill>
                <a:schemeClr val="bg1"/>
              </a:solidFill>
            </a:endParaRPr>
          </a:p>
        </p:txBody>
      </p:sp>
      <p:pic>
        <p:nvPicPr>
          <p:cNvPr id="6" name="Picture 5" descr="P10133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2000240"/>
            <a:ext cx="4451156" cy="3338367"/>
          </a:xfrm>
          <a:prstGeom prst="rect">
            <a:avLst/>
          </a:prstGeom>
        </p:spPr>
      </p:pic>
      <p:pic>
        <p:nvPicPr>
          <p:cNvPr id="9" name="Content Placeholder 3" descr="P10133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54491" y="2643182"/>
            <a:ext cx="4889509" cy="366713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71472" y="5929330"/>
            <a:ext cx="371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                 Iza nas je zgrada općine.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00034" y="-214338"/>
            <a:ext cx="8229600" cy="1219200"/>
          </a:xfrm>
        </p:spPr>
        <p:txBody>
          <a:bodyPr>
            <a:normAutofit/>
          </a:bodyPr>
          <a:lstStyle/>
          <a:p>
            <a:r>
              <a:rPr lang="hr-HR" sz="2400" dirty="0" smtClean="0"/>
              <a:t>Ovo je škola u kojoj ćemo danas  biti  gosti. </a:t>
            </a:r>
            <a:br>
              <a:rPr lang="hr-HR" sz="2400" dirty="0" smtClean="0"/>
            </a:br>
            <a:r>
              <a:rPr lang="hr-HR" sz="2400" dirty="0" smtClean="0"/>
              <a:t>Ogromna je. Ima ______učenika.</a:t>
            </a:r>
            <a:endParaRPr lang="hr-HR" sz="2400" dirty="0"/>
          </a:p>
        </p:txBody>
      </p:sp>
      <p:pic>
        <p:nvPicPr>
          <p:cNvPr id="8" name="Content Placeholder 7" descr="P101334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14348" y="1142984"/>
            <a:ext cx="6929486" cy="519711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1339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642918"/>
            <a:ext cx="8001055" cy="60007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1472" y="285728"/>
            <a:ext cx="7215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Plakat dobrodošlice.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101335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642918"/>
            <a:ext cx="4500594" cy="3375446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7972452" cy="561956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Program dobrodošlice u školi.</a:t>
            </a:r>
            <a:endParaRPr lang="hr-HR" dirty="0"/>
          </a:p>
        </p:txBody>
      </p:sp>
      <p:pic>
        <p:nvPicPr>
          <p:cNvPr id="5" name="Picture 4" descr="P10133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43372" y="1142984"/>
            <a:ext cx="4736908" cy="3552681"/>
          </a:xfrm>
          <a:prstGeom prst="rect">
            <a:avLst/>
          </a:prstGeom>
        </p:spPr>
      </p:pic>
      <p:pic>
        <p:nvPicPr>
          <p:cNvPr id="8" name="Picture 7" descr="P101335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536133"/>
            <a:ext cx="4429156" cy="332186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72000" y="4857760"/>
            <a:ext cx="4143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Zadivljena sam. </a:t>
            </a:r>
            <a:r>
              <a:rPr lang="hr-HR" dirty="0" smtClean="0"/>
              <a:t>Vješto plešu i pjevaju.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241</TotalTime>
  <Words>474</Words>
  <Application>Microsoft Office PowerPoint</Application>
  <PresentationFormat>On-screen Show (4:3)</PresentationFormat>
  <Paragraphs>77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Paper</vt:lpstr>
      <vt:lpstr>Slide 1</vt:lpstr>
      <vt:lpstr>Slide 2</vt:lpstr>
      <vt:lpstr>Slide 3</vt:lpstr>
      <vt:lpstr>Slide 4</vt:lpstr>
      <vt:lpstr>Slide 5</vt:lpstr>
      <vt:lpstr>Petak, 20. 2. 2015.</vt:lpstr>
      <vt:lpstr>Ovo je škola u kojoj ćemo danas  biti  gosti.  Ogromna je. Ima ______učenika.</vt:lpstr>
      <vt:lpstr>Slide 8</vt:lpstr>
      <vt:lpstr>Program dobrodošlice u školi.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Subota, 21. 2. 2015.</vt:lpstr>
      <vt:lpstr>Slide 19</vt:lpstr>
      <vt:lpstr>Slide 20</vt:lpstr>
      <vt:lpstr>Slide 21</vt:lpstr>
      <vt:lpstr>Slide 22</vt:lpstr>
      <vt:lpstr>Slide 23</vt:lpstr>
      <vt:lpstr>Slide 24</vt:lpstr>
    </vt:vector>
  </TitlesOfParts>
  <Company>Doma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Katarina u Bugarskoj  (19. 2. – 22.2. 2015.)</dc:title>
  <dc:creator>Irena</dc:creator>
  <cp:lastModifiedBy>PC</cp:lastModifiedBy>
  <cp:revision>25</cp:revision>
  <dcterms:created xsi:type="dcterms:W3CDTF">2015-04-26T13:01:17Z</dcterms:created>
  <dcterms:modified xsi:type="dcterms:W3CDTF">2015-04-27T12:20:12Z</dcterms:modified>
</cp:coreProperties>
</file>