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947275"/>
  <p:defaultTextStyle>
    <a:defPPr lvl="0">
      <a:defRPr lang="sr-Latn-C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olinanikolina973@gmail.c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13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5-30T07:38:44.424" idx="1">
    <p:pos x="6000" y="0"/>
    <p:text>*Obratite se razrednicima
*Obratite se psihologinji Škole Tanji Rončević privatnom porukom u Yammer ili na mail:roncevictanja@yahoo.com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ED8091A-2B89-4F1C-9EC1-C257B74F0BCC}" type="datetimeFigureOut">
              <a:rPr lang="hr-HR" smtClean="0"/>
              <a:pPr/>
              <a:t>30.5.2020.</a:t>
            </a:fld>
            <a:endParaRPr lang="hr-HR"/>
          </a:p>
        </p:txBody>
      </p:sp>
      <p:sp>
        <p:nvSpPr>
          <p:cNvPr id="4" name="Rezervirano mjesto slike slajda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42B3591-B838-4045-B481-415E2E4F944A}" type="slidenum">
              <a:rPr lang="hr-HR" smtClean="0"/>
              <a:pPr/>
              <a:t>‹#›</a:t>
            </a:fld>
            <a:endParaRPr lang="hr-HR"/>
          </a:p>
        </p:txBody>
      </p:sp>
    </p:spTree>
    <p:extLst>
      <p:ext uri="{BB962C8B-B14F-4D97-AF65-F5344CB8AC3E}">
        <p14:creationId xmlns:p14="http://schemas.microsoft.com/office/powerpoint/2010/main" val="137522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r-HR" smtClean="0"/>
              <a:t>Uredite stil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179530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372151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16271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205894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r-HR" smtClean="0"/>
              <a:t>Uredite stil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14043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211950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29842" y="2505075"/>
            <a:ext cx="3868340"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29150" y="2505075"/>
            <a:ext cx="3887391"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379527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62236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222819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r-HR" smtClean="0"/>
              <a:t>Uredite stil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311098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DC1A071-2A74-455A-A49A-8BB21E4AC2F6}" type="datetimeFigureOut">
              <a:rPr lang="sr-Latn-CS" smtClean="0"/>
              <a:pPr/>
              <a:t>30.5.2020.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FDD72BF-B849-4E00-8E72-529104776363}" type="slidenum">
              <a:rPr lang="hr-HR" smtClean="0"/>
              <a:pPr/>
              <a:t>‹#›</a:t>
            </a:fld>
            <a:endParaRPr lang="hr-HR"/>
          </a:p>
        </p:txBody>
      </p:sp>
    </p:spTree>
    <p:extLst>
      <p:ext uri="{BB962C8B-B14F-4D97-AF65-F5344CB8AC3E}">
        <p14:creationId xmlns:p14="http://schemas.microsoft.com/office/powerpoint/2010/main" val="17188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A071-2A74-455A-A49A-8BB21E4AC2F6}" type="datetimeFigureOut">
              <a:rPr lang="sr-Latn-CS" smtClean="0"/>
              <a:pPr/>
              <a:t>30.5.2020.</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D72BF-B849-4E00-8E72-529104776363}" type="slidenum">
              <a:rPr lang="hr-HR" smtClean="0"/>
              <a:pPr/>
              <a:t>‹#›</a:t>
            </a:fld>
            <a:endParaRPr lang="hr-HR"/>
          </a:p>
        </p:txBody>
      </p:sp>
    </p:spTree>
    <p:extLst>
      <p:ext uri="{BB962C8B-B14F-4D97-AF65-F5344CB8AC3E}">
        <p14:creationId xmlns:p14="http://schemas.microsoft.com/office/powerpoint/2010/main" val="269586599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pisi.hr/upisi/"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upisi.hr/docs/Jedinstveni%20popis%20zdravstvenih%20kontraindikacija.pdf"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usmjeravanje.hzz.hr/" TargetMode="External"/><Relationship Id="rId2" Type="http://schemas.openxmlformats.org/officeDocument/2006/relationships/hyperlink" Target="https://www.upisi.hr/upisi/" TargetMode="External"/><Relationship Id="rId1" Type="http://schemas.openxmlformats.org/officeDocument/2006/relationships/slideLayout" Target="../slideLayouts/slideLayout2.xml"/><Relationship Id="rId6" Type="http://schemas.openxmlformats.org/officeDocument/2006/relationships/hyperlink" Target="https://www.ucenici.com/category/upis-srednje-skole/" TargetMode="External"/><Relationship Id="rId5" Type="http://schemas.openxmlformats.org/officeDocument/2006/relationships/hyperlink" Target="http://www.karijera.hr/" TargetMode="External"/><Relationship Id="rId4" Type="http://schemas.openxmlformats.org/officeDocument/2006/relationships/hyperlink" Target="http://cisok.hr/ucenici-osnovne-skole" TargetMode="Externa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4DE"/>
        </a:solidFill>
        <a:effectLst/>
      </p:bgPr>
    </p:bg>
    <p:spTree>
      <p:nvGrpSpPr>
        <p:cNvPr id="1" name="Shape 3076"/>
        <p:cNvGrpSpPr/>
        <p:nvPr/>
      </p:nvGrpSpPr>
      <p:grpSpPr>
        <a:xfrm>
          <a:off x="0" y="0"/>
          <a:ext cx="0" cy="0"/>
          <a:chOff x="0" y="0"/>
          <a:chExt cx="0" cy="0"/>
        </a:xfrm>
      </p:grpSpPr>
      <p:sp>
        <p:nvSpPr>
          <p:cNvPr id="3077" name="Google Shape;3077;p1"/>
          <p:cNvSpPr txBox="1">
            <a:spLocks noGrp="1"/>
          </p:cNvSpPr>
          <p:nvPr>
            <p:ph type="ctrTitle"/>
          </p:nvPr>
        </p:nvSpPr>
        <p:spPr>
          <a:xfrm>
            <a:off x="685800" y="1988840"/>
            <a:ext cx="77724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orbel"/>
              <a:buNone/>
            </a:pPr>
            <a:r>
              <a:rPr lang="en-US" sz="5400" b="1"/>
              <a:t>UPISI U SREDNJU ŠKOLU</a:t>
            </a:r>
            <a:br>
              <a:rPr lang="en-US" sz="5400" b="1"/>
            </a:br>
            <a:r>
              <a:rPr lang="en-US" sz="5400" b="1"/>
              <a:t>2020.</a:t>
            </a:r>
            <a:endParaRPr sz="5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470156" cy="1066130"/>
          </a:xfrm>
          <a:solidFill>
            <a:schemeClr val="accent5">
              <a:lumMod val="20000"/>
              <a:lumOff val="80000"/>
            </a:schemeClr>
          </a:solidFill>
        </p:spPr>
        <p:txBody>
          <a:bodyPr>
            <a:noAutofit/>
          </a:bodyPr>
          <a:lstStyle/>
          <a:p>
            <a:pPr algn="ctr"/>
            <a:r>
              <a:rPr lang="hr-HR" sz="2800" b="1" dirty="0" smtClean="0"/>
              <a:t>PRIJAVA KANDIDATA S TEŠKOĆAMA U RAZVOJU</a:t>
            </a:r>
            <a:endParaRPr lang="hr-HR" sz="28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83" y="1772816"/>
            <a:ext cx="8573309" cy="3960440"/>
          </a:xfrm>
        </p:spPr>
      </p:pic>
    </p:spTree>
    <p:extLst>
      <p:ext uri="{BB962C8B-B14F-4D97-AF65-F5344CB8AC3E}">
        <p14:creationId xmlns:p14="http://schemas.microsoft.com/office/powerpoint/2010/main" val="89818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2512"/>
          </a:xfrm>
          <a:solidFill>
            <a:schemeClr val="accent5">
              <a:lumMod val="20000"/>
              <a:lumOff val="80000"/>
            </a:schemeClr>
          </a:solidFill>
        </p:spPr>
        <p:txBody>
          <a:bodyPr>
            <a:normAutofit/>
          </a:bodyPr>
          <a:lstStyle/>
          <a:p>
            <a:r>
              <a:rPr lang="hr-HR" sz="2800" b="1" dirty="0"/>
              <a:t>PRIJAVA KANDIDATA S TEŠKOĆAMA U RAZVOJU</a:t>
            </a:r>
            <a:endParaRPr lang="en-US" sz="2800" b="1" dirty="0"/>
          </a:p>
        </p:txBody>
      </p:sp>
      <p:sp>
        <p:nvSpPr>
          <p:cNvPr id="3" name="Content Placeholder 2"/>
          <p:cNvSpPr>
            <a:spLocks noGrp="1"/>
          </p:cNvSpPr>
          <p:nvPr>
            <p:ph idx="1"/>
          </p:nvPr>
        </p:nvSpPr>
        <p:spPr>
          <a:xfrm>
            <a:off x="628650" y="1844824"/>
            <a:ext cx="7886700" cy="4708525"/>
          </a:xfrm>
        </p:spPr>
        <p:txBody>
          <a:bodyPr>
            <a:noAutofit/>
          </a:bodyPr>
          <a:lstStyle/>
          <a:p>
            <a:r>
              <a:rPr lang="hr-HR" sz="2400" dirty="0" smtClean="0"/>
              <a:t>pedagoginja će </a:t>
            </a:r>
            <a:r>
              <a:rPr lang="en-US" sz="2400" dirty="0" err="1" smtClean="0"/>
              <a:t>kontaktirat</a:t>
            </a:r>
            <a:r>
              <a:rPr lang="hr-HR" sz="2400" dirty="0" smtClean="0"/>
              <a:t>i</a:t>
            </a:r>
            <a:r>
              <a:rPr lang="en-US" sz="2400" dirty="0" smtClean="0"/>
              <a:t> </a:t>
            </a:r>
            <a:r>
              <a:rPr lang="en-US" sz="2400" dirty="0" err="1" smtClean="0"/>
              <a:t>roditelje</a:t>
            </a:r>
            <a:r>
              <a:rPr lang="en-US" sz="2400" dirty="0" smtClean="0"/>
              <a:t> </a:t>
            </a:r>
            <a:r>
              <a:rPr lang="en-US" sz="2400" dirty="0" err="1" smtClean="0"/>
              <a:t>učenika</a:t>
            </a:r>
            <a:r>
              <a:rPr lang="en-US" sz="2400" dirty="0" smtClean="0"/>
              <a:t> </a:t>
            </a:r>
            <a:r>
              <a:rPr lang="en-US" sz="2400" dirty="0" err="1" smtClean="0"/>
              <a:t>i</a:t>
            </a:r>
            <a:r>
              <a:rPr lang="en-US" sz="2400" dirty="0" smtClean="0"/>
              <a:t> </a:t>
            </a:r>
            <a:r>
              <a:rPr lang="en-US" sz="2400" dirty="0" err="1" smtClean="0"/>
              <a:t>objasniti</a:t>
            </a:r>
            <a:r>
              <a:rPr lang="en-US" sz="2400" dirty="0" smtClean="0"/>
              <a:t> </a:t>
            </a:r>
            <a:r>
              <a:rPr lang="en-US" sz="2400" dirty="0" err="1" smtClean="0"/>
              <a:t>postupak</a:t>
            </a:r>
            <a:endParaRPr lang="en-US" sz="2400" dirty="0" smtClean="0"/>
          </a:p>
          <a:p>
            <a:r>
              <a:rPr lang="hr-HR" sz="2400" dirty="0" smtClean="0"/>
              <a:t>u</a:t>
            </a:r>
            <a:r>
              <a:rPr lang="en-US" sz="2400" dirty="0" smtClean="0"/>
              <a:t> </a:t>
            </a:r>
            <a:r>
              <a:rPr lang="en-US" sz="2400" dirty="0" err="1" smtClean="0"/>
              <a:t>svakoj</a:t>
            </a:r>
            <a:r>
              <a:rPr lang="en-US" sz="2400" dirty="0" smtClean="0"/>
              <a:t> </a:t>
            </a:r>
            <a:r>
              <a:rPr lang="en-US" sz="2400" dirty="0" err="1" smtClean="0"/>
              <a:t>školi</a:t>
            </a:r>
            <a:r>
              <a:rPr lang="en-US" sz="2400" dirty="0" smtClean="0"/>
              <a:t> </a:t>
            </a:r>
            <a:r>
              <a:rPr lang="en-US" sz="2400" dirty="0" err="1" smtClean="0"/>
              <a:t>dio</a:t>
            </a:r>
            <a:r>
              <a:rPr lang="en-US" sz="2400" dirty="0" smtClean="0"/>
              <a:t> </a:t>
            </a:r>
            <a:r>
              <a:rPr lang="en-US" sz="2400" dirty="0" err="1" smtClean="0"/>
              <a:t>upisne</a:t>
            </a:r>
            <a:r>
              <a:rPr lang="en-US" sz="2400" dirty="0" smtClean="0"/>
              <a:t> </a:t>
            </a:r>
            <a:r>
              <a:rPr lang="en-US" sz="2400" dirty="0" err="1" smtClean="0"/>
              <a:t>kvote</a:t>
            </a:r>
            <a:r>
              <a:rPr lang="en-US" sz="2400" dirty="0" smtClean="0"/>
              <a:t> </a:t>
            </a:r>
            <a:r>
              <a:rPr lang="en-US" sz="2400" dirty="0" err="1" smtClean="0"/>
              <a:t>namjenjen</a:t>
            </a:r>
            <a:r>
              <a:rPr lang="en-US" sz="2400" dirty="0" smtClean="0"/>
              <a:t> je </a:t>
            </a:r>
            <a:r>
              <a:rPr lang="en-US" sz="2400" dirty="0" err="1" smtClean="0"/>
              <a:t>učenicima</a:t>
            </a:r>
            <a:r>
              <a:rPr lang="en-US" sz="2400" dirty="0" smtClean="0"/>
              <a:t> s </a:t>
            </a:r>
            <a:r>
              <a:rPr lang="en-US" sz="2400" dirty="0" err="1" smtClean="0"/>
              <a:t>teškoćama</a:t>
            </a:r>
            <a:r>
              <a:rPr lang="en-US" sz="2400" dirty="0" smtClean="0"/>
              <a:t> u </a:t>
            </a:r>
            <a:r>
              <a:rPr lang="en-US" sz="2400" dirty="0" err="1" smtClean="0"/>
              <a:t>razvoju</a:t>
            </a:r>
            <a:endParaRPr lang="en-US" sz="2400" dirty="0" smtClean="0"/>
          </a:p>
          <a:p>
            <a:r>
              <a:rPr lang="hr-HR" sz="2400" dirty="0" smtClean="0"/>
              <a:t>u</a:t>
            </a:r>
            <a:r>
              <a:rPr lang="en-US" sz="2400" dirty="0" err="1" smtClean="0"/>
              <a:t>čenici</a:t>
            </a:r>
            <a:r>
              <a:rPr lang="en-US" sz="2400" dirty="0" smtClean="0"/>
              <a:t> </a:t>
            </a:r>
            <a:r>
              <a:rPr lang="en-US" sz="2400" dirty="0" err="1" smtClean="0"/>
              <a:t>moraju</a:t>
            </a:r>
            <a:r>
              <a:rPr lang="en-US" sz="2400" dirty="0" smtClean="0"/>
              <a:t> </a:t>
            </a:r>
            <a:r>
              <a:rPr lang="en-US" sz="2400" dirty="0" err="1" smtClean="0"/>
              <a:t>imati</a:t>
            </a:r>
            <a:r>
              <a:rPr lang="en-US" sz="2400" dirty="0" smtClean="0"/>
              <a:t> </a:t>
            </a:r>
            <a:r>
              <a:rPr lang="en-US" sz="2400" dirty="0" err="1" smtClean="0"/>
              <a:t>dovoljno</a:t>
            </a:r>
            <a:r>
              <a:rPr lang="en-US" sz="2400" dirty="0" smtClean="0"/>
              <a:t> </a:t>
            </a:r>
            <a:r>
              <a:rPr lang="en-US" sz="2400" dirty="0" err="1" smtClean="0"/>
              <a:t>bodova</a:t>
            </a:r>
            <a:r>
              <a:rPr lang="en-US" sz="2400" dirty="0" smtClean="0"/>
              <a:t> </a:t>
            </a:r>
            <a:r>
              <a:rPr lang="en-US" sz="2400" dirty="0" err="1" smtClean="0"/>
              <a:t>kako</a:t>
            </a:r>
            <a:r>
              <a:rPr lang="en-US" sz="2400" dirty="0" smtClean="0"/>
              <a:t> bi </a:t>
            </a:r>
            <a:r>
              <a:rPr lang="en-US" sz="2400" dirty="0" err="1" smtClean="0"/>
              <a:t>upisali</a:t>
            </a:r>
            <a:r>
              <a:rPr lang="en-US" sz="2400" dirty="0" smtClean="0"/>
              <a:t> </a:t>
            </a:r>
            <a:r>
              <a:rPr lang="en-US" sz="2400" dirty="0" err="1" smtClean="0"/>
              <a:t>neki</a:t>
            </a:r>
            <a:r>
              <a:rPr lang="en-US" sz="2400" dirty="0" smtClean="0"/>
              <a:t> od </a:t>
            </a:r>
            <a:r>
              <a:rPr lang="en-US" sz="2400" dirty="0" err="1" smtClean="0"/>
              <a:t>željenih</a:t>
            </a:r>
            <a:r>
              <a:rPr lang="en-US" sz="2400" dirty="0" smtClean="0"/>
              <a:t> </a:t>
            </a:r>
            <a:r>
              <a:rPr lang="en-US" sz="2400" dirty="0" err="1" smtClean="0"/>
              <a:t>obrazovnih</a:t>
            </a:r>
            <a:r>
              <a:rPr lang="en-US" sz="2400" dirty="0" smtClean="0"/>
              <a:t> </a:t>
            </a:r>
            <a:r>
              <a:rPr lang="en-US" sz="2400" dirty="0" err="1" smtClean="0"/>
              <a:t>programa</a:t>
            </a:r>
            <a:endParaRPr lang="en-US" sz="2400" dirty="0" smtClean="0"/>
          </a:p>
          <a:p>
            <a:r>
              <a:rPr lang="hr-HR" sz="2400" dirty="0" smtClean="0"/>
              <a:t>a</a:t>
            </a:r>
            <a:r>
              <a:rPr lang="en-US" sz="2400" dirty="0" err="1" smtClean="0"/>
              <a:t>ko</a:t>
            </a:r>
            <a:r>
              <a:rPr lang="en-US" sz="2400" dirty="0" smtClean="0"/>
              <a:t> </a:t>
            </a:r>
            <a:r>
              <a:rPr lang="en-US" sz="2400" dirty="0" err="1" smtClean="0"/>
              <a:t>učenik</a:t>
            </a:r>
            <a:r>
              <a:rPr lang="en-US" sz="2400" dirty="0" smtClean="0"/>
              <a:t> ne </a:t>
            </a:r>
            <a:r>
              <a:rPr lang="en-US" sz="2400" dirty="0" err="1" smtClean="0"/>
              <a:t>stekne</a:t>
            </a:r>
            <a:r>
              <a:rPr lang="en-US" sz="2400" dirty="0" smtClean="0"/>
              <a:t> </a:t>
            </a:r>
            <a:r>
              <a:rPr lang="en-US" sz="2400" dirty="0" err="1" smtClean="0"/>
              <a:t>pravo</a:t>
            </a:r>
            <a:r>
              <a:rPr lang="en-US" sz="2400" dirty="0" smtClean="0"/>
              <a:t> </a:t>
            </a:r>
            <a:r>
              <a:rPr lang="en-US" sz="2400" dirty="0" err="1" smtClean="0"/>
              <a:t>upisa</a:t>
            </a:r>
            <a:r>
              <a:rPr lang="en-US" sz="2400" dirty="0" smtClean="0"/>
              <a:t> u </a:t>
            </a:r>
            <a:r>
              <a:rPr lang="en-US" sz="2400" dirty="0" err="1" smtClean="0"/>
              <a:t>niti</a:t>
            </a:r>
            <a:r>
              <a:rPr lang="en-US" sz="2400" dirty="0" smtClean="0"/>
              <a:t> </a:t>
            </a:r>
            <a:r>
              <a:rPr lang="en-US" sz="2400" dirty="0" err="1" smtClean="0"/>
              <a:t>jedan</a:t>
            </a:r>
            <a:r>
              <a:rPr lang="en-US" sz="2400" dirty="0" smtClean="0"/>
              <a:t> </a:t>
            </a:r>
            <a:r>
              <a:rPr lang="en-US" sz="2400" dirty="0" err="1" smtClean="0"/>
              <a:t>odabrani</a:t>
            </a:r>
            <a:r>
              <a:rPr lang="en-US" sz="2400" dirty="0" smtClean="0"/>
              <a:t> </a:t>
            </a:r>
            <a:r>
              <a:rPr lang="en-US" sz="2400" dirty="0" err="1" smtClean="0"/>
              <a:t>obrazovni</a:t>
            </a:r>
            <a:r>
              <a:rPr lang="en-US" sz="2400" dirty="0" smtClean="0"/>
              <a:t> program, </a:t>
            </a:r>
            <a:r>
              <a:rPr lang="en-US" sz="2400" dirty="0" err="1" smtClean="0"/>
              <a:t>ulazi</a:t>
            </a:r>
            <a:r>
              <a:rPr lang="en-US" sz="2400" dirty="0" smtClean="0"/>
              <a:t> u </a:t>
            </a:r>
            <a:r>
              <a:rPr lang="en-US" sz="2400" dirty="0" err="1" smtClean="0"/>
              <a:t>redovan</a:t>
            </a:r>
            <a:r>
              <a:rPr lang="en-US" sz="2400" dirty="0" smtClean="0"/>
              <a:t> </a:t>
            </a:r>
            <a:r>
              <a:rPr lang="en-US" sz="2400" dirty="0" err="1" smtClean="0"/>
              <a:t>upisni</a:t>
            </a:r>
            <a:r>
              <a:rPr lang="en-US" sz="2400" dirty="0" smtClean="0"/>
              <a:t> </a:t>
            </a:r>
            <a:r>
              <a:rPr lang="en-US" sz="2400" dirty="0" err="1" smtClean="0"/>
              <a:t>postupak</a:t>
            </a:r>
            <a:r>
              <a:rPr lang="en-US" sz="2400" dirty="0" smtClean="0"/>
              <a:t>  </a:t>
            </a:r>
          </a:p>
          <a:p>
            <a:endParaRPr lang="en-US" sz="2400" dirty="0"/>
          </a:p>
        </p:txBody>
      </p:sp>
    </p:spTree>
    <p:extLst>
      <p:ext uri="{BB962C8B-B14F-4D97-AF65-F5344CB8AC3E}">
        <p14:creationId xmlns:p14="http://schemas.microsoft.com/office/powerpoint/2010/main" val="369427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4710" y="476672"/>
            <a:ext cx="8748399" cy="850106"/>
          </a:xfrm>
          <a:solidFill>
            <a:schemeClr val="accent5">
              <a:lumMod val="20000"/>
              <a:lumOff val="80000"/>
            </a:schemeClr>
          </a:solidFill>
        </p:spPr>
        <p:txBody>
          <a:bodyPr>
            <a:normAutofit/>
          </a:bodyPr>
          <a:lstStyle/>
          <a:p>
            <a:pPr algn="ctr"/>
            <a:r>
              <a:rPr lang="hr-HR" sz="2800" b="1" dirty="0" smtClean="0"/>
              <a:t>ODJELI ZA SPORTAŠE</a:t>
            </a:r>
            <a:endParaRPr lang="hr-HR" sz="28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00" y="1628800"/>
            <a:ext cx="8791109" cy="4608512"/>
          </a:xfrm>
        </p:spPr>
      </p:pic>
    </p:spTree>
    <p:extLst>
      <p:ext uri="{BB962C8B-B14F-4D97-AF65-F5344CB8AC3E}">
        <p14:creationId xmlns:p14="http://schemas.microsoft.com/office/powerpoint/2010/main" val="291814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492895"/>
            <a:ext cx="7772400" cy="1017067"/>
          </a:xfrm>
        </p:spPr>
        <p:txBody>
          <a:bodyPr>
            <a:normAutofit fontScale="90000"/>
          </a:bodyPr>
          <a:lstStyle/>
          <a:p>
            <a:r>
              <a:rPr lang="hr-HR" b="1" dirty="0" smtClean="0"/>
              <a:t>PRIJAVA U SUSTAV</a:t>
            </a:r>
            <a:br>
              <a:rPr lang="hr-HR" b="1" dirty="0" smtClean="0"/>
            </a:br>
            <a:r>
              <a:rPr lang="hr-HR" b="1" dirty="0" smtClean="0"/>
              <a:t>www.upisi.hr</a:t>
            </a:r>
            <a:endParaRPr lang="hr-HR" b="1" dirty="0"/>
          </a:p>
        </p:txBody>
      </p:sp>
      <p:sp>
        <p:nvSpPr>
          <p:cNvPr id="3" name="Pravokutnik 2"/>
          <p:cNvSpPr/>
          <p:nvPr/>
        </p:nvSpPr>
        <p:spPr>
          <a:xfrm>
            <a:off x="1331640" y="3645024"/>
            <a:ext cx="6480720" cy="1569660"/>
          </a:xfrm>
          <a:prstGeom prst="rect">
            <a:avLst/>
          </a:prstGeom>
        </p:spPr>
        <p:txBody>
          <a:bodyPr wrap="square">
            <a:spAutoFit/>
          </a:bodyPr>
          <a:lstStyle/>
          <a:p>
            <a:r>
              <a:rPr lang="pl-PL" sz="2400" b="1" dirty="0" smtClean="0"/>
              <a:t>GDJE?</a:t>
            </a:r>
            <a:endParaRPr lang="pl-PL" sz="2400" b="1" dirty="0"/>
          </a:p>
          <a:p>
            <a:r>
              <a:rPr lang="hr-HR" sz="2400" dirty="0"/>
              <a:t>Nacionalni </a:t>
            </a:r>
            <a:r>
              <a:rPr lang="hr-HR" sz="2400" dirty="0" err="1"/>
              <a:t>informacijs</a:t>
            </a:r>
            <a:r>
              <a:rPr lang="en-US" sz="2400" dirty="0"/>
              <a:t>k</a:t>
            </a:r>
            <a:r>
              <a:rPr lang="hr-HR" sz="2400" dirty="0"/>
              <a:t>i sustav prijava i upisa u srednje škole (skraćeno </a:t>
            </a:r>
            <a:r>
              <a:rPr lang="hr-HR" sz="2400" dirty="0" err="1"/>
              <a:t>NISpuSŠ</a:t>
            </a:r>
            <a:r>
              <a:rPr lang="hr-HR" sz="2400" dirty="0"/>
              <a:t>) </a:t>
            </a:r>
            <a:endParaRPr lang="hr-HR" sz="2400" dirty="0" smtClean="0"/>
          </a:p>
          <a:p>
            <a:r>
              <a:rPr lang="hr-HR" sz="2400" dirty="0" smtClean="0">
                <a:solidFill>
                  <a:schemeClr val="accent5">
                    <a:lumMod val="50000"/>
                  </a:schemeClr>
                </a:solidFill>
                <a:hlinkClick r:id="rId2"/>
              </a:rPr>
              <a:t>https</a:t>
            </a:r>
            <a:r>
              <a:rPr lang="hr-HR" sz="2400" dirty="0">
                <a:solidFill>
                  <a:schemeClr val="accent5">
                    <a:lumMod val="50000"/>
                  </a:schemeClr>
                </a:solidFill>
                <a:hlinkClick r:id="rId2"/>
              </a:rPr>
              <a:t>://www.upisi.hr/</a:t>
            </a:r>
            <a:endParaRPr lang="pl-PL" sz="2400" dirty="0">
              <a:solidFill>
                <a:schemeClr val="accent5">
                  <a:lumMod val="50000"/>
                </a:schemeClr>
              </a:solidFill>
            </a:endParaRPr>
          </a:p>
        </p:txBody>
      </p:sp>
    </p:spTree>
    <p:extLst>
      <p:ext uri="{BB962C8B-B14F-4D97-AF65-F5344CB8AC3E}">
        <p14:creationId xmlns:p14="http://schemas.microsoft.com/office/powerpoint/2010/main" val="105628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008"/>
            <a:ext cx="7975798" cy="828392"/>
          </a:xfrm>
          <a:solidFill>
            <a:schemeClr val="accent5">
              <a:lumMod val="20000"/>
              <a:lumOff val="80000"/>
            </a:schemeClr>
          </a:solidFill>
        </p:spPr>
        <p:txBody>
          <a:bodyPr>
            <a:normAutofit/>
          </a:bodyPr>
          <a:lstStyle/>
          <a:p>
            <a:r>
              <a:rPr lang="hr-HR" sz="2800" b="1" dirty="0" smtClean="0"/>
              <a:t>REDOVAN UPIS - p</a:t>
            </a:r>
            <a:r>
              <a:rPr lang="en-US" sz="2800" b="1" dirty="0" err="1" smtClean="0"/>
              <a:t>rva</a:t>
            </a:r>
            <a:r>
              <a:rPr lang="en-US" sz="2800" b="1" dirty="0" smtClean="0"/>
              <a:t> </a:t>
            </a:r>
            <a:r>
              <a:rPr lang="en-US" sz="2800" b="1" dirty="0" err="1"/>
              <a:t>prijava</a:t>
            </a:r>
            <a:r>
              <a:rPr lang="en-US" sz="2800" b="1" dirty="0"/>
              <a:t> u </a:t>
            </a:r>
            <a:r>
              <a:rPr lang="en-US" sz="2800" b="1" dirty="0" err="1"/>
              <a:t>sustav</a:t>
            </a:r>
            <a:endParaRPr lang="en-US" sz="2800" dirty="0"/>
          </a:p>
        </p:txBody>
      </p:sp>
      <p:sp>
        <p:nvSpPr>
          <p:cNvPr id="3" name="Content Placeholder 2"/>
          <p:cNvSpPr>
            <a:spLocks noGrp="1"/>
          </p:cNvSpPr>
          <p:nvPr>
            <p:ph idx="1"/>
          </p:nvPr>
        </p:nvSpPr>
        <p:spPr>
          <a:xfrm>
            <a:off x="654612" y="1909293"/>
            <a:ext cx="2998373" cy="1152128"/>
          </a:xfrm>
          <a:solidFill>
            <a:srgbClr val="FFFF99"/>
          </a:solidFill>
        </p:spPr>
        <p:txBody>
          <a:bodyPr>
            <a:normAutofit/>
          </a:bodyPr>
          <a:lstStyle/>
          <a:p>
            <a:pPr marL="0" indent="0">
              <a:buNone/>
            </a:pPr>
            <a:r>
              <a:rPr lang="hr-HR" sz="2400" dirty="0" err="1" smtClean="0"/>
              <a:t>CarNet</a:t>
            </a:r>
            <a:r>
              <a:rPr lang="hr-HR" sz="2400" dirty="0" smtClean="0"/>
              <a:t> </a:t>
            </a:r>
            <a:r>
              <a:rPr lang="en-US" sz="2400" dirty="0" smtClean="0"/>
              <a:t>HUSO </a:t>
            </a:r>
            <a:r>
              <a:rPr lang="en-US" sz="2400" dirty="0" err="1" smtClean="0"/>
              <a:t>elektronički</a:t>
            </a:r>
            <a:r>
              <a:rPr lang="en-US" sz="2400" dirty="0" smtClean="0"/>
              <a:t> </a:t>
            </a:r>
            <a:r>
              <a:rPr lang="en-US" sz="2400" dirty="0" err="1" smtClean="0"/>
              <a:t>identitet</a:t>
            </a:r>
            <a:r>
              <a:rPr lang="en-US" sz="2400" dirty="0" smtClean="0"/>
              <a:t> </a:t>
            </a:r>
            <a:r>
              <a:rPr lang="en-US" sz="1800" dirty="0" smtClean="0"/>
              <a:t>(</a:t>
            </a:r>
            <a:r>
              <a:rPr lang="en-US" sz="1800" i="1" dirty="0" smtClean="0"/>
              <a:t>carnet e-mail </a:t>
            </a:r>
            <a:r>
              <a:rPr lang="en-US" sz="1800" i="1" dirty="0" err="1" smtClean="0"/>
              <a:t>adresa</a:t>
            </a:r>
            <a:r>
              <a:rPr lang="en-US" sz="1800" i="1" dirty="0" smtClean="0"/>
              <a:t> </a:t>
            </a:r>
            <a:r>
              <a:rPr lang="en-US" sz="1800" i="1" dirty="0" err="1" smtClean="0"/>
              <a:t>i</a:t>
            </a:r>
            <a:r>
              <a:rPr lang="en-US" sz="1800" i="1" dirty="0" smtClean="0"/>
              <a:t> </a:t>
            </a:r>
            <a:r>
              <a:rPr lang="en-US" sz="1800" i="1" dirty="0" err="1" smtClean="0"/>
              <a:t>lozinka</a:t>
            </a:r>
            <a:r>
              <a:rPr lang="hr-HR" sz="1800" dirty="0" smtClean="0"/>
              <a:t>) </a:t>
            </a:r>
          </a:p>
          <a:p>
            <a:pPr marL="0" indent="0">
              <a:buNone/>
            </a:pPr>
            <a:endParaRPr lang="en-US" sz="2400" dirty="0" smtClean="0"/>
          </a:p>
          <a:p>
            <a:endParaRPr lang="en-US" sz="2400" dirty="0"/>
          </a:p>
        </p:txBody>
      </p:sp>
      <p:pic>
        <p:nvPicPr>
          <p:cNvPr id="6" name="Slika 5"/>
          <p:cNvPicPr>
            <a:picLocks noChangeAspect="1"/>
          </p:cNvPicPr>
          <p:nvPr/>
        </p:nvPicPr>
        <p:blipFill rotWithShape="1">
          <a:blip r:embed="rId2"/>
          <a:srcRect l="7961"/>
          <a:stretch/>
        </p:blipFill>
        <p:spPr>
          <a:xfrm>
            <a:off x="600658" y="3573016"/>
            <a:ext cx="6660232" cy="2755395"/>
          </a:xfrm>
          <a:prstGeom prst="rect">
            <a:avLst/>
          </a:prstGeom>
        </p:spPr>
      </p:pic>
      <p:sp>
        <p:nvSpPr>
          <p:cNvPr id="8" name="Pravokutnik 7"/>
          <p:cNvSpPr/>
          <p:nvPr/>
        </p:nvSpPr>
        <p:spPr>
          <a:xfrm>
            <a:off x="5148064" y="2161971"/>
            <a:ext cx="3257449" cy="646331"/>
          </a:xfrm>
          <a:prstGeom prst="rect">
            <a:avLst/>
          </a:prstGeom>
          <a:solidFill>
            <a:srgbClr val="FFFF99"/>
          </a:solidFill>
        </p:spPr>
        <p:txBody>
          <a:bodyPr wrap="square">
            <a:spAutoFit/>
          </a:bodyPr>
          <a:lstStyle/>
          <a:p>
            <a:r>
              <a:rPr lang="hr-HR" dirty="0"/>
              <a:t>+ </a:t>
            </a:r>
            <a:r>
              <a:rPr lang="en-US" dirty="0" err="1"/>
              <a:t>broj</a:t>
            </a:r>
            <a:r>
              <a:rPr lang="en-US" dirty="0"/>
              <a:t> </a:t>
            </a:r>
            <a:r>
              <a:rPr lang="en-US" dirty="0" err="1"/>
              <a:t>mobitela</a:t>
            </a:r>
            <a:r>
              <a:rPr lang="en-US" dirty="0"/>
              <a:t> </a:t>
            </a:r>
            <a:r>
              <a:rPr lang="en-US" dirty="0" err="1"/>
              <a:t>na</a:t>
            </a:r>
            <a:r>
              <a:rPr lang="en-US" dirty="0"/>
              <a:t> </a:t>
            </a:r>
            <a:r>
              <a:rPr lang="en-US" dirty="0" err="1"/>
              <a:t>koji</a:t>
            </a:r>
            <a:r>
              <a:rPr lang="en-US" dirty="0"/>
              <a:t> </a:t>
            </a:r>
            <a:r>
              <a:rPr lang="en-US" dirty="0" err="1"/>
              <a:t>će</a:t>
            </a:r>
            <a:r>
              <a:rPr lang="en-US" dirty="0"/>
              <a:t> </a:t>
            </a:r>
            <a:r>
              <a:rPr lang="en-US" dirty="0" err="1"/>
              <a:t>biti</a:t>
            </a:r>
            <a:r>
              <a:rPr lang="en-US" dirty="0"/>
              <a:t> </a:t>
            </a:r>
            <a:r>
              <a:rPr lang="en-US" dirty="0" err="1"/>
              <a:t>isporučen</a:t>
            </a:r>
            <a:r>
              <a:rPr lang="en-US" dirty="0"/>
              <a:t> </a:t>
            </a:r>
            <a:r>
              <a:rPr lang="en-US" b="1" dirty="0"/>
              <a:t>PIN </a:t>
            </a:r>
            <a:r>
              <a:rPr lang="en-US" b="1" dirty="0" err="1"/>
              <a:t>broj</a:t>
            </a:r>
            <a:endParaRPr lang="en-US" dirty="0"/>
          </a:p>
        </p:txBody>
      </p:sp>
      <p:sp>
        <p:nvSpPr>
          <p:cNvPr id="9" name="Plus 8"/>
          <p:cNvSpPr/>
          <p:nvPr/>
        </p:nvSpPr>
        <p:spPr>
          <a:xfrm>
            <a:off x="4283968" y="2195621"/>
            <a:ext cx="432048" cy="422503"/>
          </a:xfrm>
          <a:prstGeom prst="mathPlus">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10" name="Strelica dolje 9"/>
          <p:cNvSpPr/>
          <p:nvPr/>
        </p:nvSpPr>
        <p:spPr>
          <a:xfrm>
            <a:off x="1973778" y="3160997"/>
            <a:ext cx="360040" cy="312442"/>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04353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476672"/>
            <a:ext cx="7680960" cy="771145"/>
          </a:xfrm>
          <a:solidFill>
            <a:schemeClr val="accent5">
              <a:lumMod val="20000"/>
              <a:lumOff val="80000"/>
            </a:schemeClr>
          </a:solidFill>
        </p:spPr>
        <p:txBody>
          <a:bodyPr>
            <a:normAutofit/>
          </a:bodyPr>
          <a:lstStyle/>
          <a:p>
            <a:r>
              <a:rPr lang="hr-HR" sz="3600" b="1" dirty="0" smtClean="0"/>
              <a:t>REDOVAN UPIS</a:t>
            </a:r>
            <a:endParaRPr lang="hr-HR" sz="3600" b="1" dirty="0"/>
          </a:p>
        </p:txBody>
      </p:sp>
      <p:sp>
        <p:nvSpPr>
          <p:cNvPr id="10" name="TekstniOkvir 9"/>
          <p:cNvSpPr txBox="1"/>
          <p:nvPr/>
        </p:nvSpPr>
        <p:spPr>
          <a:xfrm>
            <a:off x="688233" y="3323118"/>
            <a:ext cx="7764916" cy="1877437"/>
          </a:xfrm>
          <a:prstGeom prst="rect">
            <a:avLst/>
          </a:prstGeom>
          <a:noFill/>
        </p:spPr>
        <p:txBody>
          <a:bodyPr wrap="square" rtlCol="0">
            <a:spAutoFit/>
          </a:bodyPr>
          <a:lstStyle/>
          <a:p>
            <a:r>
              <a:rPr lang="hr-HR" sz="2400" b="1" dirty="0" smtClean="0">
                <a:solidFill>
                  <a:schemeClr val="accent5">
                    <a:lumMod val="50000"/>
                  </a:schemeClr>
                </a:solidFill>
              </a:rPr>
              <a:t>P</a:t>
            </a:r>
            <a:r>
              <a:rPr lang="en-US" sz="2400" b="1" dirty="0" err="1" smtClean="0">
                <a:solidFill>
                  <a:schemeClr val="accent5">
                    <a:lumMod val="50000"/>
                  </a:schemeClr>
                </a:solidFill>
              </a:rPr>
              <a:t>rijav</a:t>
            </a:r>
            <a:r>
              <a:rPr lang="hr-HR" sz="2400" b="1" dirty="0" smtClean="0">
                <a:solidFill>
                  <a:schemeClr val="accent5">
                    <a:lumMod val="50000"/>
                  </a:schemeClr>
                </a:solidFill>
              </a:rPr>
              <a:t>e</a:t>
            </a:r>
            <a:r>
              <a:rPr lang="en-US" sz="2400" b="1" dirty="0" smtClean="0">
                <a:solidFill>
                  <a:schemeClr val="accent5">
                    <a:lumMod val="50000"/>
                  </a:schemeClr>
                </a:solidFill>
              </a:rPr>
              <a:t> u </a:t>
            </a:r>
            <a:r>
              <a:rPr lang="en-US" sz="2400" b="1" dirty="0" err="1" smtClean="0">
                <a:solidFill>
                  <a:schemeClr val="accent5">
                    <a:lumMod val="50000"/>
                  </a:schemeClr>
                </a:solidFill>
              </a:rPr>
              <a:t>sustav</a:t>
            </a:r>
            <a:r>
              <a:rPr lang="en-US" sz="2400" b="1" dirty="0" smtClean="0">
                <a:solidFill>
                  <a:schemeClr val="accent5">
                    <a:lumMod val="50000"/>
                  </a:schemeClr>
                </a:solidFill>
              </a:rPr>
              <a:t> </a:t>
            </a:r>
            <a:r>
              <a:rPr lang="hr-HR" sz="2400" b="1" dirty="0" smtClean="0">
                <a:solidFill>
                  <a:schemeClr val="accent5">
                    <a:lumMod val="50000"/>
                  </a:schemeClr>
                </a:solidFill>
              </a:rPr>
              <a:t>započinju od </a:t>
            </a:r>
            <a:r>
              <a:rPr lang="en-US" sz="2400" b="1" dirty="0">
                <a:solidFill>
                  <a:schemeClr val="accent5">
                    <a:lumMod val="50000"/>
                  </a:schemeClr>
                </a:solidFill>
              </a:rPr>
              <a:t>1</a:t>
            </a:r>
            <a:r>
              <a:rPr lang="hr-HR" sz="2400" b="1" dirty="0" smtClean="0">
                <a:solidFill>
                  <a:schemeClr val="accent5">
                    <a:lumMod val="50000"/>
                  </a:schemeClr>
                </a:solidFill>
              </a:rPr>
              <a:t>.</a:t>
            </a:r>
            <a:r>
              <a:rPr lang="en-US" sz="2400" b="1" dirty="0" smtClean="0">
                <a:solidFill>
                  <a:schemeClr val="accent5">
                    <a:lumMod val="50000"/>
                  </a:schemeClr>
                </a:solidFill>
              </a:rPr>
              <a:t>6</a:t>
            </a:r>
            <a:r>
              <a:rPr lang="hr-HR" sz="2400" b="1" dirty="0" smtClean="0">
                <a:solidFill>
                  <a:schemeClr val="accent5">
                    <a:lumMod val="50000"/>
                  </a:schemeClr>
                </a:solidFill>
              </a:rPr>
              <a:t>.20</a:t>
            </a:r>
            <a:r>
              <a:rPr lang="en-US" sz="2400" b="1" dirty="0" smtClean="0">
                <a:solidFill>
                  <a:schemeClr val="accent5">
                    <a:lumMod val="50000"/>
                  </a:schemeClr>
                </a:solidFill>
              </a:rPr>
              <a:t>20</a:t>
            </a:r>
            <a:r>
              <a:rPr lang="hr-HR" sz="2400" b="1" dirty="0" smtClean="0">
                <a:solidFill>
                  <a:schemeClr val="accent5">
                    <a:lumMod val="50000"/>
                  </a:schemeClr>
                </a:solidFill>
              </a:rPr>
              <a:t>.</a:t>
            </a:r>
            <a:r>
              <a:rPr lang="hr-HR" sz="2400" b="1" dirty="0">
                <a:solidFill>
                  <a:schemeClr val="accent5">
                    <a:lumMod val="50000"/>
                  </a:schemeClr>
                </a:solidFill>
              </a:rPr>
              <a:t> </a:t>
            </a:r>
            <a:r>
              <a:rPr lang="hr-HR" sz="2400" b="1" dirty="0" smtClean="0">
                <a:solidFill>
                  <a:schemeClr val="accent5">
                    <a:lumMod val="50000"/>
                  </a:schemeClr>
                </a:solidFill>
              </a:rPr>
              <a:t>zbog provjere </a:t>
            </a:r>
            <a:r>
              <a:rPr lang="en-US" sz="2400" b="1" dirty="0" err="1">
                <a:solidFill>
                  <a:schemeClr val="accent5">
                    <a:lumMod val="50000"/>
                  </a:schemeClr>
                </a:solidFill>
              </a:rPr>
              <a:t>osobnih</a:t>
            </a:r>
            <a:r>
              <a:rPr lang="en-US" sz="2400" b="1" dirty="0">
                <a:solidFill>
                  <a:schemeClr val="accent5">
                    <a:lumMod val="50000"/>
                  </a:schemeClr>
                </a:solidFill>
              </a:rPr>
              <a:t> </a:t>
            </a:r>
            <a:r>
              <a:rPr lang="hr-HR" sz="2400" b="1" dirty="0">
                <a:solidFill>
                  <a:schemeClr val="accent5">
                    <a:lumMod val="50000"/>
                  </a:schemeClr>
                </a:solidFill>
              </a:rPr>
              <a:t>podataka i ocjena</a:t>
            </a:r>
            <a:r>
              <a:rPr lang="en-US" sz="2400" b="1" dirty="0">
                <a:solidFill>
                  <a:schemeClr val="accent5">
                    <a:lumMod val="50000"/>
                  </a:schemeClr>
                </a:solidFill>
              </a:rPr>
              <a:t> od 5. do 7. </a:t>
            </a:r>
            <a:r>
              <a:rPr lang="en-US" sz="2400" b="1" dirty="0" err="1">
                <a:solidFill>
                  <a:schemeClr val="accent5">
                    <a:lumMod val="50000"/>
                  </a:schemeClr>
                </a:solidFill>
              </a:rPr>
              <a:t>razreda</a:t>
            </a:r>
            <a:r>
              <a:rPr lang="en-US" sz="2400" b="1" dirty="0">
                <a:solidFill>
                  <a:schemeClr val="accent5">
                    <a:lumMod val="50000"/>
                  </a:schemeClr>
                </a:solidFill>
              </a:rPr>
              <a:t> </a:t>
            </a:r>
            <a:endParaRPr lang="hr-HR" sz="2400" b="1" dirty="0" smtClean="0">
              <a:solidFill>
                <a:schemeClr val="accent5">
                  <a:lumMod val="50000"/>
                </a:schemeClr>
              </a:solidFill>
            </a:endParaRPr>
          </a:p>
          <a:p>
            <a:endParaRPr lang="hr-HR" sz="2000" b="1" dirty="0" smtClean="0">
              <a:solidFill>
                <a:schemeClr val="accent5">
                  <a:lumMod val="50000"/>
                </a:schemeClr>
              </a:solidFill>
            </a:endParaRPr>
          </a:p>
          <a:p>
            <a:pPr marL="800100" lvl="1" indent="-342900">
              <a:buFont typeface="Arial" panose="020B0604020202020204" pitchFamily="34" charset="0"/>
              <a:buChar char="•"/>
            </a:pPr>
            <a:r>
              <a:rPr lang="en-US" sz="2400" dirty="0" smtClean="0"/>
              <a:t>u </a:t>
            </a:r>
            <a:r>
              <a:rPr lang="en-US" sz="2400" dirty="0" err="1"/>
              <a:t>slučaju</a:t>
            </a:r>
            <a:r>
              <a:rPr lang="en-US" sz="2400" dirty="0"/>
              <a:t> </a:t>
            </a:r>
            <a:r>
              <a:rPr lang="en-US" sz="2400" dirty="0" err="1"/>
              <a:t>uočenih</a:t>
            </a:r>
            <a:r>
              <a:rPr lang="en-US" sz="2400" dirty="0"/>
              <a:t> </a:t>
            </a:r>
            <a:r>
              <a:rPr lang="en-US" sz="2400" dirty="0" err="1"/>
              <a:t>pogrešaka</a:t>
            </a:r>
            <a:r>
              <a:rPr lang="en-US" sz="2400" dirty="0"/>
              <a:t> </a:t>
            </a:r>
            <a:r>
              <a:rPr lang="en-US" sz="2400" dirty="0" err="1"/>
              <a:t>obratiti</a:t>
            </a:r>
            <a:r>
              <a:rPr lang="en-US" sz="2400" dirty="0"/>
              <a:t> se </a:t>
            </a:r>
            <a:r>
              <a:rPr lang="en-US" sz="2400" dirty="0" err="1" smtClean="0"/>
              <a:t>razrednicama</a:t>
            </a:r>
            <a:endParaRPr lang="en-US" sz="2400" dirty="0"/>
          </a:p>
          <a:p>
            <a:pPr marL="285750" indent="-285750">
              <a:buFontTx/>
              <a:buChar char="-"/>
            </a:pPr>
            <a:endParaRPr lang="en-US" sz="2400" b="1" dirty="0" smtClean="0"/>
          </a:p>
        </p:txBody>
      </p:sp>
      <p:sp>
        <p:nvSpPr>
          <p:cNvPr id="5" name="Pravokutnik 4"/>
          <p:cNvSpPr/>
          <p:nvPr/>
        </p:nvSpPr>
        <p:spPr>
          <a:xfrm>
            <a:off x="683568" y="1685303"/>
            <a:ext cx="7764916" cy="1200329"/>
          </a:xfrm>
          <a:prstGeom prst="rect">
            <a:avLst/>
          </a:prstGeom>
        </p:spPr>
        <p:txBody>
          <a:bodyPr wrap="square">
            <a:spAutoFit/>
          </a:bodyPr>
          <a:lstStyle/>
          <a:p>
            <a:r>
              <a:rPr lang="en-US" sz="2400" dirty="0" err="1"/>
              <a:t>Kod</a:t>
            </a:r>
            <a:r>
              <a:rPr lang="en-US" sz="2400" dirty="0"/>
              <a:t> </a:t>
            </a:r>
            <a:r>
              <a:rPr lang="en-US" sz="2400" dirty="0" err="1"/>
              <a:t>svake</a:t>
            </a:r>
            <a:r>
              <a:rPr lang="en-US" sz="2400" dirty="0"/>
              <a:t> </a:t>
            </a:r>
            <a:r>
              <a:rPr lang="en-US" sz="2400" dirty="0" err="1"/>
              <a:t>sljedeće</a:t>
            </a:r>
            <a:r>
              <a:rPr lang="en-US" sz="2400" dirty="0"/>
              <a:t> </a:t>
            </a:r>
            <a:r>
              <a:rPr lang="en-US" sz="2400" dirty="0" err="1"/>
              <a:t>prijave</a:t>
            </a:r>
            <a:r>
              <a:rPr lang="en-US" sz="2400" dirty="0"/>
              <a:t> u </a:t>
            </a:r>
            <a:r>
              <a:rPr lang="en-US" sz="2400" dirty="0" err="1"/>
              <a:t>sustav</a:t>
            </a:r>
            <a:r>
              <a:rPr lang="en-US" sz="2400" dirty="0"/>
              <a:t> – </a:t>
            </a:r>
            <a:r>
              <a:rPr lang="en-US" sz="2400" dirty="0" err="1"/>
              <a:t>potrebno</a:t>
            </a:r>
            <a:r>
              <a:rPr lang="en-US" sz="2400" dirty="0"/>
              <a:t> </a:t>
            </a:r>
            <a:r>
              <a:rPr lang="en-US" sz="2400" dirty="0" err="1"/>
              <a:t>unijeti</a:t>
            </a:r>
            <a:r>
              <a:rPr lang="en-US" sz="2400" dirty="0"/>
              <a:t> </a:t>
            </a:r>
            <a:r>
              <a:rPr lang="en-US" sz="2400" dirty="0" err="1"/>
              <a:t>sve</a:t>
            </a:r>
            <a:r>
              <a:rPr lang="en-US" sz="2400" dirty="0"/>
              <a:t> tri </a:t>
            </a:r>
            <a:r>
              <a:rPr lang="en-US" sz="2400" dirty="0" err="1" smtClean="0"/>
              <a:t>stavke</a:t>
            </a:r>
            <a:r>
              <a:rPr lang="hr-HR" sz="2400" dirty="0" smtClean="0"/>
              <a:t>:</a:t>
            </a:r>
          </a:p>
          <a:p>
            <a:pPr marL="742950" lvl="1" indent="-285750">
              <a:buFont typeface="Arial" panose="020B0604020202020204" pitchFamily="34" charset="0"/>
              <a:buChar char="•"/>
            </a:pPr>
            <a:r>
              <a:rPr lang="en-US" sz="2400" b="1" dirty="0" smtClean="0"/>
              <a:t>carnet </a:t>
            </a:r>
            <a:r>
              <a:rPr lang="en-US" sz="2400" b="1" dirty="0"/>
              <a:t>e-mail, </a:t>
            </a:r>
            <a:r>
              <a:rPr lang="en-US" sz="2400" b="1" dirty="0" err="1"/>
              <a:t>lozinka</a:t>
            </a:r>
            <a:r>
              <a:rPr lang="en-US" sz="2400" b="1" dirty="0"/>
              <a:t>, PIN </a:t>
            </a:r>
            <a:r>
              <a:rPr lang="en-US" sz="2400" b="1" dirty="0" err="1" smtClean="0"/>
              <a:t>broj</a:t>
            </a:r>
            <a:endParaRPr lang="en-US" sz="2400" dirty="0"/>
          </a:p>
        </p:txBody>
      </p:sp>
    </p:spTree>
    <p:extLst>
      <p:ext uri="{BB962C8B-B14F-4D97-AF65-F5344CB8AC3E}">
        <p14:creationId xmlns:p14="http://schemas.microsoft.com/office/powerpoint/2010/main" val="1265290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os-fkrezme-os.skole.hr/upload/os-fkrezme-os/images/newsimg/212/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72754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85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97156" cy="1008111"/>
          </a:xfrm>
          <a:solidFill>
            <a:schemeClr val="accent5">
              <a:lumMod val="20000"/>
              <a:lumOff val="80000"/>
            </a:schemeClr>
          </a:solidFill>
        </p:spPr>
        <p:txBody>
          <a:bodyPr>
            <a:normAutofit/>
          </a:bodyPr>
          <a:lstStyle/>
          <a:p>
            <a:pPr algn="ctr"/>
            <a:r>
              <a:rPr lang="hr-HR" sz="2600" b="1" dirty="0" smtClean="0"/>
              <a:t>POČETAK PRIJAVA OBRAZOVNIH PROGRAMA</a:t>
            </a:r>
            <a:r>
              <a:rPr lang="en-US" sz="2600" b="1" dirty="0" smtClean="0"/>
              <a:t> – 8.7.2020.</a:t>
            </a:r>
            <a:r>
              <a:rPr lang="hr-HR" sz="2600" b="1" dirty="0" smtClean="0"/>
              <a:t> </a:t>
            </a:r>
            <a:endParaRPr lang="hr-HR" sz="2600" b="1" dirty="0"/>
          </a:p>
        </p:txBody>
      </p:sp>
      <p:pic>
        <p:nvPicPr>
          <p:cNvPr id="3074" name="Picture 2" descr="C:\Users\Irina\Desktop\Pictur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133" y="1556792"/>
            <a:ext cx="4229901" cy="4967126"/>
          </a:xfrm>
          <a:prstGeom prst="rect">
            <a:avLst/>
          </a:prstGeom>
          <a:noFill/>
          <a:extLst>
            <a:ext uri="{909E8E84-426E-40DD-AFC4-6F175D3DCCD1}">
              <a14:hiddenFill xmlns:a14="http://schemas.microsoft.com/office/drawing/2010/main">
                <a:solidFill>
                  <a:srgbClr val="FFFFFF"/>
                </a:solidFill>
              </a14:hiddenFill>
            </a:ext>
          </a:extLst>
        </p:spPr>
      </p:pic>
      <p:sp>
        <p:nvSpPr>
          <p:cNvPr id="3" name="Pravokutnik 2"/>
          <p:cNvSpPr/>
          <p:nvPr/>
        </p:nvSpPr>
        <p:spPr>
          <a:xfrm>
            <a:off x="323528" y="1772816"/>
            <a:ext cx="4032448" cy="3785652"/>
          </a:xfrm>
          <a:prstGeom prst="rect">
            <a:avLst/>
          </a:prstGeom>
        </p:spPr>
        <p:txBody>
          <a:bodyPr wrap="square">
            <a:spAutoFit/>
          </a:bodyPr>
          <a:lstStyle/>
          <a:p>
            <a:pPr marL="285750" indent="-285750">
              <a:buFontTx/>
              <a:buChar char="-"/>
            </a:pPr>
            <a:r>
              <a:rPr lang="hr-HR" sz="2400" dirty="0" smtClean="0"/>
              <a:t>svaki </a:t>
            </a:r>
            <a:r>
              <a:rPr lang="hr-HR" sz="2400" dirty="0"/>
              <a:t>učenik može prijaviti najviše </a:t>
            </a:r>
            <a:r>
              <a:rPr lang="hr-HR" sz="2400" b="1" dirty="0"/>
              <a:t>6 programa </a:t>
            </a:r>
            <a:r>
              <a:rPr lang="hr-HR" sz="2400" b="1" dirty="0" smtClean="0"/>
              <a:t>(smjerova) obrazovanja</a:t>
            </a:r>
          </a:p>
          <a:p>
            <a:endParaRPr lang="hr-HR" sz="2400" dirty="0" smtClean="0"/>
          </a:p>
          <a:p>
            <a:pPr marL="285750" indent="-285750">
              <a:buFontTx/>
              <a:buChar char="-"/>
            </a:pPr>
            <a:r>
              <a:rPr lang="hr-HR" sz="2400" b="1" dirty="0" smtClean="0"/>
              <a:t>PROGRAM (smjer) ≠ ŠKOLA (ustanova)</a:t>
            </a:r>
            <a:endParaRPr lang="en-US" sz="2400" b="1" dirty="0" smtClean="0"/>
          </a:p>
          <a:p>
            <a:pPr marL="285750" indent="-285750">
              <a:buFontTx/>
              <a:buChar char="-"/>
            </a:pPr>
            <a:endParaRPr lang="en-US" sz="2400" dirty="0" smtClean="0"/>
          </a:p>
          <a:p>
            <a:pPr marL="285750" indent="-285750">
              <a:buFontTx/>
              <a:buChar char="-"/>
            </a:pPr>
            <a:r>
              <a:rPr lang="en-US" sz="2400" dirty="0" err="1" smtClean="0"/>
              <a:t>moguće</a:t>
            </a:r>
            <a:r>
              <a:rPr lang="en-US" sz="2400" dirty="0" smtClean="0"/>
              <a:t> je </a:t>
            </a:r>
            <a:r>
              <a:rPr lang="en-US" sz="2400" dirty="0" err="1" smtClean="0"/>
              <a:t>odabrati</a:t>
            </a:r>
            <a:r>
              <a:rPr lang="en-US" sz="2400" dirty="0" smtClean="0"/>
              <a:t> </a:t>
            </a:r>
            <a:r>
              <a:rPr lang="en-US" sz="2400" dirty="0" err="1" smtClean="0"/>
              <a:t>više</a:t>
            </a:r>
            <a:r>
              <a:rPr lang="en-US" sz="2400" dirty="0" smtClean="0"/>
              <a:t> </a:t>
            </a:r>
            <a:r>
              <a:rPr lang="en-US" sz="2400" dirty="0" err="1" smtClean="0"/>
              <a:t>obrazovnih</a:t>
            </a:r>
            <a:r>
              <a:rPr lang="en-US" sz="2400" dirty="0" smtClean="0"/>
              <a:t> </a:t>
            </a:r>
            <a:r>
              <a:rPr lang="en-US" sz="2400" dirty="0" err="1" smtClean="0"/>
              <a:t>programa</a:t>
            </a:r>
            <a:r>
              <a:rPr lang="en-US" sz="2400" dirty="0" smtClean="0"/>
              <a:t> </a:t>
            </a:r>
            <a:r>
              <a:rPr lang="hr-HR" sz="2400" dirty="0" smtClean="0"/>
              <a:t>/ </a:t>
            </a:r>
            <a:r>
              <a:rPr lang="en-US" sz="2400" dirty="0" err="1" smtClean="0"/>
              <a:t>smjerova</a:t>
            </a:r>
            <a:r>
              <a:rPr lang="en-US" sz="2400" dirty="0" smtClean="0"/>
              <a:t> u </a:t>
            </a:r>
            <a:r>
              <a:rPr lang="en-US" sz="2400" dirty="0" err="1" smtClean="0"/>
              <a:t>jednoj</a:t>
            </a:r>
            <a:r>
              <a:rPr lang="en-US" sz="2400" dirty="0" smtClean="0"/>
              <a:t> </a:t>
            </a:r>
            <a:r>
              <a:rPr lang="en-US" sz="2400" dirty="0" err="1" smtClean="0"/>
              <a:t>školi</a:t>
            </a:r>
            <a:r>
              <a:rPr lang="en-US" sz="2400" dirty="0" smtClean="0"/>
              <a:t>  </a:t>
            </a:r>
            <a:endParaRPr lang="hr-HR" sz="2400" dirty="0"/>
          </a:p>
        </p:txBody>
      </p:sp>
    </p:spTree>
    <p:extLst>
      <p:ext uri="{BB962C8B-B14F-4D97-AF65-F5344CB8AC3E}">
        <p14:creationId xmlns:p14="http://schemas.microsoft.com/office/powerpoint/2010/main" val="1052507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706090"/>
          </a:xfrm>
        </p:spPr>
        <p:txBody>
          <a:bodyPr>
            <a:normAutofit fontScale="90000"/>
          </a:bodyPr>
          <a:lstStyle/>
          <a:p>
            <a:r>
              <a:rPr lang="en-US" sz="2800" b="1" dirty="0" smtClean="0">
                <a:solidFill>
                  <a:schemeClr val="bg1"/>
                </a:solidFill>
              </a:rPr>
              <a:t>PRIMJER IZGLEDA SUČELJA NAKON ODABRANIH PROGRAMA</a:t>
            </a:r>
            <a:endParaRPr lang="en-US" sz="2800" b="1" dirty="0">
              <a:solidFill>
                <a:schemeClr val="bg1"/>
              </a:solidFill>
            </a:endParaRPr>
          </a:p>
        </p:txBody>
      </p:sp>
      <p:pic>
        <p:nvPicPr>
          <p:cNvPr id="7" name="Content Placeholder 6"/>
          <p:cNvPicPr>
            <a:picLocks noGrp="1" noChangeAspect="1"/>
          </p:cNvPicPr>
          <p:nvPr>
            <p:ph idx="1"/>
          </p:nvPr>
        </p:nvPicPr>
        <p:blipFill rotWithShape="1">
          <a:blip r:embed="rId2"/>
          <a:srcRect l="1648" t="17285" r="7727" b="2054"/>
          <a:stretch/>
        </p:blipFill>
        <p:spPr>
          <a:xfrm>
            <a:off x="611560" y="627683"/>
            <a:ext cx="7920880" cy="4032448"/>
          </a:xfrm>
          <a:prstGeom prst="rect">
            <a:avLst/>
          </a:prstGeom>
        </p:spPr>
      </p:pic>
      <p:sp>
        <p:nvSpPr>
          <p:cNvPr id="2" name="Pravokutnik 1"/>
          <p:cNvSpPr/>
          <p:nvPr/>
        </p:nvSpPr>
        <p:spPr>
          <a:xfrm>
            <a:off x="1043608" y="5301208"/>
            <a:ext cx="6912768" cy="646331"/>
          </a:xfrm>
          <a:prstGeom prst="rect">
            <a:avLst/>
          </a:prstGeom>
        </p:spPr>
        <p:txBody>
          <a:bodyPr wrap="square">
            <a:spAutoFit/>
          </a:bodyPr>
          <a:lstStyle/>
          <a:p>
            <a:pPr algn="ctr"/>
            <a:r>
              <a:rPr lang="hr-HR" dirty="0" smtClean="0"/>
              <a:t>T</a:t>
            </a:r>
            <a:r>
              <a:rPr lang="en-US" dirty="0" smtClean="0"/>
              <a:t>o </a:t>
            </a:r>
            <a:r>
              <a:rPr lang="en-US" dirty="0" err="1"/>
              <a:t>će</a:t>
            </a:r>
            <a:r>
              <a:rPr lang="en-US" dirty="0"/>
              <a:t> </a:t>
            </a:r>
            <a:r>
              <a:rPr lang="en-US" dirty="0" err="1"/>
              <a:t>tako</a:t>
            </a:r>
            <a:r>
              <a:rPr lang="en-US" dirty="0"/>
              <a:t> </a:t>
            </a:r>
            <a:r>
              <a:rPr lang="en-US" dirty="0" err="1"/>
              <a:t>pisati</a:t>
            </a:r>
            <a:r>
              <a:rPr lang="en-US" dirty="0"/>
              <a:t> </a:t>
            </a:r>
            <a:r>
              <a:rPr lang="en-US" dirty="0" err="1"/>
              <a:t>sve</a:t>
            </a:r>
            <a:r>
              <a:rPr lang="en-US" dirty="0"/>
              <a:t> </a:t>
            </a:r>
            <a:r>
              <a:rPr lang="en-US" dirty="0" err="1"/>
              <a:t>dok</a:t>
            </a:r>
            <a:r>
              <a:rPr lang="en-US" dirty="0"/>
              <a:t> </a:t>
            </a:r>
            <a:r>
              <a:rPr lang="en-US" dirty="0" err="1" smtClean="0"/>
              <a:t>nam</a:t>
            </a:r>
            <a:r>
              <a:rPr lang="hr-HR" dirty="0" smtClean="0"/>
              <a:t>a</a:t>
            </a:r>
            <a:r>
              <a:rPr lang="en-US" dirty="0" smtClean="0"/>
              <a:t> </a:t>
            </a:r>
            <a:r>
              <a:rPr lang="en-US" dirty="0"/>
              <a:t>u </a:t>
            </a:r>
            <a:r>
              <a:rPr lang="en-US" dirty="0" err="1"/>
              <a:t>školu</a:t>
            </a:r>
            <a:r>
              <a:rPr lang="en-US" dirty="0"/>
              <a:t> (</a:t>
            </a:r>
            <a:r>
              <a:rPr lang="en-US" dirty="0" err="1"/>
              <a:t>osobno</a:t>
            </a:r>
            <a:r>
              <a:rPr lang="en-US" dirty="0"/>
              <a:t> </a:t>
            </a:r>
            <a:r>
              <a:rPr lang="en-US" dirty="0" err="1"/>
              <a:t>ili</a:t>
            </a:r>
            <a:r>
              <a:rPr lang="en-US" dirty="0"/>
              <a:t> </a:t>
            </a:r>
            <a:r>
              <a:rPr lang="en-US" dirty="0" err="1"/>
              <a:t>elektroničkim</a:t>
            </a:r>
            <a:r>
              <a:rPr lang="en-US" dirty="0"/>
              <a:t> </a:t>
            </a:r>
            <a:r>
              <a:rPr lang="en-US" dirty="0" err="1"/>
              <a:t>putem</a:t>
            </a:r>
            <a:r>
              <a:rPr lang="en-US" dirty="0"/>
              <a:t>) ne </a:t>
            </a:r>
            <a:r>
              <a:rPr lang="en-US" dirty="0" err="1"/>
              <a:t>dostavite</a:t>
            </a:r>
            <a:r>
              <a:rPr lang="en-US" dirty="0"/>
              <a:t> </a:t>
            </a:r>
            <a:r>
              <a:rPr lang="en-US" dirty="0" err="1"/>
              <a:t>prijavnicu</a:t>
            </a:r>
            <a:r>
              <a:rPr lang="en-US" dirty="0"/>
              <a:t> (</a:t>
            </a:r>
            <a:r>
              <a:rPr lang="en-US" dirty="0" err="1"/>
              <a:t>potpisanu</a:t>
            </a:r>
            <a:r>
              <a:rPr lang="en-US" dirty="0"/>
              <a:t> od </a:t>
            </a:r>
            <a:r>
              <a:rPr lang="en-US" dirty="0" err="1"/>
              <a:t>strane</a:t>
            </a:r>
            <a:r>
              <a:rPr lang="en-US" dirty="0"/>
              <a:t> </a:t>
            </a:r>
            <a:r>
              <a:rPr lang="en-US" dirty="0" err="1"/>
              <a:t>učenika</a:t>
            </a:r>
            <a:r>
              <a:rPr lang="en-US" dirty="0"/>
              <a:t> </a:t>
            </a:r>
            <a:r>
              <a:rPr lang="en-US" dirty="0" err="1"/>
              <a:t>i</a:t>
            </a:r>
            <a:r>
              <a:rPr lang="en-US" dirty="0"/>
              <a:t> </a:t>
            </a:r>
            <a:r>
              <a:rPr lang="en-US" dirty="0" err="1"/>
              <a:t>roditelja</a:t>
            </a:r>
            <a:r>
              <a:rPr lang="en-US" dirty="0"/>
              <a:t>).</a:t>
            </a:r>
          </a:p>
        </p:txBody>
      </p:sp>
      <p:sp>
        <p:nvSpPr>
          <p:cNvPr id="3" name="Strelica dolje 2"/>
          <p:cNvSpPr/>
          <p:nvPr/>
        </p:nvSpPr>
        <p:spPr>
          <a:xfrm>
            <a:off x="4283968" y="4636295"/>
            <a:ext cx="576064" cy="576064"/>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74732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80" y="262889"/>
            <a:ext cx="7886700" cy="1325563"/>
          </a:xfrm>
        </p:spPr>
        <p:txBody>
          <a:bodyPr>
            <a:normAutofit/>
          </a:bodyPr>
          <a:lstStyle/>
          <a:p>
            <a:r>
              <a:rPr lang="hr-HR" sz="3600" b="1" dirty="0" smtClean="0"/>
              <a:t>Neke škole imaju posebne preduvjete</a:t>
            </a:r>
            <a:endParaRPr lang="hr-HR" sz="3600"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289"/>
          <a:stretch/>
        </p:blipFill>
        <p:spPr>
          <a:xfrm>
            <a:off x="603498" y="1809795"/>
            <a:ext cx="7899682" cy="3337952"/>
          </a:xfrm>
        </p:spPr>
      </p:pic>
      <p:sp>
        <p:nvSpPr>
          <p:cNvPr id="3" name="Strelica dolje 2"/>
          <p:cNvSpPr/>
          <p:nvPr/>
        </p:nvSpPr>
        <p:spPr>
          <a:xfrm>
            <a:off x="5568653" y="5118539"/>
            <a:ext cx="504056" cy="576064"/>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solidFill>
                <a:prstClr val="white"/>
              </a:solidFill>
            </a:endParaRPr>
          </a:p>
        </p:txBody>
      </p:sp>
      <p:sp>
        <p:nvSpPr>
          <p:cNvPr id="5" name="Pravokutnik 4"/>
          <p:cNvSpPr/>
          <p:nvPr/>
        </p:nvSpPr>
        <p:spPr>
          <a:xfrm>
            <a:off x="3131840" y="5694603"/>
            <a:ext cx="5528338" cy="646331"/>
          </a:xfrm>
          <a:prstGeom prst="rect">
            <a:avLst/>
          </a:prstGeom>
        </p:spPr>
        <p:txBody>
          <a:bodyPr wrap="square">
            <a:spAutoFit/>
          </a:bodyPr>
          <a:lstStyle/>
          <a:p>
            <a:pPr algn="ctr"/>
            <a:r>
              <a:rPr lang="en-US" dirty="0"/>
              <a:t>“</a:t>
            </a:r>
            <a:r>
              <a:rPr lang="en-US" dirty="0" err="1"/>
              <a:t>Zadovoljeni</a:t>
            </a:r>
            <a:r>
              <a:rPr lang="en-US" dirty="0"/>
              <a:t> </a:t>
            </a:r>
            <a:r>
              <a:rPr lang="en-US" dirty="0" err="1"/>
              <a:t>specifični</a:t>
            </a:r>
            <a:r>
              <a:rPr lang="en-US" dirty="0"/>
              <a:t> </a:t>
            </a:r>
            <a:r>
              <a:rPr lang="en-US" dirty="0" err="1"/>
              <a:t>preduvjeti</a:t>
            </a:r>
            <a:r>
              <a:rPr lang="en-US" dirty="0"/>
              <a:t>” – </a:t>
            </a:r>
            <a:r>
              <a:rPr lang="en-US" dirty="0" err="1"/>
              <a:t>npr</a:t>
            </a:r>
            <a:r>
              <a:rPr lang="en-US" dirty="0"/>
              <a:t>. </a:t>
            </a:r>
            <a:r>
              <a:rPr lang="en-US" dirty="0" err="1"/>
              <a:t>dodatne</a:t>
            </a:r>
            <a:r>
              <a:rPr lang="en-US" dirty="0"/>
              <a:t> </a:t>
            </a:r>
            <a:r>
              <a:rPr lang="en-US" dirty="0" err="1"/>
              <a:t>provjere</a:t>
            </a:r>
            <a:r>
              <a:rPr lang="en-US" dirty="0"/>
              <a:t> </a:t>
            </a:r>
            <a:r>
              <a:rPr lang="en-US" dirty="0" err="1"/>
              <a:t>koje</a:t>
            </a:r>
            <a:r>
              <a:rPr lang="en-US" dirty="0"/>
              <a:t> </a:t>
            </a:r>
            <a:r>
              <a:rPr lang="en-US" dirty="0" err="1"/>
              <a:t>provode</a:t>
            </a:r>
            <a:r>
              <a:rPr lang="en-US" dirty="0"/>
              <a:t> </a:t>
            </a:r>
            <a:r>
              <a:rPr lang="en-US" dirty="0" err="1"/>
              <a:t>pojedine</a:t>
            </a:r>
            <a:r>
              <a:rPr lang="en-US" dirty="0"/>
              <a:t> </a:t>
            </a:r>
            <a:r>
              <a:rPr lang="en-US" dirty="0" err="1"/>
              <a:t>srednje</a:t>
            </a:r>
            <a:r>
              <a:rPr lang="en-US" dirty="0"/>
              <a:t> </a:t>
            </a:r>
            <a:r>
              <a:rPr lang="en-US" dirty="0" err="1"/>
              <a:t>škole</a:t>
            </a:r>
            <a:r>
              <a:rPr lang="en-US" dirty="0"/>
              <a:t>.</a:t>
            </a:r>
          </a:p>
        </p:txBody>
      </p:sp>
      <p:sp>
        <p:nvSpPr>
          <p:cNvPr id="6" name="Strelica dolje 5"/>
          <p:cNvSpPr/>
          <p:nvPr/>
        </p:nvSpPr>
        <p:spPr>
          <a:xfrm>
            <a:off x="5568653" y="1262939"/>
            <a:ext cx="504056" cy="576064"/>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solidFill>
                <a:prstClr val="white"/>
              </a:solidFill>
            </a:endParaRPr>
          </a:p>
        </p:txBody>
      </p:sp>
    </p:spTree>
    <p:extLst>
      <p:ext uri="{BB962C8B-B14F-4D97-AF65-F5344CB8AC3E}">
        <p14:creationId xmlns:p14="http://schemas.microsoft.com/office/powerpoint/2010/main" val="3431347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620688"/>
            <a:ext cx="8136904" cy="626166"/>
          </a:xfrm>
          <a:solidFill>
            <a:schemeClr val="accent5">
              <a:lumMod val="20000"/>
              <a:lumOff val="80000"/>
            </a:schemeClr>
          </a:solidFill>
        </p:spPr>
        <p:txBody>
          <a:bodyPr>
            <a:normAutofit fontScale="90000"/>
          </a:bodyPr>
          <a:lstStyle/>
          <a:p>
            <a:r>
              <a:rPr lang="hr-HR" sz="3200" b="1" dirty="0" smtClean="0"/>
              <a:t>Gdje pronaći informacije o upis</a:t>
            </a:r>
            <a:r>
              <a:rPr lang="en-US" sz="3200" b="1" dirty="0" smtClean="0"/>
              <a:t>u</a:t>
            </a:r>
            <a:r>
              <a:rPr lang="hr-HR" sz="3200" b="1" dirty="0" smtClean="0"/>
              <a:t> u </a:t>
            </a:r>
            <a:r>
              <a:rPr lang="en-US" sz="3200" b="1" dirty="0" err="1" smtClean="0"/>
              <a:t>srednju</a:t>
            </a:r>
            <a:r>
              <a:rPr lang="en-US" sz="3200" b="1" dirty="0" smtClean="0"/>
              <a:t> </a:t>
            </a:r>
            <a:r>
              <a:rPr lang="en-US" sz="3200" b="1" dirty="0" err="1" smtClean="0"/>
              <a:t>školu</a:t>
            </a:r>
            <a:r>
              <a:rPr lang="hr-HR" sz="3200" b="1" dirty="0" smtClean="0"/>
              <a:t>?</a:t>
            </a:r>
            <a:endParaRPr lang="hr-HR" sz="3200" b="1" dirty="0"/>
          </a:p>
        </p:txBody>
      </p:sp>
      <p:sp>
        <p:nvSpPr>
          <p:cNvPr id="3" name="Rezervirano mjesto sadržaja 2"/>
          <p:cNvSpPr>
            <a:spLocks noGrp="1"/>
          </p:cNvSpPr>
          <p:nvPr>
            <p:ph idx="1"/>
          </p:nvPr>
        </p:nvSpPr>
        <p:spPr>
          <a:xfrm>
            <a:off x="467544" y="1700808"/>
            <a:ext cx="6768752" cy="4320480"/>
          </a:xfrm>
        </p:spPr>
        <p:txBody>
          <a:bodyPr>
            <a:normAutofit/>
          </a:bodyPr>
          <a:lstStyle/>
          <a:p>
            <a:pPr marL="457200" indent="-457200">
              <a:buFont typeface="+mj-lt"/>
              <a:buAutoNum type="arabicPeriod"/>
            </a:pPr>
            <a:r>
              <a:rPr lang="hr-HR" sz="1800" b="1" dirty="0" smtClean="0"/>
              <a:t>PRAVILNIK </a:t>
            </a:r>
            <a:r>
              <a:rPr lang="hr-HR" sz="1800" b="1" dirty="0"/>
              <a:t>O ELEMENTIMA I KRITERIJIMA ZA IZBOR KANDIDATA ZA UPIS U I. RAZRED SREDNJE ŠKOLE kojim se utvrđuju kriteriji za izbor kandidata za upis u I. razred srednje </a:t>
            </a:r>
            <a:r>
              <a:rPr lang="hr-HR" sz="1800" b="1" dirty="0" smtClean="0"/>
              <a:t>škole</a:t>
            </a:r>
            <a:r>
              <a:rPr lang="en-US" sz="1800" b="1" dirty="0"/>
              <a:t> </a:t>
            </a:r>
            <a:endParaRPr lang="hr-HR" sz="1800" b="1" dirty="0" smtClean="0"/>
          </a:p>
          <a:p>
            <a:pPr lvl="1"/>
            <a:r>
              <a:rPr lang="hr-HR" sz="1400" dirty="0" smtClean="0"/>
              <a:t>Unutar pravilnika nalazi se </a:t>
            </a:r>
            <a:r>
              <a:rPr lang="hr-HR" sz="1400" i="1" u="sng" dirty="0" smtClean="0"/>
              <a:t>Popis predmeta posebno važnih za upis.</a:t>
            </a:r>
            <a:r>
              <a:rPr lang="en-US" sz="1400" dirty="0"/>
              <a:t> </a:t>
            </a:r>
            <a:endParaRPr lang="hr-HR" sz="1400" dirty="0"/>
          </a:p>
          <a:p>
            <a:pPr marL="457200" indent="-457200">
              <a:buFont typeface="+mj-lt"/>
              <a:buAutoNum type="arabicPeriod"/>
            </a:pPr>
            <a:r>
              <a:rPr lang="hr-HR" sz="1800" b="1" dirty="0" smtClean="0"/>
              <a:t>ODLUKA O UPISU UČENIKA U I. RAZRED SREDNJE ŠKOLE U ŠK. GOD. 2020./2021.</a:t>
            </a:r>
            <a:r>
              <a:rPr lang="hr-HR" sz="1800" dirty="0" smtClean="0"/>
              <a:t>- postupak i način upisa učenika, broj upisnih mjesta, rokovi za prijavu i upis</a:t>
            </a:r>
            <a:endParaRPr lang="en-US" sz="1800" dirty="0" smtClean="0"/>
          </a:p>
          <a:p>
            <a:pPr marL="457200" indent="-457200">
              <a:buFont typeface="+mj-lt"/>
              <a:buAutoNum type="arabicPeriod"/>
            </a:pPr>
            <a:r>
              <a:rPr lang="en-US" sz="1800" b="1" dirty="0" smtClean="0"/>
              <a:t>PUBLIKACIJE</a:t>
            </a:r>
            <a:r>
              <a:rPr lang="hr-HR" sz="1800" b="1" dirty="0" smtClean="0"/>
              <a:t> </a:t>
            </a:r>
            <a:r>
              <a:rPr lang="hr-HR" sz="1800" b="1" dirty="0"/>
              <a:t>O UPISIMA U SREDNJU </a:t>
            </a:r>
            <a:r>
              <a:rPr lang="hr-HR" sz="1800" b="1" dirty="0" smtClean="0"/>
              <a:t>ŠKOLU </a:t>
            </a:r>
          </a:p>
          <a:p>
            <a:pPr marL="457200" indent="-457200">
              <a:buFont typeface="+mj-lt"/>
              <a:buAutoNum type="arabicPeriod"/>
            </a:pPr>
            <a:r>
              <a:rPr lang="hr-HR" sz="1800" b="1" dirty="0" smtClean="0"/>
              <a:t>JEDINSTVENI </a:t>
            </a:r>
            <a:r>
              <a:rPr lang="hr-HR" sz="1800" b="1" dirty="0"/>
              <a:t>POPIS ZDRAVSTVENIH KONTRAINDIKACIJA SREDNJOŠKOLSKIH OBRAZOVNIH PROGRAMA </a:t>
            </a:r>
            <a:r>
              <a:rPr lang="hr-HR" sz="1800" dirty="0"/>
              <a:t>u svrhu upisa u I. razred srednje škole </a:t>
            </a:r>
            <a:r>
              <a:rPr lang="hr-HR" sz="1800" dirty="0" smtClean="0"/>
              <a:t>(</a:t>
            </a:r>
            <a:r>
              <a:rPr lang="hr-HR" sz="1800" dirty="0"/>
              <a:t>web stranice </a:t>
            </a:r>
            <a:r>
              <a:rPr lang="hr-HR" sz="1800" dirty="0" smtClean="0"/>
              <a:t>MZO)</a:t>
            </a:r>
          </a:p>
          <a:p>
            <a:pPr marL="457200" indent="-457200">
              <a:buFont typeface="+mj-lt"/>
              <a:buAutoNum type="arabicPeriod"/>
            </a:pPr>
            <a:r>
              <a:rPr lang="hr-HR" sz="1800" b="1" dirty="0" smtClean="0"/>
              <a:t>NATJEČAJ </a:t>
            </a:r>
            <a:r>
              <a:rPr lang="hr-HR" sz="1800" b="1" dirty="0"/>
              <a:t>ZA UPIS </a:t>
            </a:r>
            <a:r>
              <a:rPr lang="hr-HR" sz="1800" dirty="0"/>
              <a:t>– </a:t>
            </a:r>
            <a:r>
              <a:rPr lang="hr-HR" sz="1800" dirty="0" smtClean="0"/>
              <a:t>objavljen na web stranicama pojedinih škola</a:t>
            </a:r>
            <a:endParaRPr lang="hr-HR" sz="1800" dirty="0"/>
          </a:p>
        </p:txBody>
      </p:sp>
      <p:sp>
        <p:nvSpPr>
          <p:cNvPr id="5" name="TekstniOkvir 4"/>
          <p:cNvSpPr txBox="1"/>
          <p:nvPr/>
        </p:nvSpPr>
        <p:spPr>
          <a:xfrm>
            <a:off x="7524328" y="2758280"/>
            <a:ext cx="1440160" cy="369332"/>
          </a:xfrm>
          <a:prstGeom prst="rect">
            <a:avLst/>
          </a:prstGeom>
          <a:noFill/>
        </p:spPr>
        <p:txBody>
          <a:bodyPr wrap="square" rtlCol="0">
            <a:spAutoFit/>
          </a:bodyPr>
          <a:lstStyle/>
          <a:p>
            <a:r>
              <a:rPr lang="hr-HR" dirty="0" smtClean="0"/>
              <a:t>www.upisi.hr</a:t>
            </a:r>
            <a:endParaRPr lang="hr-HR" dirty="0"/>
          </a:p>
        </p:txBody>
      </p:sp>
      <p:sp>
        <p:nvSpPr>
          <p:cNvPr id="6" name="Desna vitičasta zagrada 5"/>
          <p:cNvSpPr/>
          <p:nvPr/>
        </p:nvSpPr>
        <p:spPr>
          <a:xfrm>
            <a:off x="7020272" y="1700808"/>
            <a:ext cx="360040" cy="248427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Tree>
    <p:extLst>
      <p:ext uri="{BB962C8B-B14F-4D97-AF65-F5344CB8AC3E}">
        <p14:creationId xmlns:p14="http://schemas.microsoft.com/office/powerpoint/2010/main" val="129434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620688"/>
            <a:ext cx="7886700" cy="759618"/>
          </a:xfrm>
          <a:solidFill>
            <a:schemeClr val="accent5">
              <a:lumMod val="20000"/>
              <a:lumOff val="80000"/>
            </a:schemeClr>
          </a:solidFill>
        </p:spPr>
        <p:txBody>
          <a:bodyPr>
            <a:normAutofit/>
          </a:bodyPr>
          <a:lstStyle/>
          <a:p>
            <a:r>
              <a:rPr lang="hr-HR" sz="2800" b="1" dirty="0" smtClean="0"/>
              <a:t>DODATNE PROVJERE</a:t>
            </a:r>
            <a:endParaRPr lang="hr-HR" sz="2800" b="1" dirty="0"/>
          </a:p>
        </p:txBody>
      </p:sp>
      <p:sp>
        <p:nvSpPr>
          <p:cNvPr id="3" name="Rezervirano mjesto sadržaja 2"/>
          <p:cNvSpPr>
            <a:spLocks noGrp="1"/>
          </p:cNvSpPr>
          <p:nvPr>
            <p:ph idx="1"/>
          </p:nvPr>
        </p:nvSpPr>
        <p:spPr>
          <a:xfrm>
            <a:off x="628650" y="1484785"/>
            <a:ext cx="8191822" cy="4752528"/>
          </a:xfrm>
        </p:spPr>
        <p:txBody>
          <a:bodyPr>
            <a:normAutofit/>
          </a:bodyPr>
          <a:lstStyle/>
          <a:p>
            <a:pPr marL="0" indent="0">
              <a:buNone/>
            </a:pPr>
            <a:r>
              <a:rPr lang="hr-HR" sz="3100" dirty="0" smtClean="0"/>
              <a:t>Škole mogu provoditi provjere posebnih znanja iz </a:t>
            </a:r>
            <a:r>
              <a:rPr lang="en-US" sz="3100" dirty="0" err="1" smtClean="0"/>
              <a:t>pojedinih</a:t>
            </a:r>
            <a:r>
              <a:rPr lang="en-US" sz="3100" dirty="0" smtClean="0"/>
              <a:t> </a:t>
            </a:r>
            <a:r>
              <a:rPr lang="hr-HR" sz="3100" dirty="0" smtClean="0"/>
              <a:t>nastavnih predmeta</a:t>
            </a:r>
            <a:r>
              <a:rPr lang="hr-HR" sz="3100" dirty="0"/>
              <a:t>:</a:t>
            </a:r>
            <a:endParaRPr lang="hr-HR" sz="3100" dirty="0" smtClean="0"/>
          </a:p>
          <a:p>
            <a:pPr lvl="1" fontAlgn="base">
              <a:spcBef>
                <a:spcPct val="50000"/>
              </a:spcBef>
              <a:spcAft>
                <a:spcPct val="0"/>
              </a:spcAft>
              <a:buFontTx/>
              <a:buChar char="•"/>
            </a:pPr>
            <a:r>
              <a:rPr lang="en-US" sz="1700" kern="0" dirty="0" err="1" smtClean="0"/>
              <a:t>iz</a:t>
            </a:r>
            <a:r>
              <a:rPr lang="en-US" sz="1700" kern="0" dirty="0" smtClean="0"/>
              <a:t> </a:t>
            </a:r>
            <a:r>
              <a:rPr lang="en-US" sz="1700" kern="0" dirty="0" err="1"/>
              <a:t>stranoga</a:t>
            </a:r>
            <a:r>
              <a:rPr lang="en-US" sz="1700" kern="0" dirty="0"/>
              <a:t> </a:t>
            </a:r>
            <a:r>
              <a:rPr lang="en-US" sz="1700" kern="0" dirty="0" err="1"/>
              <a:t>jezika</a:t>
            </a:r>
            <a:r>
              <a:rPr lang="en-US" sz="1700" kern="0" dirty="0"/>
              <a:t> (</a:t>
            </a:r>
            <a:r>
              <a:rPr lang="en-US" sz="1700" kern="0" dirty="0" err="1"/>
              <a:t>ako</a:t>
            </a:r>
            <a:r>
              <a:rPr lang="en-US" sz="1700" kern="0" dirty="0"/>
              <a:t> </a:t>
            </a:r>
            <a:r>
              <a:rPr lang="en-US" sz="1700" kern="0" dirty="0" err="1"/>
              <a:t>npr</a:t>
            </a:r>
            <a:r>
              <a:rPr lang="en-US" sz="1700" kern="0" dirty="0"/>
              <a:t>. </a:t>
            </a:r>
            <a:r>
              <a:rPr lang="en-US" sz="1700" kern="0" dirty="0" err="1"/>
              <a:t>za</a:t>
            </a:r>
            <a:r>
              <a:rPr lang="en-US" sz="1700" kern="0" dirty="0"/>
              <a:t> 1. </a:t>
            </a:r>
            <a:r>
              <a:rPr lang="en-US" sz="1700" kern="0" dirty="0" err="1"/>
              <a:t>strani</a:t>
            </a:r>
            <a:r>
              <a:rPr lang="en-US" sz="1700" kern="0" dirty="0"/>
              <a:t> </a:t>
            </a:r>
            <a:r>
              <a:rPr lang="en-US" sz="1700" kern="0" dirty="0" err="1"/>
              <a:t>jezi</a:t>
            </a:r>
            <a:r>
              <a:rPr lang="hr-HR" sz="1700" kern="0" dirty="0"/>
              <a:t>k učenik izabere</a:t>
            </a:r>
            <a:r>
              <a:rPr lang="en-US" sz="1700" kern="0" dirty="0"/>
              <a:t> </a:t>
            </a:r>
            <a:r>
              <a:rPr lang="en-US" sz="1700" kern="0" dirty="0" err="1"/>
              <a:t>jezik</a:t>
            </a:r>
            <a:r>
              <a:rPr lang="en-US" sz="1700" kern="0" dirty="0"/>
              <a:t> </a:t>
            </a:r>
            <a:r>
              <a:rPr lang="en-US" sz="1700" kern="0" dirty="0" err="1"/>
              <a:t>koji</a:t>
            </a:r>
            <a:r>
              <a:rPr lang="en-US" sz="1700" kern="0" dirty="0"/>
              <a:t> n</a:t>
            </a:r>
            <a:r>
              <a:rPr lang="hr-HR" sz="1700" kern="0" dirty="0" err="1"/>
              <a:t>ije</a:t>
            </a:r>
            <a:r>
              <a:rPr lang="en-US" sz="1700" kern="0" dirty="0"/>
              <a:t> </a:t>
            </a:r>
            <a:r>
              <a:rPr lang="en-US" sz="1700" kern="0" dirty="0" err="1"/>
              <a:t>uči</a:t>
            </a:r>
            <a:r>
              <a:rPr lang="hr-HR" sz="1700" kern="0" dirty="0"/>
              <a:t>o</a:t>
            </a:r>
            <a:r>
              <a:rPr lang="en-US" sz="1700" kern="0" dirty="0"/>
              <a:t> u OŠ</a:t>
            </a:r>
            <a:r>
              <a:rPr lang="en-US" sz="1700" kern="0" dirty="0" smtClean="0"/>
              <a:t>)</a:t>
            </a:r>
            <a:endParaRPr lang="en-US" sz="1700" kern="0" dirty="0"/>
          </a:p>
          <a:p>
            <a:pPr lvl="1" fontAlgn="base">
              <a:spcBef>
                <a:spcPct val="50000"/>
              </a:spcBef>
              <a:spcAft>
                <a:spcPct val="0"/>
              </a:spcAft>
              <a:buFontTx/>
              <a:buChar char="•"/>
            </a:pPr>
            <a:r>
              <a:rPr lang="en-US" sz="1700" kern="0" dirty="0" err="1" smtClean="0"/>
              <a:t>za</a:t>
            </a:r>
            <a:r>
              <a:rPr lang="en-US" sz="1700" kern="0" dirty="0" smtClean="0"/>
              <a:t> </a:t>
            </a:r>
            <a:r>
              <a:rPr lang="en-US" sz="1700" kern="0" dirty="0" err="1"/>
              <a:t>upis</a:t>
            </a:r>
            <a:r>
              <a:rPr lang="en-US" sz="1700" kern="0" dirty="0"/>
              <a:t> u </a:t>
            </a:r>
            <a:r>
              <a:rPr lang="en-US" sz="1700" kern="0" dirty="0" err="1"/>
              <a:t>međunarodne</a:t>
            </a:r>
            <a:r>
              <a:rPr lang="en-US" sz="1700" kern="0" dirty="0"/>
              <a:t> </a:t>
            </a:r>
            <a:r>
              <a:rPr lang="en-US" sz="1700" kern="0" dirty="0" err="1"/>
              <a:t>programe</a:t>
            </a:r>
            <a:r>
              <a:rPr lang="en-US" sz="1700" kern="0" dirty="0"/>
              <a:t> </a:t>
            </a:r>
            <a:r>
              <a:rPr lang="en-US" sz="1700" kern="0" dirty="0" err="1" smtClean="0"/>
              <a:t>obrazovanja</a:t>
            </a:r>
            <a:endParaRPr lang="en-US" sz="1700" kern="0" dirty="0"/>
          </a:p>
          <a:p>
            <a:pPr lvl="1" fontAlgn="base">
              <a:spcBef>
                <a:spcPct val="50000"/>
              </a:spcBef>
              <a:spcAft>
                <a:spcPct val="0"/>
              </a:spcAft>
              <a:buFontTx/>
              <a:buChar char="•"/>
            </a:pPr>
            <a:r>
              <a:rPr lang="en-US" sz="1700" kern="0" dirty="0" err="1" smtClean="0"/>
              <a:t>sklonosti</a:t>
            </a:r>
            <a:r>
              <a:rPr lang="en-US" sz="1700" kern="0" dirty="0" smtClean="0"/>
              <a:t> </a:t>
            </a:r>
            <a:r>
              <a:rPr lang="en-US" sz="1700" kern="0" dirty="0" err="1"/>
              <a:t>i</a:t>
            </a:r>
            <a:r>
              <a:rPr lang="en-US" sz="1700" kern="0" dirty="0"/>
              <a:t> </a:t>
            </a:r>
            <a:r>
              <a:rPr lang="en-US" sz="1700" kern="0" dirty="0" err="1"/>
              <a:t>sposobnosti</a:t>
            </a:r>
            <a:r>
              <a:rPr lang="en-US" sz="1700" kern="0" dirty="0"/>
              <a:t> </a:t>
            </a:r>
            <a:r>
              <a:rPr lang="en-US" sz="1700" kern="0" dirty="0" err="1" smtClean="0"/>
              <a:t>kandidata</a:t>
            </a:r>
            <a:endParaRPr lang="en-US" sz="1700" kern="0" dirty="0"/>
          </a:p>
          <a:p>
            <a:pPr lvl="1" fontAlgn="base">
              <a:spcBef>
                <a:spcPct val="50000"/>
              </a:spcBef>
              <a:spcAft>
                <a:spcPct val="0"/>
              </a:spcAft>
              <a:buFontTx/>
              <a:buChar char="•"/>
            </a:pPr>
            <a:r>
              <a:rPr lang="en-US" sz="1700" kern="0" dirty="0" err="1" smtClean="0"/>
              <a:t>darovitosti</a:t>
            </a:r>
            <a:r>
              <a:rPr lang="en-US" sz="1700" kern="0" dirty="0" smtClean="0"/>
              <a:t> </a:t>
            </a:r>
            <a:r>
              <a:rPr lang="en-US" sz="1700" kern="0" dirty="0" err="1"/>
              <a:t>kandidata</a:t>
            </a:r>
            <a:r>
              <a:rPr lang="en-US" sz="1700" kern="0" dirty="0"/>
              <a:t> </a:t>
            </a:r>
            <a:r>
              <a:rPr lang="en-US" sz="1700" kern="0" dirty="0" err="1"/>
              <a:t>za</a:t>
            </a:r>
            <a:r>
              <a:rPr lang="en-US" sz="1700" kern="0" dirty="0"/>
              <a:t> </a:t>
            </a:r>
            <a:r>
              <a:rPr lang="en-US" sz="1700" kern="0" dirty="0" err="1"/>
              <a:t>upis</a:t>
            </a:r>
            <a:r>
              <a:rPr lang="en-US" sz="1700" kern="0" dirty="0"/>
              <a:t> u </a:t>
            </a:r>
            <a:r>
              <a:rPr lang="en-US" sz="1700" kern="0" dirty="0" err="1"/>
              <a:t>umjetničke</a:t>
            </a:r>
            <a:r>
              <a:rPr lang="en-US" sz="1700" kern="0" dirty="0"/>
              <a:t> </a:t>
            </a:r>
            <a:r>
              <a:rPr lang="en-US" sz="1700" kern="0" dirty="0" err="1" smtClean="0"/>
              <a:t>škole</a:t>
            </a:r>
            <a:endParaRPr lang="en-US" sz="1700" kern="0" dirty="0"/>
          </a:p>
          <a:p>
            <a:pPr lvl="1" fontAlgn="base">
              <a:spcBef>
                <a:spcPct val="50000"/>
              </a:spcBef>
              <a:spcAft>
                <a:spcPct val="0"/>
              </a:spcAft>
              <a:buFontTx/>
              <a:buChar char="•"/>
            </a:pPr>
            <a:r>
              <a:rPr lang="en-US" sz="1700" kern="0" dirty="0" err="1" smtClean="0"/>
              <a:t>posebnih</a:t>
            </a:r>
            <a:r>
              <a:rPr lang="en-US" sz="1700" kern="0" dirty="0" smtClean="0"/>
              <a:t> </a:t>
            </a:r>
            <a:r>
              <a:rPr lang="en-US" sz="1700" kern="0" dirty="0" err="1"/>
              <a:t>znanja</a:t>
            </a:r>
            <a:r>
              <a:rPr lang="en-US" sz="1700" kern="0" dirty="0"/>
              <a:t> </a:t>
            </a:r>
            <a:r>
              <a:rPr lang="en-US" sz="1700" kern="0" dirty="0" err="1" smtClean="0"/>
              <a:t>kandidata</a:t>
            </a:r>
            <a:r>
              <a:rPr lang="hr-HR" sz="1700" kern="0" dirty="0" smtClean="0"/>
              <a:t> </a:t>
            </a:r>
            <a:r>
              <a:rPr lang="hr-HR" sz="1700" dirty="0" smtClean="0"/>
              <a:t>iz </a:t>
            </a:r>
            <a:r>
              <a:rPr lang="hr-HR" sz="1700" dirty="0"/>
              <a:t>nastavnih predmeta posebno važnih za upis </a:t>
            </a:r>
            <a:r>
              <a:rPr lang="hr-HR" sz="1700" dirty="0" smtClean="0"/>
              <a:t>(nije eliminacijski </a:t>
            </a:r>
            <a:r>
              <a:rPr lang="hr-HR" sz="1700" dirty="0"/>
              <a:t>i na njoj kandidat može ostvariti do najviše 5 </a:t>
            </a:r>
            <a:r>
              <a:rPr lang="hr-HR" sz="1700" dirty="0" smtClean="0"/>
              <a:t>bodova</a:t>
            </a:r>
            <a:r>
              <a:rPr lang="hr-HR" sz="1700" dirty="0"/>
              <a:t>)</a:t>
            </a:r>
            <a:endParaRPr lang="hr-HR" sz="1700" dirty="0" smtClean="0"/>
          </a:p>
          <a:p>
            <a:pPr lvl="1"/>
            <a:r>
              <a:rPr lang="hr-HR" sz="1700" dirty="0" smtClean="0"/>
              <a:t>vrednovanje darovitosti kandidata radi upisa u glazbene i umjetničke škole</a:t>
            </a:r>
          </a:p>
          <a:p>
            <a:r>
              <a:rPr lang="hr-HR" sz="2400" b="1" dirty="0" smtClean="0"/>
              <a:t>PRIJAVITI DO: 1</a:t>
            </a:r>
            <a:r>
              <a:rPr lang="en-US" sz="2400" b="1" dirty="0" smtClean="0"/>
              <a:t>2</a:t>
            </a:r>
            <a:r>
              <a:rPr lang="hr-HR" sz="2400" b="1" dirty="0" smtClean="0"/>
              <a:t>.7.20</a:t>
            </a:r>
            <a:r>
              <a:rPr lang="en-US" sz="2400" b="1" dirty="0" smtClean="0"/>
              <a:t>20</a:t>
            </a:r>
            <a:r>
              <a:rPr lang="hr-HR" sz="2400" b="1" dirty="0" smtClean="0"/>
              <a:t>.</a:t>
            </a:r>
          </a:p>
          <a:p>
            <a:r>
              <a:rPr lang="hr-HR" sz="2400" dirty="0" smtClean="0"/>
              <a:t>Provođenje provjera i unos u </a:t>
            </a:r>
            <a:r>
              <a:rPr lang="hr-HR" sz="2400" dirty="0" err="1" smtClean="0"/>
              <a:t>NISpuSŠ</a:t>
            </a:r>
            <a:r>
              <a:rPr lang="hr-HR" sz="2400" dirty="0" smtClean="0"/>
              <a:t>: </a:t>
            </a:r>
            <a:r>
              <a:rPr lang="en-US" sz="2400" dirty="0" smtClean="0"/>
              <a:t>13</a:t>
            </a:r>
            <a:r>
              <a:rPr lang="hr-HR" sz="2400" dirty="0" smtClean="0"/>
              <a:t>.7. - </a:t>
            </a:r>
            <a:r>
              <a:rPr lang="en-US" sz="2400" dirty="0" smtClean="0"/>
              <a:t>16</a:t>
            </a:r>
            <a:r>
              <a:rPr lang="hr-HR" sz="2400" dirty="0" smtClean="0"/>
              <a:t>.7.20</a:t>
            </a:r>
            <a:r>
              <a:rPr lang="en-US" sz="2400" dirty="0" smtClean="0"/>
              <a:t>20</a:t>
            </a:r>
            <a:r>
              <a:rPr lang="hr-HR" sz="2400" dirty="0" smtClean="0"/>
              <a:t>.</a:t>
            </a:r>
            <a:endParaRPr lang="hr-HR" sz="2400" dirty="0"/>
          </a:p>
        </p:txBody>
      </p:sp>
    </p:spTree>
    <p:extLst>
      <p:ext uri="{BB962C8B-B14F-4D97-AF65-F5344CB8AC3E}">
        <p14:creationId xmlns:p14="http://schemas.microsoft.com/office/powerpoint/2010/main" val="784709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8" y="933581"/>
            <a:ext cx="2268396" cy="3240360"/>
          </a:xfrm>
        </p:spPr>
        <p:txBody>
          <a:bodyPr>
            <a:noAutofit/>
          </a:bodyPr>
          <a:lstStyle/>
          <a:p>
            <a:r>
              <a:rPr lang="hr-HR" sz="2400" dirty="0"/>
              <a:t>Pri </a:t>
            </a:r>
            <a:r>
              <a:rPr lang="en-US" sz="2400" dirty="0" err="1" smtClean="0"/>
              <a:t>odabiru</a:t>
            </a:r>
            <a:r>
              <a:rPr lang="hr-HR" sz="2400" dirty="0" smtClean="0"/>
              <a:t> škola</a:t>
            </a:r>
            <a:r>
              <a:rPr lang="en-US" sz="2400" dirty="0" smtClean="0"/>
              <a:t> </a:t>
            </a:r>
            <a:r>
              <a:rPr lang="en-US" sz="2400" dirty="0" err="1" smtClean="0"/>
              <a:t>tj</a:t>
            </a:r>
            <a:r>
              <a:rPr lang="en-US" sz="2400" dirty="0" smtClean="0"/>
              <a:t>. </a:t>
            </a:r>
            <a:r>
              <a:rPr lang="en-US" sz="2400" dirty="0" err="1"/>
              <a:t>o</a:t>
            </a:r>
            <a:r>
              <a:rPr lang="en-US" sz="2400" dirty="0" err="1" smtClean="0"/>
              <a:t>brazovnih</a:t>
            </a:r>
            <a:r>
              <a:rPr lang="en-US" sz="2400" dirty="0" smtClean="0"/>
              <a:t> </a:t>
            </a:r>
            <a:r>
              <a:rPr lang="en-US" sz="2400" dirty="0" err="1" smtClean="0"/>
              <a:t>programa</a:t>
            </a:r>
            <a:r>
              <a:rPr lang="hr-HR" sz="2400" dirty="0" smtClean="0"/>
              <a:t> </a:t>
            </a:r>
            <a:r>
              <a:rPr lang="hr-HR" sz="2400" dirty="0"/>
              <a:t>potrebno je odabrati </a:t>
            </a:r>
            <a:r>
              <a:rPr lang="en-US" sz="2400" dirty="0" smtClean="0"/>
              <a:t>1. </a:t>
            </a:r>
            <a:r>
              <a:rPr lang="en-US" sz="2400" dirty="0" err="1" smtClean="0"/>
              <a:t>i</a:t>
            </a:r>
            <a:r>
              <a:rPr lang="en-US" sz="2400" dirty="0" smtClean="0"/>
              <a:t> 2. </a:t>
            </a:r>
            <a:r>
              <a:rPr lang="hr-HR" sz="2400" dirty="0" smtClean="0"/>
              <a:t>strani </a:t>
            </a:r>
            <a:r>
              <a:rPr lang="hr-HR" sz="2400" dirty="0"/>
              <a:t>jezik te izborni predmet </a:t>
            </a:r>
            <a:r>
              <a:rPr lang="hr-HR" sz="2400" dirty="0" smtClean="0"/>
              <a:t/>
            </a:r>
            <a:br>
              <a:rPr lang="hr-HR" sz="2400" dirty="0" smtClean="0"/>
            </a:br>
            <a:r>
              <a:rPr lang="hr-HR" sz="2400" dirty="0" smtClean="0"/>
              <a:t>(</a:t>
            </a:r>
            <a:r>
              <a:rPr lang="hr-HR" sz="2400" dirty="0"/>
              <a:t>npr. vjeronauk, etika</a:t>
            </a:r>
            <a:r>
              <a:rPr lang="hr-HR" sz="2400" dirty="0" smtClean="0"/>
              <a:t>...).</a:t>
            </a:r>
            <a:endParaRPr lang="hr-HR"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034" b="15506"/>
          <a:stretch/>
        </p:blipFill>
        <p:spPr>
          <a:xfrm>
            <a:off x="2505274" y="548679"/>
            <a:ext cx="6439904" cy="5306307"/>
          </a:xfrm>
          <a:prstGeom prst="rect">
            <a:avLst/>
          </a:prstGeom>
        </p:spPr>
      </p:pic>
      <p:sp>
        <p:nvSpPr>
          <p:cNvPr id="3" name="Elipsa 2"/>
          <p:cNvSpPr/>
          <p:nvPr/>
        </p:nvSpPr>
        <p:spPr>
          <a:xfrm>
            <a:off x="2505274" y="1628800"/>
            <a:ext cx="297656" cy="3480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Elipsa 4"/>
          <p:cNvSpPr/>
          <p:nvPr/>
        </p:nvSpPr>
        <p:spPr>
          <a:xfrm>
            <a:off x="2508524" y="5517232"/>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2508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06090"/>
          </a:xfrm>
          <a:solidFill>
            <a:schemeClr val="accent5">
              <a:lumMod val="20000"/>
              <a:lumOff val="80000"/>
            </a:schemeClr>
          </a:solidFill>
        </p:spPr>
        <p:txBody>
          <a:bodyPr>
            <a:normAutofit/>
          </a:bodyPr>
          <a:lstStyle/>
          <a:p>
            <a:r>
              <a:rPr lang="en-US" sz="3600" b="1" dirty="0" err="1" smtClean="0"/>
              <a:t>Odabir</a:t>
            </a:r>
            <a:r>
              <a:rPr lang="en-US" sz="3600" b="1" dirty="0" smtClean="0"/>
              <a:t> </a:t>
            </a:r>
            <a:r>
              <a:rPr lang="en-US" sz="3600" b="1" dirty="0" err="1" smtClean="0"/>
              <a:t>stranog</a:t>
            </a:r>
            <a:r>
              <a:rPr lang="en-US" sz="3600" b="1" dirty="0" smtClean="0"/>
              <a:t> </a:t>
            </a:r>
            <a:r>
              <a:rPr lang="en-US" sz="3600" b="1" dirty="0" err="1" smtClean="0"/>
              <a:t>jezika</a:t>
            </a:r>
            <a:endParaRPr lang="en-US" sz="3600" b="1" dirty="0"/>
          </a:p>
        </p:txBody>
      </p:sp>
      <p:sp>
        <p:nvSpPr>
          <p:cNvPr id="3" name="Content Placeholder 2"/>
          <p:cNvSpPr>
            <a:spLocks noGrp="1"/>
          </p:cNvSpPr>
          <p:nvPr>
            <p:ph idx="1"/>
          </p:nvPr>
        </p:nvSpPr>
        <p:spPr>
          <a:xfrm>
            <a:off x="323528" y="1412776"/>
            <a:ext cx="8363272" cy="4713387"/>
          </a:xfrm>
        </p:spPr>
        <p:txBody>
          <a:bodyPr>
            <a:normAutofit/>
          </a:bodyPr>
          <a:lstStyle/>
          <a:p>
            <a:pPr>
              <a:lnSpc>
                <a:spcPct val="150000"/>
              </a:lnSpc>
            </a:pPr>
            <a:r>
              <a:rPr lang="hr-HR" sz="2400" dirty="0" smtClean="0"/>
              <a:t>da bi učenik neki strani jezik mogao odabrati kao prvi strani jezik - uvjet je da ga je u OŠ učio najmanje 4 </a:t>
            </a:r>
            <a:r>
              <a:rPr lang="hr-HR" sz="2400" dirty="0"/>
              <a:t>godine </a:t>
            </a:r>
            <a:r>
              <a:rPr lang="hr-HR" sz="2400" dirty="0" smtClean="0"/>
              <a:t>ili </a:t>
            </a:r>
            <a:r>
              <a:rPr lang="hr-HR" sz="2400" dirty="0"/>
              <a:t>na dodatnoj provjeri u </a:t>
            </a:r>
            <a:r>
              <a:rPr lang="hr-HR" sz="2400" dirty="0" smtClean="0"/>
              <a:t>SŠ dokazuje </a:t>
            </a:r>
            <a:r>
              <a:rPr lang="hr-HR" sz="2400" dirty="0"/>
              <a:t>poznavanje toga stranoga </a:t>
            </a:r>
            <a:r>
              <a:rPr lang="hr-HR" sz="2400" dirty="0" smtClean="0"/>
              <a:t>jezika</a:t>
            </a:r>
            <a:endParaRPr lang="en-US" sz="2400" dirty="0" smtClean="0"/>
          </a:p>
          <a:p>
            <a:pPr>
              <a:lnSpc>
                <a:spcPct val="150000"/>
              </a:lnSpc>
            </a:pPr>
            <a:r>
              <a:rPr lang="hr-HR" sz="2400" dirty="0" smtClean="0"/>
              <a:t>p</a:t>
            </a:r>
            <a:r>
              <a:rPr lang="en-US" sz="2400" dirty="0" err="1" smtClean="0"/>
              <a:t>rovjeru</a:t>
            </a:r>
            <a:r>
              <a:rPr lang="en-US" sz="2400" dirty="0" smtClean="0"/>
              <a:t> </a:t>
            </a:r>
            <a:r>
              <a:rPr lang="en-US" sz="2400" dirty="0" err="1" smtClean="0"/>
              <a:t>znanja</a:t>
            </a:r>
            <a:r>
              <a:rPr lang="en-US" sz="2400" dirty="0" smtClean="0"/>
              <a:t> </a:t>
            </a:r>
            <a:r>
              <a:rPr lang="en-US" sz="2400" dirty="0" err="1" smtClean="0"/>
              <a:t>stranog</a:t>
            </a:r>
            <a:r>
              <a:rPr lang="en-US" sz="2400" dirty="0" smtClean="0"/>
              <a:t> </a:t>
            </a:r>
            <a:r>
              <a:rPr lang="en-US" sz="2400" dirty="0" err="1" smtClean="0"/>
              <a:t>jezika</a:t>
            </a:r>
            <a:r>
              <a:rPr lang="en-US" sz="2400" dirty="0" smtClean="0"/>
              <a:t> </a:t>
            </a:r>
            <a:r>
              <a:rPr lang="en-US" sz="2400" dirty="0" err="1" smtClean="0"/>
              <a:t>provodi</a:t>
            </a:r>
            <a:r>
              <a:rPr lang="en-US" sz="2400" dirty="0" smtClean="0"/>
              <a:t> </a:t>
            </a:r>
            <a:r>
              <a:rPr lang="en-US" sz="2400" dirty="0" err="1"/>
              <a:t>stručno</a:t>
            </a:r>
            <a:r>
              <a:rPr lang="en-US" sz="2400" dirty="0"/>
              <a:t> </a:t>
            </a:r>
            <a:r>
              <a:rPr lang="en-US" sz="2400" dirty="0" err="1"/>
              <a:t>povjerenstvo</a:t>
            </a:r>
            <a:r>
              <a:rPr lang="en-US" sz="2400" dirty="0"/>
              <a:t> </a:t>
            </a:r>
            <a:r>
              <a:rPr lang="en-US" sz="2400" dirty="0" err="1"/>
              <a:t>srednje</a:t>
            </a:r>
            <a:r>
              <a:rPr lang="en-US" sz="2400" dirty="0"/>
              <a:t> </a:t>
            </a:r>
            <a:r>
              <a:rPr lang="en-US" sz="2400" dirty="0" err="1"/>
              <a:t>škole</a:t>
            </a:r>
            <a:r>
              <a:rPr lang="en-US" sz="2400" dirty="0"/>
              <a:t> u </a:t>
            </a:r>
            <a:r>
              <a:rPr lang="en-US" sz="2400" dirty="0" err="1"/>
              <a:t>koju</a:t>
            </a:r>
            <a:r>
              <a:rPr lang="en-US" sz="2400" dirty="0"/>
              <a:t> se </a:t>
            </a:r>
            <a:r>
              <a:rPr lang="en-US" sz="2400" dirty="0" err="1"/>
              <a:t>kandidat</a:t>
            </a:r>
            <a:r>
              <a:rPr lang="en-US" sz="2400" dirty="0"/>
              <a:t> </a:t>
            </a:r>
            <a:r>
              <a:rPr lang="en-US" sz="2400" dirty="0" err="1" smtClean="0"/>
              <a:t>upisuje</a:t>
            </a:r>
            <a:endParaRPr lang="en-US" sz="2400" dirty="0"/>
          </a:p>
        </p:txBody>
      </p:sp>
    </p:spTree>
    <p:extLst>
      <p:ext uri="{BB962C8B-B14F-4D97-AF65-F5344CB8AC3E}">
        <p14:creationId xmlns:p14="http://schemas.microsoft.com/office/powerpoint/2010/main" val="1655106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utnik 5"/>
          <p:cNvSpPr/>
          <p:nvPr/>
        </p:nvSpPr>
        <p:spPr>
          <a:xfrm>
            <a:off x="467544" y="622264"/>
            <a:ext cx="8352928" cy="1015663"/>
          </a:xfrm>
          <a:prstGeom prst="rect">
            <a:avLst/>
          </a:prstGeom>
        </p:spPr>
        <p:txBody>
          <a:bodyPr wrap="square">
            <a:spAutoFit/>
          </a:bodyPr>
          <a:lstStyle/>
          <a:p>
            <a:r>
              <a:rPr lang="hr-HR" sz="2000" b="1" dirty="0"/>
              <a:t>Škole </a:t>
            </a:r>
            <a:r>
              <a:rPr lang="hr-HR" sz="2000" b="1" dirty="0" smtClean="0"/>
              <a:t>se rangiraju </a:t>
            </a:r>
            <a:r>
              <a:rPr lang="hr-HR" sz="2000" b="1" dirty="0"/>
              <a:t>po željama </a:t>
            </a:r>
            <a:r>
              <a:rPr lang="hr-HR" sz="2000" b="1" dirty="0" smtClean="0"/>
              <a:t>upisa.</a:t>
            </a:r>
          </a:p>
          <a:p>
            <a:r>
              <a:rPr lang="hr-HR" sz="2000" b="1" u="sng" dirty="0" smtClean="0"/>
              <a:t>Na </a:t>
            </a:r>
            <a:r>
              <a:rPr lang="hr-HR" sz="2000" b="1" u="sng" dirty="0"/>
              <a:t>prvo mjesto </a:t>
            </a:r>
            <a:r>
              <a:rPr lang="hr-HR" sz="2000" b="1" u="sng" dirty="0" smtClean="0"/>
              <a:t>staviti školu </a:t>
            </a:r>
            <a:r>
              <a:rPr lang="hr-HR" sz="2000" b="1" u="sng" dirty="0"/>
              <a:t>koju </a:t>
            </a:r>
            <a:r>
              <a:rPr lang="hr-HR" sz="2000" b="1" u="sng" dirty="0" smtClean="0"/>
              <a:t>učenik najviše želi upisati.</a:t>
            </a:r>
          </a:p>
          <a:p>
            <a:r>
              <a:rPr lang="hr-HR" sz="2000" b="1" dirty="0" smtClean="0"/>
              <a:t>Na </a:t>
            </a:r>
            <a:r>
              <a:rPr lang="hr-HR" sz="2000" b="1" dirty="0"/>
              <a:t>dan zaključavanja sustav </a:t>
            </a:r>
            <a:r>
              <a:rPr lang="hr-HR" sz="2000" b="1" dirty="0" smtClean="0"/>
              <a:t>upisuje učenika u </a:t>
            </a:r>
            <a:r>
              <a:rPr lang="hr-HR" sz="2000" b="1" dirty="0"/>
              <a:t>školu najboljeg </a:t>
            </a:r>
            <a:r>
              <a:rPr lang="hr-HR" sz="2000" b="1" dirty="0" smtClean="0"/>
              <a:t>odabira.</a:t>
            </a:r>
            <a:endParaRPr lang="hr-HR" sz="2000" b="1" dirty="0"/>
          </a:p>
        </p:txBody>
      </p:sp>
      <p:pic>
        <p:nvPicPr>
          <p:cNvPr id="8" name="Slika 7"/>
          <p:cNvPicPr>
            <a:picLocks noChangeAspect="1"/>
          </p:cNvPicPr>
          <p:nvPr/>
        </p:nvPicPr>
        <p:blipFill>
          <a:blip r:embed="rId2"/>
          <a:stretch>
            <a:fillRect/>
          </a:stretch>
        </p:blipFill>
        <p:spPr>
          <a:xfrm>
            <a:off x="611560" y="1628800"/>
            <a:ext cx="7920880" cy="4831120"/>
          </a:xfrm>
          <a:prstGeom prst="rect">
            <a:avLst/>
          </a:prstGeom>
        </p:spPr>
      </p:pic>
      <p:sp>
        <p:nvSpPr>
          <p:cNvPr id="7" name="Elipsa 6"/>
          <p:cNvSpPr/>
          <p:nvPr/>
        </p:nvSpPr>
        <p:spPr>
          <a:xfrm>
            <a:off x="7740352" y="3717032"/>
            <a:ext cx="576064"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1199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239505" cy="648072"/>
          </a:xfrm>
        </p:spPr>
        <p:txBody>
          <a:bodyPr>
            <a:normAutofit fontScale="90000"/>
          </a:bodyPr>
          <a:lstStyle/>
          <a:p>
            <a:r>
              <a:rPr lang="hr-HR" dirty="0" smtClean="0"/>
              <a:t>Rang liste</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48072"/>
            <a:ext cx="7891582" cy="4537003"/>
          </a:xfrm>
        </p:spPr>
      </p:pic>
      <p:sp>
        <p:nvSpPr>
          <p:cNvPr id="3" name="Pravokutnik 2"/>
          <p:cNvSpPr/>
          <p:nvPr/>
        </p:nvSpPr>
        <p:spPr>
          <a:xfrm>
            <a:off x="395536" y="5325315"/>
            <a:ext cx="8323630" cy="1015663"/>
          </a:xfrm>
          <a:prstGeom prst="rect">
            <a:avLst/>
          </a:prstGeom>
        </p:spPr>
        <p:txBody>
          <a:bodyPr wrap="square">
            <a:spAutoFit/>
          </a:bodyPr>
          <a:lstStyle/>
          <a:p>
            <a:r>
              <a:rPr lang="hr-HR" sz="2000" dirty="0"/>
              <a:t>Promjene u rang listama su </a:t>
            </a:r>
            <a:r>
              <a:rPr lang="hr-HR" sz="2000" dirty="0" smtClean="0"/>
              <a:t>česte </a:t>
            </a:r>
            <a:r>
              <a:rPr lang="hr-HR" sz="2000" dirty="0"/>
              <a:t>jer učenici znaju mijenjati redoslijed škola te mijenjaju škole koje žele </a:t>
            </a:r>
            <a:r>
              <a:rPr lang="hr-HR" sz="2000" dirty="0" smtClean="0"/>
              <a:t>upisati.</a:t>
            </a:r>
            <a:endParaRPr lang="hr-HR" sz="2000" dirty="0"/>
          </a:p>
          <a:p>
            <a:r>
              <a:rPr lang="hr-HR" sz="2000" dirty="0" smtClean="0"/>
              <a:t>Važno </a:t>
            </a:r>
            <a:r>
              <a:rPr lang="hr-HR" sz="2000" dirty="0"/>
              <a:t>je barem nekoliko puta tjedno pogledati </a:t>
            </a:r>
            <a:r>
              <a:rPr lang="hr-HR" sz="2000" dirty="0" smtClean="0"/>
              <a:t>stanje na listama.</a:t>
            </a:r>
            <a:endParaRPr lang="hr-HR" sz="2000" dirty="0"/>
          </a:p>
        </p:txBody>
      </p:sp>
    </p:spTree>
    <p:extLst>
      <p:ext uri="{BB962C8B-B14F-4D97-AF65-F5344CB8AC3E}">
        <p14:creationId xmlns:p14="http://schemas.microsoft.com/office/powerpoint/2010/main" val="2569933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289451"/>
          </a:xfrm>
        </p:spPr>
        <p:txBody>
          <a:bodyPr>
            <a:normAutofit/>
          </a:bodyPr>
          <a:lstStyle/>
          <a:p>
            <a:r>
              <a:rPr lang="en-US" altLang="sr-Latn-RS" sz="2400" dirty="0"/>
              <a:t>S</a:t>
            </a:r>
            <a:r>
              <a:rPr lang="pl-PL" altLang="sr-Latn-RS" sz="2400" dirty="0" smtClean="0"/>
              <a:t>vaki </a:t>
            </a:r>
            <a:r>
              <a:rPr lang="pl-PL" altLang="sr-Latn-RS" sz="2400" dirty="0"/>
              <a:t>učenik se nalazi </a:t>
            </a:r>
            <a:r>
              <a:rPr lang="pl-PL" altLang="sr-Latn-RS" sz="2400" b="1" dirty="0"/>
              <a:t>na SAMO JEDNOJ listi </a:t>
            </a:r>
            <a:r>
              <a:rPr lang="pl-PL" altLang="sr-Latn-RS" sz="2400" dirty="0"/>
              <a:t>i to na listi one škole </a:t>
            </a:r>
            <a:r>
              <a:rPr lang="pl-PL" altLang="sr-Latn-RS" sz="2400" b="1" dirty="0"/>
              <a:t>u koju prvu „upada” </a:t>
            </a:r>
            <a:endParaRPr lang="pl-PL" altLang="sr-Latn-RS" sz="2400" dirty="0"/>
          </a:p>
          <a:p>
            <a:pPr lvl="1"/>
            <a:r>
              <a:rPr lang="pl-PL" altLang="sr-Latn-RS" sz="2000" dirty="0" smtClean="0"/>
              <a:t>npr</a:t>
            </a:r>
            <a:r>
              <a:rPr lang="pl-PL" altLang="sr-Latn-RS" sz="2000" dirty="0"/>
              <a:t>. ako za prve dvije škole koje je stavio na listu učenik ne zadovoljava uvjete, a za treću da – naći će se samo na listi te </a:t>
            </a:r>
            <a:r>
              <a:rPr lang="pl-PL" altLang="sr-Latn-RS" sz="2000" dirty="0" smtClean="0"/>
              <a:t>škole</a:t>
            </a:r>
            <a:endParaRPr lang="en-US" altLang="sr-Latn-RS" sz="2000" dirty="0" smtClean="0"/>
          </a:p>
          <a:p>
            <a:pPr marL="0" indent="0">
              <a:buNone/>
            </a:pPr>
            <a:endParaRPr lang="pl-PL" altLang="sr-Latn-RS" sz="2400" dirty="0"/>
          </a:p>
          <a:p>
            <a:pPr marL="0" indent="0">
              <a:buNone/>
            </a:pPr>
            <a:r>
              <a:rPr lang="hr-HR" altLang="sr-Latn-RS" sz="2400" dirty="0" smtClean="0"/>
              <a:t>T</a:t>
            </a:r>
            <a:r>
              <a:rPr lang="pl-PL" altLang="sr-Latn-RS" sz="2400" dirty="0" smtClean="0"/>
              <a:t>o </a:t>
            </a:r>
            <a:r>
              <a:rPr lang="pl-PL" altLang="sr-Latn-RS" sz="2400" dirty="0"/>
              <a:t>što nekome na listi piše npr. da mu je određena škola 4. prioritet (rang) znači da mu je to četvrta škola po odabiru, no da za prethodne tri nema dovoljno bodova i da u te škole „nije </a:t>
            </a:r>
            <a:r>
              <a:rPr lang="pl-PL" altLang="sr-Latn-RS" sz="2400" dirty="0" smtClean="0"/>
              <a:t>upao”,</a:t>
            </a:r>
            <a:endParaRPr lang="hr-HR" altLang="sr-Latn-RS" sz="2400" dirty="0"/>
          </a:p>
          <a:p>
            <a:pPr marL="0" indent="0">
              <a:buNone/>
            </a:pPr>
            <a:r>
              <a:rPr lang="hr-HR" altLang="sr-Latn-RS" sz="2400" dirty="0" smtClean="0"/>
              <a:t>	odnosno,</a:t>
            </a:r>
          </a:p>
          <a:p>
            <a:pPr marL="0" indent="0">
              <a:buNone/>
            </a:pPr>
            <a:r>
              <a:rPr lang="hr-HR" altLang="sr-Latn-RS" sz="2400" dirty="0" smtClean="0"/>
              <a:t>k</a:t>
            </a:r>
            <a:r>
              <a:rPr lang="pl-PL" altLang="sr-Latn-RS" sz="2400" dirty="0" smtClean="0"/>
              <a:t>od </a:t>
            </a:r>
            <a:r>
              <a:rPr lang="pl-PL" altLang="sr-Latn-RS" sz="2400" dirty="0"/>
              <a:t>pregleda liste pogrešno je misliti kako zato što je nekome ta škola npr. 4. odabir da će se taj učenik upisati negdje drugdje i da će se lista zbog toga </a:t>
            </a:r>
            <a:r>
              <a:rPr lang="pl-PL" altLang="sr-Latn-RS" sz="2400" dirty="0" smtClean="0"/>
              <a:t>pomicati</a:t>
            </a:r>
            <a:r>
              <a:rPr lang="en-US" altLang="sr-Latn-RS" sz="2400" dirty="0" smtClean="0"/>
              <a:t>.</a:t>
            </a:r>
            <a:endParaRPr lang="pl-PL" altLang="sr-Latn-RS" sz="2400" dirty="0"/>
          </a:p>
        </p:txBody>
      </p:sp>
    </p:spTree>
    <p:extLst>
      <p:ext uri="{BB962C8B-B14F-4D97-AF65-F5344CB8AC3E}">
        <p14:creationId xmlns:p14="http://schemas.microsoft.com/office/powerpoint/2010/main" val="326697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rmAutofit fontScale="90000"/>
          </a:bodyPr>
          <a:lstStyle/>
          <a:p>
            <a:pPr algn="ctr"/>
            <a:r>
              <a:rPr lang="hr-HR" sz="3600" b="1" dirty="0" smtClean="0"/>
              <a:t>Ako je situacija ovakva, </a:t>
            </a:r>
            <a:r>
              <a:rPr lang="hr-HR" sz="3600" dirty="0" smtClean="0"/>
              <a:t/>
            </a:r>
            <a:br>
              <a:rPr lang="hr-HR" sz="3600" dirty="0" smtClean="0"/>
            </a:br>
            <a:r>
              <a:rPr lang="hr-HR" sz="3600" b="1" dirty="0" smtClean="0"/>
              <a:t>promijenite škole</a:t>
            </a:r>
            <a:r>
              <a:rPr lang="en-US" sz="3600" b="1" dirty="0" smtClean="0"/>
              <a:t> / </a:t>
            </a:r>
            <a:r>
              <a:rPr lang="en-US" sz="3600" b="1" dirty="0" err="1" smtClean="0"/>
              <a:t>programe</a:t>
            </a:r>
            <a:r>
              <a:rPr lang="hr-HR" sz="3600" b="1" dirty="0" smtClean="0"/>
              <a:t> na vrijeme</a:t>
            </a:r>
            <a:endParaRPr lang="hr-HR"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268760"/>
            <a:ext cx="3456384" cy="5299789"/>
          </a:xfrm>
        </p:spPr>
      </p:pic>
      <p:sp>
        <p:nvSpPr>
          <p:cNvPr id="3" name="Pravokutnik 2"/>
          <p:cNvSpPr/>
          <p:nvPr/>
        </p:nvSpPr>
        <p:spPr>
          <a:xfrm>
            <a:off x="3851920" y="2060848"/>
            <a:ext cx="1944216" cy="4320480"/>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5" name="Elipsa 4"/>
          <p:cNvSpPr/>
          <p:nvPr/>
        </p:nvSpPr>
        <p:spPr>
          <a:xfrm>
            <a:off x="5220072" y="5877272"/>
            <a:ext cx="576064" cy="504056"/>
          </a:xfrm>
          <a:prstGeom prst="ellipse">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66219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solidFill>
            <a:schemeClr val="accent5">
              <a:lumMod val="20000"/>
              <a:lumOff val="80000"/>
            </a:schemeClr>
          </a:solidFill>
        </p:spPr>
        <p:txBody>
          <a:bodyPr/>
          <a:lstStyle/>
          <a:p>
            <a:pPr algn="ctr"/>
            <a:r>
              <a:rPr lang="hr-HR" b="1" dirty="0" smtClean="0"/>
              <a:t>VAŽNO!</a:t>
            </a:r>
            <a:endParaRPr lang="hr-HR" b="1" dirty="0"/>
          </a:p>
        </p:txBody>
      </p:sp>
      <p:sp>
        <p:nvSpPr>
          <p:cNvPr id="3" name="Content Placeholder 2"/>
          <p:cNvSpPr>
            <a:spLocks noGrp="1"/>
          </p:cNvSpPr>
          <p:nvPr>
            <p:ph idx="1"/>
          </p:nvPr>
        </p:nvSpPr>
        <p:spPr>
          <a:xfrm>
            <a:off x="628650" y="2564904"/>
            <a:ext cx="7886700" cy="3096344"/>
          </a:xfrm>
        </p:spPr>
        <p:txBody>
          <a:bodyPr>
            <a:normAutofit/>
          </a:bodyPr>
          <a:lstStyle/>
          <a:p>
            <a:pPr marL="0" indent="0">
              <a:buNone/>
            </a:pPr>
            <a:r>
              <a:rPr lang="en-US" dirty="0"/>
              <a:t>Posebno je </a:t>
            </a:r>
            <a:r>
              <a:rPr lang="en-US" b="1" dirty="0" err="1"/>
              <a:t>važno</a:t>
            </a:r>
            <a:r>
              <a:rPr lang="en-US" b="1" dirty="0"/>
              <a:t> </a:t>
            </a:r>
            <a:r>
              <a:rPr lang="en-US" b="1" dirty="0" err="1"/>
              <a:t>pratiti</a:t>
            </a:r>
            <a:r>
              <a:rPr lang="en-US" b="1" dirty="0"/>
              <a:t> i </a:t>
            </a:r>
            <a:r>
              <a:rPr lang="en-US" b="1" dirty="0" err="1"/>
              <a:t>mrežne</a:t>
            </a:r>
            <a:r>
              <a:rPr lang="en-US" b="1" dirty="0"/>
              <a:t> </a:t>
            </a:r>
            <a:r>
              <a:rPr lang="en-US" b="1" dirty="0" err="1"/>
              <a:t>stranice</a:t>
            </a:r>
            <a:r>
              <a:rPr lang="en-US" b="1" dirty="0"/>
              <a:t> </a:t>
            </a:r>
            <a:r>
              <a:rPr lang="en-US" b="1" dirty="0" err="1"/>
              <a:t>srednjih</a:t>
            </a:r>
            <a:r>
              <a:rPr lang="en-US" b="1" dirty="0"/>
              <a:t> škola</a:t>
            </a:r>
            <a:r>
              <a:rPr lang="en-US" dirty="0"/>
              <a:t> </a:t>
            </a:r>
            <a:r>
              <a:rPr lang="en-US" dirty="0" err="1"/>
              <a:t>koje</a:t>
            </a:r>
            <a:r>
              <a:rPr lang="en-US" dirty="0"/>
              <a:t> </a:t>
            </a:r>
            <a:r>
              <a:rPr lang="en-US" dirty="0" err="1"/>
              <a:t>kandidat</a:t>
            </a:r>
            <a:r>
              <a:rPr lang="en-US" dirty="0"/>
              <a:t> </a:t>
            </a:r>
            <a:r>
              <a:rPr lang="en-US" dirty="0" err="1"/>
              <a:t>želi</a:t>
            </a:r>
            <a:r>
              <a:rPr lang="en-US" dirty="0"/>
              <a:t> </a:t>
            </a:r>
            <a:r>
              <a:rPr lang="en-US" dirty="0" err="1"/>
              <a:t>upisati</a:t>
            </a:r>
            <a:r>
              <a:rPr lang="en-US" dirty="0"/>
              <a:t> </a:t>
            </a:r>
            <a:r>
              <a:rPr lang="en-US" dirty="0" err="1"/>
              <a:t>jer</a:t>
            </a:r>
            <a:r>
              <a:rPr lang="en-US" dirty="0"/>
              <a:t> se </a:t>
            </a:r>
            <a:r>
              <a:rPr lang="en-US" dirty="0" err="1"/>
              <a:t>tamo</a:t>
            </a:r>
            <a:r>
              <a:rPr lang="en-US" dirty="0"/>
              <a:t> </a:t>
            </a:r>
            <a:r>
              <a:rPr lang="en-US" dirty="0" err="1"/>
              <a:t>mogu</a:t>
            </a:r>
            <a:r>
              <a:rPr lang="en-US" dirty="0"/>
              <a:t> </a:t>
            </a:r>
            <a:r>
              <a:rPr lang="en-US" dirty="0" err="1"/>
              <a:t>pronaći</a:t>
            </a:r>
            <a:r>
              <a:rPr lang="en-US" dirty="0"/>
              <a:t> </a:t>
            </a:r>
            <a:r>
              <a:rPr lang="en-US" dirty="0" err="1"/>
              <a:t>važne</a:t>
            </a:r>
            <a:r>
              <a:rPr lang="en-US" dirty="0"/>
              <a:t> </a:t>
            </a:r>
            <a:r>
              <a:rPr lang="en-US" dirty="0" err="1"/>
              <a:t>informacije</a:t>
            </a:r>
            <a:r>
              <a:rPr lang="en-US" dirty="0"/>
              <a:t> </a:t>
            </a:r>
            <a:r>
              <a:rPr lang="en-US" dirty="0" err="1"/>
              <a:t>koje</a:t>
            </a:r>
            <a:r>
              <a:rPr lang="en-US" dirty="0"/>
              <a:t> se </a:t>
            </a:r>
            <a:r>
              <a:rPr lang="en-US" dirty="0" err="1"/>
              <a:t>odnose</a:t>
            </a:r>
            <a:r>
              <a:rPr lang="en-US" dirty="0"/>
              <a:t> </a:t>
            </a:r>
            <a:r>
              <a:rPr lang="en-US" dirty="0" err="1"/>
              <a:t>samo</a:t>
            </a:r>
            <a:r>
              <a:rPr lang="en-US" dirty="0"/>
              <a:t> </a:t>
            </a:r>
            <a:r>
              <a:rPr lang="en-US" dirty="0" err="1"/>
              <a:t>na</a:t>
            </a:r>
            <a:r>
              <a:rPr lang="en-US" dirty="0"/>
              <a:t> </a:t>
            </a:r>
            <a:r>
              <a:rPr lang="en-US" dirty="0" err="1"/>
              <a:t>tu</a:t>
            </a:r>
            <a:r>
              <a:rPr lang="en-US" dirty="0"/>
              <a:t> </a:t>
            </a:r>
            <a:r>
              <a:rPr lang="en-US" dirty="0" err="1"/>
              <a:t>srednju</a:t>
            </a:r>
            <a:r>
              <a:rPr lang="en-US" dirty="0"/>
              <a:t> </a:t>
            </a:r>
            <a:r>
              <a:rPr lang="en-US" dirty="0" err="1"/>
              <a:t>školu</a:t>
            </a:r>
            <a:r>
              <a:rPr lang="en-US" dirty="0" smtClean="0"/>
              <a:t>.</a:t>
            </a:r>
            <a:endParaRPr lang="hr-HR" dirty="0" smtClean="0"/>
          </a:p>
          <a:p>
            <a:pPr marL="0" indent="0">
              <a:buNone/>
            </a:pPr>
            <a:endParaRPr lang="en-US" dirty="0"/>
          </a:p>
          <a:p>
            <a:r>
              <a:rPr lang="hr-HR" dirty="0" smtClean="0"/>
              <a:t>Natječaj škole moraju objaviti do 30.6.2020. </a:t>
            </a:r>
            <a:endParaRPr lang="hr-HR" dirty="0"/>
          </a:p>
        </p:txBody>
      </p:sp>
    </p:spTree>
    <p:extLst>
      <p:ext uri="{BB962C8B-B14F-4D97-AF65-F5344CB8AC3E}">
        <p14:creationId xmlns:p14="http://schemas.microsoft.com/office/powerpoint/2010/main" val="334950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22854"/>
            <a:ext cx="7886700" cy="1325563"/>
          </a:xfrm>
          <a:solidFill>
            <a:schemeClr val="accent5">
              <a:lumMod val="20000"/>
              <a:lumOff val="80000"/>
            </a:schemeClr>
          </a:solidFill>
        </p:spPr>
        <p:txBody>
          <a:bodyPr>
            <a:normAutofit/>
          </a:bodyPr>
          <a:lstStyle/>
          <a:p>
            <a:pPr algn="ctr"/>
            <a:r>
              <a:rPr lang="hr-HR" sz="3600" b="1" dirty="0" smtClean="0"/>
              <a:t>ZAVRŠETAK PRIGOVORA: </a:t>
            </a:r>
            <a:r>
              <a:rPr lang="en-US" sz="3600" b="1" dirty="0" smtClean="0"/>
              <a:t>20</a:t>
            </a:r>
            <a:r>
              <a:rPr lang="hr-HR" sz="3600" b="1" dirty="0" smtClean="0"/>
              <a:t>.</a:t>
            </a:r>
            <a:r>
              <a:rPr lang="en-US" sz="3600" b="1" dirty="0" smtClean="0"/>
              <a:t> </a:t>
            </a:r>
            <a:r>
              <a:rPr lang="hr-HR" sz="3600" b="1" dirty="0" smtClean="0"/>
              <a:t>7.</a:t>
            </a:r>
            <a:r>
              <a:rPr lang="en-US" sz="3600" b="1" dirty="0" smtClean="0"/>
              <a:t> </a:t>
            </a:r>
            <a:r>
              <a:rPr lang="hr-HR" sz="3600" b="1" dirty="0" smtClean="0"/>
              <a:t>20</a:t>
            </a:r>
            <a:r>
              <a:rPr lang="en-US" sz="3600" b="1" dirty="0" smtClean="0"/>
              <a:t>20</a:t>
            </a:r>
            <a:r>
              <a:rPr lang="hr-HR" sz="3600" b="1" dirty="0" smtClean="0"/>
              <a:t>.</a:t>
            </a:r>
            <a:endParaRPr lang="hr-HR" sz="3600" b="1" dirty="0"/>
          </a:p>
        </p:txBody>
      </p:sp>
      <p:sp>
        <p:nvSpPr>
          <p:cNvPr id="3" name="Rezervirano mjesto sadržaja 2"/>
          <p:cNvSpPr>
            <a:spLocks noGrp="1"/>
          </p:cNvSpPr>
          <p:nvPr>
            <p:ph idx="1"/>
          </p:nvPr>
        </p:nvSpPr>
        <p:spPr>
          <a:xfrm>
            <a:off x="731520" y="2060848"/>
            <a:ext cx="7680960" cy="1757928"/>
          </a:xfrm>
        </p:spPr>
        <p:txBody>
          <a:bodyPr>
            <a:noAutofit/>
          </a:bodyPr>
          <a:lstStyle/>
          <a:p>
            <a:r>
              <a:rPr lang="hr-HR" sz="2800" dirty="0"/>
              <a:t>p</a:t>
            </a:r>
            <a:r>
              <a:rPr lang="hr-HR" sz="2800" dirty="0" smtClean="0"/>
              <a:t>rigovori na osobne podatke, ocjene, natjecanja, dodatne provjere i podatke na temelju kojih se ostvaruju dodatna prava za upis</a:t>
            </a:r>
          </a:p>
          <a:p>
            <a:pPr marL="0" indent="0">
              <a:buNone/>
            </a:pPr>
            <a:endParaRPr lang="hr-HR" sz="2800" dirty="0" smtClean="0"/>
          </a:p>
          <a:p>
            <a:r>
              <a:rPr lang="hr-HR" sz="2800" dirty="0"/>
              <a:t>n</a:t>
            </a:r>
            <a:r>
              <a:rPr lang="hr-HR" sz="2800" dirty="0" smtClean="0"/>
              <a:t>atjecanja – upisuju se izravno u </a:t>
            </a:r>
            <a:r>
              <a:rPr lang="hr-HR" sz="2800" dirty="0" err="1" smtClean="0"/>
              <a:t>NISpuSŠ</a:t>
            </a:r>
            <a:endParaRPr lang="hr-HR" sz="2800" dirty="0"/>
          </a:p>
        </p:txBody>
      </p:sp>
    </p:spTree>
    <p:extLst>
      <p:ext uri="{BB962C8B-B14F-4D97-AF65-F5344CB8AC3E}">
        <p14:creationId xmlns:p14="http://schemas.microsoft.com/office/powerpoint/2010/main" val="4218022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720" y="620688"/>
            <a:ext cx="7735712" cy="1143000"/>
          </a:xfrm>
        </p:spPr>
        <p:txBody>
          <a:bodyPr>
            <a:noAutofit/>
          </a:bodyPr>
          <a:lstStyle/>
          <a:p>
            <a:r>
              <a:rPr lang="en-US" sz="2800" b="1" dirty="0" smtClean="0"/>
              <a:t>22</a:t>
            </a:r>
            <a:r>
              <a:rPr lang="hr-HR" sz="2800" b="1" dirty="0" smtClean="0"/>
              <a:t>.</a:t>
            </a:r>
            <a:r>
              <a:rPr lang="en-US" sz="2800" b="1" dirty="0" smtClean="0"/>
              <a:t> </a:t>
            </a:r>
            <a:r>
              <a:rPr lang="hr-HR" sz="2800" b="1" dirty="0" smtClean="0"/>
              <a:t>7.</a:t>
            </a:r>
            <a:r>
              <a:rPr lang="en-US" sz="2800" b="1" dirty="0" smtClean="0"/>
              <a:t> </a:t>
            </a:r>
            <a:r>
              <a:rPr lang="hr-HR" sz="2800" b="1" dirty="0" smtClean="0"/>
              <a:t>20</a:t>
            </a:r>
            <a:r>
              <a:rPr lang="en-US" sz="2800" b="1" dirty="0" smtClean="0"/>
              <a:t>20</a:t>
            </a:r>
            <a:r>
              <a:rPr lang="hr-HR" sz="2800" b="1" dirty="0" smtClean="0"/>
              <a:t>. ZAKLJUČAVANJE ODABIRA</a:t>
            </a:r>
            <a:br>
              <a:rPr lang="hr-HR" sz="2800" b="1" dirty="0" smtClean="0"/>
            </a:br>
            <a:r>
              <a:rPr lang="hr-HR" sz="2800" dirty="0" smtClean="0"/>
              <a:t>- </a:t>
            </a:r>
            <a:r>
              <a:rPr lang="en-US" sz="2000" dirty="0" err="1" smtClean="0"/>
              <a:t>učenik</a:t>
            </a:r>
            <a:r>
              <a:rPr lang="hr-HR" sz="2000" dirty="0" smtClean="0"/>
              <a:t> može upisati samo školu koja mu je u trenutku zaključavanja bila najbolji odabir</a:t>
            </a:r>
            <a:r>
              <a:rPr lang="en-US" sz="2000" dirty="0" smtClean="0"/>
              <a:t> (</a:t>
            </a:r>
            <a:r>
              <a:rPr lang="en-US" sz="2000" dirty="0" err="1" smtClean="0"/>
              <a:t>najviše</a:t>
            </a:r>
            <a:r>
              <a:rPr lang="en-US" sz="2000" dirty="0" smtClean="0"/>
              <a:t> </a:t>
            </a:r>
            <a:r>
              <a:rPr lang="en-US" sz="2000" dirty="0" err="1" smtClean="0"/>
              <a:t>rangiran</a:t>
            </a:r>
            <a:r>
              <a:rPr lang="en-US" sz="2000" dirty="0" smtClean="0"/>
              <a:t>, a da je </a:t>
            </a:r>
            <a:r>
              <a:rPr lang="en-US" sz="2000" dirty="0" err="1" smtClean="0"/>
              <a:t>unutar</a:t>
            </a:r>
            <a:r>
              <a:rPr lang="en-US" sz="2000" dirty="0" smtClean="0"/>
              <a:t> </a:t>
            </a:r>
            <a:r>
              <a:rPr lang="en-US" sz="2000" dirty="0" err="1" smtClean="0"/>
              <a:t>upisne</a:t>
            </a:r>
            <a:r>
              <a:rPr lang="en-US" sz="2000" dirty="0" smtClean="0"/>
              <a:t> </a:t>
            </a:r>
            <a:r>
              <a:rPr lang="en-US" sz="2000" dirty="0" err="1" smtClean="0"/>
              <a:t>kvote</a:t>
            </a:r>
            <a:r>
              <a:rPr lang="en-US" sz="2000" dirty="0" smtClean="0"/>
              <a:t>)</a:t>
            </a:r>
            <a:endParaRPr lang="hr-HR" sz="24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716" b="6888"/>
          <a:stretch/>
        </p:blipFill>
        <p:spPr>
          <a:xfrm>
            <a:off x="704144" y="2204863"/>
            <a:ext cx="7735712" cy="3672409"/>
          </a:xfrm>
        </p:spPr>
      </p:pic>
      <p:sp>
        <p:nvSpPr>
          <p:cNvPr id="5" name="Elipsa 4"/>
          <p:cNvSpPr/>
          <p:nvPr/>
        </p:nvSpPr>
        <p:spPr>
          <a:xfrm>
            <a:off x="7740352" y="3284984"/>
            <a:ext cx="5760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4931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19658"/>
          </a:xfrm>
          <a:solidFill>
            <a:schemeClr val="accent5">
              <a:lumMod val="20000"/>
              <a:lumOff val="80000"/>
            </a:schemeClr>
          </a:solidFill>
        </p:spPr>
        <p:txBody>
          <a:bodyPr>
            <a:normAutofit/>
          </a:bodyPr>
          <a:lstStyle/>
          <a:p>
            <a:r>
              <a:rPr lang="en-US" sz="3600" b="1" dirty="0" smtClean="0"/>
              <a:t>Što se </a:t>
            </a:r>
            <a:r>
              <a:rPr lang="en-US" sz="3600" b="1" dirty="0" err="1" smtClean="0"/>
              <a:t>boduje</a:t>
            </a:r>
            <a:r>
              <a:rPr lang="en-US" sz="3600" b="1" dirty="0" smtClean="0"/>
              <a:t> </a:t>
            </a:r>
            <a:r>
              <a:rPr lang="en-US" sz="3600" b="1" dirty="0" err="1" smtClean="0"/>
              <a:t>za</a:t>
            </a:r>
            <a:r>
              <a:rPr lang="en-US" sz="3600" b="1" dirty="0" smtClean="0"/>
              <a:t> </a:t>
            </a:r>
            <a:r>
              <a:rPr lang="en-US" sz="3600" b="1" dirty="0" err="1" smtClean="0"/>
              <a:t>upis</a:t>
            </a:r>
            <a:r>
              <a:rPr lang="en-US" sz="3600" b="1" dirty="0" smtClean="0"/>
              <a:t>?</a:t>
            </a:r>
            <a:endParaRPr lang="en-US" sz="3600" b="1" dirty="0"/>
          </a:p>
        </p:txBody>
      </p:sp>
      <p:sp>
        <p:nvSpPr>
          <p:cNvPr id="3" name="Content Placeholder 2"/>
          <p:cNvSpPr>
            <a:spLocks noGrp="1"/>
          </p:cNvSpPr>
          <p:nvPr>
            <p:ph idx="1"/>
          </p:nvPr>
        </p:nvSpPr>
        <p:spPr/>
        <p:txBody>
          <a:bodyPr>
            <a:normAutofit/>
          </a:bodyPr>
          <a:lstStyle/>
          <a:p>
            <a:pPr marL="0" indent="0">
              <a:buNone/>
            </a:pPr>
            <a:r>
              <a:rPr lang="en-US" sz="2400" b="1" dirty="0"/>
              <a:t>Gimnazije </a:t>
            </a:r>
            <a:r>
              <a:rPr lang="en-US" sz="2400" b="1" dirty="0" err="1"/>
              <a:t>i</a:t>
            </a:r>
            <a:r>
              <a:rPr lang="en-US" sz="2400" b="1" dirty="0"/>
              <a:t> </a:t>
            </a:r>
            <a:r>
              <a:rPr lang="en-US" sz="2400" b="1" dirty="0" err="1"/>
              <a:t>četverogodišnje</a:t>
            </a:r>
            <a:r>
              <a:rPr lang="en-US" sz="2400" b="1" dirty="0"/>
              <a:t> </a:t>
            </a:r>
            <a:r>
              <a:rPr lang="en-US" sz="2400" b="1" dirty="0" err="1"/>
              <a:t>strukovne</a:t>
            </a:r>
            <a:r>
              <a:rPr lang="en-US" sz="2400" b="1" dirty="0"/>
              <a:t> </a:t>
            </a:r>
            <a:r>
              <a:rPr lang="en-US" sz="2400" b="1" dirty="0" err="1"/>
              <a:t>škole</a:t>
            </a:r>
            <a:r>
              <a:rPr lang="en-US" sz="2400" b="1" dirty="0" smtClean="0"/>
              <a:t>:</a:t>
            </a:r>
            <a:endParaRPr lang="hr-HR" sz="2400" b="1" dirty="0" smtClean="0"/>
          </a:p>
          <a:p>
            <a:endParaRPr lang="hr-HR" sz="2400" b="1" dirty="0"/>
          </a:p>
          <a:p>
            <a:r>
              <a:rPr lang="en-US" sz="2400" dirty="0" err="1" smtClean="0"/>
              <a:t>zaključne</a:t>
            </a:r>
            <a:r>
              <a:rPr lang="en-US" sz="2400" dirty="0" smtClean="0"/>
              <a:t> </a:t>
            </a:r>
            <a:r>
              <a:rPr lang="en-US" sz="2400" dirty="0" err="1"/>
              <a:t>ocjene</a:t>
            </a:r>
            <a:r>
              <a:rPr lang="en-US" sz="2400" dirty="0"/>
              <a:t> 5., 6., 7. </a:t>
            </a:r>
            <a:r>
              <a:rPr lang="en-US" sz="2400" dirty="0" err="1"/>
              <a:t>i</a:t>
            </a:r>
            <a:r>
              <a:rPr lang="en-US" sz="2400" dirty="0"/>
              <a:t> 8. </a:t>
            </a:r>
            <a:r>
              <a:rPr lang="en-US" sz="2400" dirty="0" err="1"/>
              <a:t>razreda</a:t>
            </a:r>
            <a:r>
              <a:rPr lang="en-US" sz="2400" dirty="0"/>
              <a:t> (</a:t>
            </a:r>
            <a:r>
              <a:rPr lang="en-US" sz="2400" dirty="0" err="1"/>
              <a:t>na</a:t>
            </a:r>
            <a:r>
              <a:rPr lang="en-US" sz="2400" dirty="0"/>
              <a:t> </a:t>
            </a:r>
            <a:r>
              <a:rPr lang="en-US" sz="2400" dirty="0" err="1"/>
              <a:t>dvije</a:t>
            </a:r>
            <a:r>
              <a:rPr lang="en-US" sz="2400" dirty="0"/>
              <a:t> </a:t>
            </a:r>
            <a:r>
              <a:rPr lang="en-US" sz="2400" dirty="0" err="1"/>
              <a:t>decimale</a:t>
            </a:r>
            <a:r>
              <a:rPr lang="en-US" sz="2400" dirty="0"/>
              <a:t>)</a:t>
            </a:r>
          </a:p>
          <a:p>
            <a:r>
              <a:rPr lang="en-US" sz="2400" dirty="0" err="1"/>
              <a:t>zaključne</a:t>
            </a:r>
            <a:r>
              <a:rPr lang="en-US" sz="2400" dirty="0"/>
              <a:t> </a:t>
            </a:r>
            <a:r>
              <a:rPr lang="en-US" sz="2400" dirty="0" err="1"/>
              <a:t>ocjene</a:t>
            </a:r>
            <a:r>
              <a:rPr lang="en-US" sz="2400" dirty="0"/>
              <a:t> 7. </a:t>
            </a:r>
            <a:r>
              <a:rPr lang="en-US" sz="2400" dirty="0" err="1"/>
              <a:t>i</a:t>
            </a:r>
            <a:r>
              <a:rPr lang="en-US" sz="2400" dirty="0"/>
              <a:t> 8. </a:t>
            </a:r>
            <a:r>
              <a:rPr lang="en-US" sz="2400" dirty="0" err="1"/>
              <a:t>razreda</a:t>
            </a:r>
            <a:r>
              <a:rPr lang="en-US" sz="2400" dirty="0"/>
              <a:t> </a:t>
            </a:r>
            <a:r>
              <a:rPr lang="en-US" sz="2400" dirty="0" err="1"/>
              <a:t>iz</a:t>
            </a:r>
            <a:r>
              <a:rPr lang="en-US" sz="2400" dirty="0"/>
              <a:t> HJ, MAT </a:t>
            </a:r>
            <a:r>
              <a:rPr lang="en-US" sz="2400" dirty="0" err="1"/>
              <a:t>i</a:t>
            </a:r>
            <a:r>
              <a:rPr lang="en-US" sz="2400" dirty="0"/>
              <a:t> EJ</a:t>
            </a:r>
          </a:p>
          <a:p>
            <a:r>
              <a:rPr lang="en-US" sz="2400" dirty="0" err="1"/>
              <a:t>zaključne</a:t>
            </a:r>
            <a:r>
              <a:rPr lang="en-US" sz="2400" dirty="0"/>
              <a:t> </a:t>
            </a:r>
            <a:r>
              <a:rPr lang="en-US" sz="2400" dirty="0" err="1"/>
              <a:t>ocjene</a:t>
            </a:r>
            <a:r>
              <a:rPr lang="en-US" sz="2400" dirty="0"/>
              <a:t> </a:t>
            </a:r>
            <a:r>
              <a:rPr lang="en-US" sz="2400" dirty="0" err="1"/>
              <a:t>iz</a:t>
            </a:r>
            <a:r>
              <a:rPr lang="en-US" sz="2400" dirty="0"/>
              <a:t> tri </a:t>
            </a:r>
            <a:r>
              <a:rPr lang="en-US" sz="2400" dirty="0" err="1"/>
              <a:t>predmeta</a:t>
            </a:r>
            <a:r>
              <a:rPr lang="en-US" sz="2400" dirty="0"/>
              <a:t> </a:t>
            </a:r>
            <a:r>
              <a:rPr lang="en-US" sz="2400" dirty="0" err="1"/>
              <a:t>koje</a:t>
            </a:r>
            <a:r>
              <a:rPr lang="en-US" sz="2400" dirty="0"/>
              <a:t> </a:t>
            </a:r>
            <a:r>
              <a:rPr lang="en-US" sz="2400" dirty="0" err="1"/>
              <a:t>odabire</a:t>
            </a:r>
            <a:r>
              <a:rPr lang="en-US" sz="2400" dirty="0"/>
              <a:t> </a:t>
            </a:r>
            <a:r>
              <a:rPr lang="en-US" sz="2400" dirty="0" err="1"/>
              <a:t>srednja</a:t>
            </a:r>
            <a:r>
              <a:rPr lang="en-US" sz="2400" dirty="0"/>
              <a:t> </a:t>
            </a:r>
            <a:r>
              <a:rPr lang="en-US" sz="2400" dirty="0" err="1" smtClean="0"/>
              <a:t>škola</a:t>
            </a:r>
            <a:r>
              <a:rPr lang="hr-HR" sz="2400" dirty="0" smtClean="0"/>
              <a:t> (navedeno u Pravilniku)</a:t>
            </a:r>
            <a:endParaRPr lang="en-US" sz="2400" dirty="0"/>
          </a:p>
          <a:p>
            <a:r>
              <a:rPr lang="en-US" sz="2400" dirty="0" err="1"/>
              <a:t>najviše</a:t>
            </a:r>
            <a:r>
              <a:rPr lang="en-US" sz="2400" dirty="0"/>
              <a:t> 80 </a:t>
            </a:r>
            <a:r>
              <a:rPr lang="en-US" sz="2400" dirty="0" err="1"/>
              <a:t>bodova</a:t>
            </a:r>
            <a:endParaRPr lang="en-US" sz="2400" dirty="0"/>
          </a:p>
          <a:p>
            <a:endParaRPr lang="en-US" sz="2400" dirty="0"/>
          </a:p>
        </p:txBody>
      </p:sp>
    </p:spTree>
    <p:extLst>
      <p:ext uri="{BB962C8B-B14F-4D97-AF65-F5344CB8AC3E}">
        <p14:creationId xmlns:p14="http://schemas.microsoft.com/office/powerpoint/2010/main" val="3821522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404664"/>
            <a:ext cx="8229600" cy="792088"/>
          </a:xfrm>
          <a:solidFill>
            <a:schemeClr val="accent5">
              <a:lumMod val="20000"/>
              <a:lumOff val="80000"/>
            </a:schemeClr>
          </a:solidFill>
        </p:spPr>
        <p:txBody>
          <a:bodyPr>
            <a:normAutofit/>
          </a:bodyPr>
          <a:lstStyle/>
          <a:p>
            <a:pPr algn="ctr"/>
            <a:r>
              <a:rPr lang="hr-HR" sz="3600" b="1" dirty="0" smtClean="0"/>
              <a:t>ISPIS PRIJAVNICA: </a:t>
            </a:r>
            <a:r>
              <a:rPr lang="en-US" sz="3600" b="1" dirty="0" smtClean="0"/>
              <a:t>22</a:t>
            </a:r>
            <a:r>
              <a:rPr lang="hr-HR" sz="3600" b="1" dirty="0" smtClean="0"/>
              <a:t>.</a:t>
            </a:r>
            <a:r>
              <a:rPr lang="en-US" sz="3600" b="1" dirty="0" smtClean="0"/>
              <a:t> </a:t>
            </a:r>
            <a:r>
              <a:rPr lang="hr-HR" sz="3600" b="1" dirty="0" smtClean="0"/>
              <a:t>7.</a:t>
            </a:r>
            <a:r>
              <a:rPr lang="en-US" sz="3600" b="1" dirty="0" smtClean="0"/>
              <a:t> </a:t>
            </a:r>
            <a:r>
              <a:rPr lang="hr-HR" sz="3600" b="1" dirty="0" smtClean="0"/>
              <a:t>-</a:t>
            </a:r>
            <a:r>
              <a:rPr lang="en-US" sz="3600" b="1" dirty="0" smtClean="0"/>
              <a:t> 24</a:t>
            </a:r>
            <a:r>
              <a:rPr lang="hr-HR" sz="3600" b="1" dirty="0" smtClean="0"/>
              <a:t>.</a:t>
            </a:r>
            <a:r>
              <a:rPr lang="en-US" sz="3600" b="1" dirty="0"/>
              <a:t> </a:t>
            </a:r>
            <a:r>
              <a:rPr lang="hr-HR" sz="3600" b="1" dirty="0" smtClean="0"/>
              <a:t>7.</a:t>
            </a:r>
            <a:r>
              <a:rPr lang="en-US" sz="3600" b="1" dirty="0" smtClean="0"/>
              <a:t> </a:t>
            </a:r>
            <a:r>
              <a:rPr lang="hr-HR" sz="3600" b="1" dirty="0" smtClean="0"/>
              <a:t>20</a:t>
            </a:r>
            <a:r>
              <a:rPr lang="en-US" sz="3600" b="1" dirty="0" smtClean="0"/>
              <a:t>20</a:t>
            </a:r>
            <a:r>
              <a:rPr lang="hr-HR" sz="3600" b="1" dirty="0" smtClean="0"/>
              <a:t>.</a:t>
            </a:r>
            <a:endParaRPr lang="hr-HR" sz="3600" b="1" dirty="0"/>
          </a:p>
        </p:txBody>
      </p:sp>
      <p:sp>
        <p:nvSpPr>
          <p:cNvPr id="3" name="Rezervirano mjesto sadržaja 2"/>
          <p:cNvSpPr>
            <a:spLocks noGrp="1"/>
          </p:cNvSpPr>
          <p:nvPr>
            <p:ph idx="1"/>
          </p:nvPr>
        </p:nvSpPr>
        <p:spPr>
          <a:xfrm>
            <a:off x="323528" y="2924944"/>
            <a:ext cx="8229600" cy="2952328"/>
          </a:xfrm>
        </p:spPr>
        <p:txBody>
          <a:bodyPr>
            <a:normAutofit/>
          </a:bodyPr>
          <a:lstStyle/>
          <a:p>
            <a:r>
              <a:rPr lang="hr-HR" sz="2400" dirty="0" smtClean="0"/>
              <a:t>Prijavnice ispisuje škola </a:t>
            </a:r>
            <a:r>
              <a:rPr lang="en-US" sz="2400" dirty="0" err="1" smtClean="0"/>
              <a:t>i</a:t>
            </a:r>
            <a:r>
              <a:rPr lang="en-US" sz="2400" dirty="0" smtClean="0"/>
              <a:t> </a:t>
            </a:r>
            <a:r>
              <a:rPr lang="en-US" sz="2400" dirty="0" err="1" smtClean="0"/>
              <a:t>dostavlja</a:t>
            </a:r>
            <a:r>
              <a:rPr lang="en-US" sz="2400" dirty="0" smtClean="0"/>
              <a:t> </a:t>
            </a:r>
            <a:r>
              <a:rPr lang="en-US" sz="2400" dirty="0" err="1" smtClean="0"/>
              <a:t>učenicima</a:t>
            </a:r>
            <a:r>
              <a:rPr lang="en-US" sz="2400" dirty="0" smtClean="0"/>
              <a:t> </a:t>
            </a:r>
            <a:r>
              <a:rPr lang="en-US" sz="2400" dirty="0" err="1" smtClean="0"/>
              <a:t>i</a:t>
            </a:r>
            <a:r>
              <a:rPr lang="en-US" sz="2400" dirty="0" smtClean="0"/>
              <a:t> </a:t>
            </a:r>
            <a:r>
              <a:rPr lang="en-US" sz="2400" dirty="0" err="1" smtClean="0"/>
              <a:t>roditeljima</a:t>
            </a:r>
            <a:r>
              <a:rPr lang="en-US" sz="2400" dirty="0" smtClean="0"/>
              <a:t> </a:t>
            </a:r>
            <a:r>
              <a:rPr lang="hr-HR" sz="2400" dirty="0" smtClean="0"/>
              <a:t>– potpisuju RODITELJ i UČENIK</a:t>
            </a:r>
            <a:r>
              <a:rPr lang="en-US" sz="2400" dirty="0" smtClean="0"/>
              <a:t> </a:t>
            </a:r>
            <a:r>
              <a:rPr lang="en-US" sz="2400" b="1" dirty="0" smtClean="0"/>
              <a:t>(</a:t>
            </a:r>
            <a:r>
              <a:rPr lang="en-US" sz="2400" b="1" dirty="0" err="1" smtClean="0"/>
              <a:t>osobno</a:t>
            </a:r>
            <a:r>
              <a:rPr lang="en-US" sz="2400" b="1" dirty="0" smtClean="0"/>
              <a:t> </a:t>
            </a:r>
            <a:r>
              <a:rPr lang="en-US" sz="2400" b="1" dirty="0" err="1" smtClean="0"/>
              <a:t>ili</a:t>
            </a:r>
            <a:r>
              <a:rPr lang="en-US" sz="2400" b="1" dirty="0" smtClean="0"/>
              <a:t> </a:t>
            </a:r>
            <a:r>
              <a:rPr lang="en-US" sz="2400" b="1" dirty="0" err="1" smtClean="0"/>
              <a:t>dostavljaju</a:t>
            </a:r>
            <a:r>
              <a:rPr lang="en-US" sz="2400" b="1" dirty="0" smtClean="0"/>
              <a:t> </a:t>
            </a:r>
            <a:r>
              <a:rPr lang="en-US" sz="2400" b="1" dirty="0" err="1" smtClean="0"/>
              <a:t>elektroničkim</a:t>
            </a:r>
            <a:r>
              <a:rPr lang="en-US" sz="2400" b="1" dirty="0" smtClean="0"/>
              <a:t> </a:t>
            </a:r>
            <a:r>
              <a:rPr lang="en-US" sz="2400" b="1" dirty="0" err="1" smtClean="0"/>
              <a:t>putem</a:t>
            </a:r>
            <a:r>
              <a:rPr lang="en-US" sz="2400" b="1" dirty="0" smtClean="0"/>
              <a:t>).</a:t>
            </a:r>
            <a:endParaRPr lang="hr-HR" sz="2400" b="1" dirty="0" smtClean="0"/>
          </a:p>
          <a:p>
            <a:r>
              <a:rPr lang="en-US" sz="2400" dirty="0" err="1" smtClean="0"/>
              <a:t>Prijavnice</a:t>
            </a:r>
            <a:r>
              <a:rPr lang="en-US" sz="2400" dirty="0" smtClean="0"/>
              <a:t> se </a:t>
            </a:r>
            <a:r>
              <a:rPr lang="en-US" sz="2400" dirty="0" err="1" smtClean="0"/>
              <a:t>čuvaju</a:t>
            </a:r>
            <a:r>
              <a:rPr lang="en-US" sz="2400" dirty="0" smtClean="0"/>
              <a:t> u OŠ.</a:t>
            </a:r>
            <a:endParaRPr lang="hr-HR" sz="2400" dirty="0" smtClean="0"/>
          </a:p>
          <a:p>
            <a:endParaRPr lang="hr-HR" sz="2400" dirty="0"/>
          </a:p>
          <a:p>
            <a:r>
              <a:rPr lang="hr-HR" sz="2400" b="1" dirty="0" smtClean="0"/>
              <a:t>OBJAVA KONAČINIH LJESTVICA PORETKA: </a:t>
            </a:r>
            <a:r>
              <a:rPr lang="en-US" sz="2400" b="1" dirty="0" smtClean="0"/>
              <a:t>25 </a:t>
            </a:r>
            <a:r>
              <a:rPr lang="hr-HR" sz="2400" b="1" dirty="0" smtClean="0"/>
              <a:t>.7.</a:t>
            </a:r>
            <a:r>
              <a:rPr lang="en-US" sz="2400" b="1" dirty="0" smtClean="0"/>
              <a:t> </a:t>
            </a:r>
            <a:r>
              <a:rPr lang="hr-HR" sz="2400" b="1" dirty="0" smtClean="0"/>
              <a:t>20</a:t>
            </a:r>
            <a:r>
              <a:rPr lang="en-US" sz="2400" b="1" dirty="0" smtClean="0"/>
              <a:t>20</a:t>
            </a:r>
            <a:r>
              <a:rPr lang="hr-HR" sz="2400" b="1" dirty="0" smtClean="0"/>
              <a:t>.</a:t>
            </a:r>
            <a:endParaRPr lang="hr-HR" sz="2400" b="1" dirty="0"/>
          </a:p>
        </p:txBody>
      </p:sp>
      <p:sp>
        <p:nvSpPr>
          <p:cNvPr id="4" name="Pravokutnik 3"/>
          <p:cNvSpPr/>
          <p:nvPr/>
        </p:nvSpPr>
        <p:spPr>
          <a:xfrm>
            <a:off x="899592" y="1849512"/>
            <a:ext cx="2592288" cy="646331"/>
          </a:xfrm>
          <a:prstGeom prst="rect">
            <a:avLst/>
          </a:prstGeom>
          <a:solidFill>
            <a:srgbClr val="FFFF99"/>
          </a:solidFill>
        </p:spPr>
        <p:txBody>
          <a:bodyPr wrap="square">
            <a:spAutoFit/>
          </a:bodyPr>
          <a:lstStyle/>
          <a:p>
            <a:r>
              <a:rPr lang="hr-HR" b="1" dirty="0" smtClean="0"/>
              <a:t>PRIJAVNICA</a:t>
            </a:r>
          </a:p>
          <a:p>
            <a:r>
              <a:rPr lang="hr-HR" dirty="0" smtClean="0"/>
              <a:t>(ispisuje </a:t>
            </a:r>
            <a:r>
              <a:rPr lang="hr-HR" dirty="0"/>
              <a:t>OŠ, ostaje u OŠ) </a:t>
            </a:r>
          </a:p>
        </p:txBody>
      </p:sp>
      <p:sp>
        <p:nvSpPr>
          <p:cNvPr id="5" name="Pravokutnik 4"/>
          <p:cNvSpPr/>
          <p:nvPr/>
        </p:nvSpPr>
        <p:spPr>
          <a:xfrm>
            <a:off x="5076056" y="1874001"/>
            <a:ext cx="3600400" cy="646331"/>
          </a:xfrm>
          <a:prstGeom prst="rect">
            <a:avLst/>
          </a:prstGeom>
          <a:solidFill>
            <a:srgbClr val="FFFF99"/>
          </a:solidFill>
        </p:spPr>
        <p:txBody>
          <a:bodyPr wrap="square">
            <a:spAutoFit/>
          </a:bodyPr>
          <a:lstStyle/>
          <a:p>
            <a:r>
              <a:rPr lang="hr-HR" b="1" dirty="0"/>
              <a:t>UPISNICA</a:t>
            </a:r>
            <a:r>
              <a:rPr lang="hr-HR" dirty="0"/>
              <a:t> </a:t>
            </a:r>
            <a:endParaRPr lang="hr-HR" dirty="0" smtClean="0"/>
          </a:p>
          <a:p>
            <a:r>
              <a:rPr lang="hr-HR" dirty="0" smtClean="0"/>
              <a:t>(</a:t>
            </a:r>
            <a:r>
              <a:rPr lang="hr-HR" dirty="0"/>
              <a:t>ispisuju učenici i </a:t>
            </a:r>
            <a:r>
              <a:rPr lang="en-US" dirty="0" err="1"/>
              <a:t>dostavljaju</a:t>
            </a:r>
            <a:r>
              <a:rPr lang="hr-HR" dirty="0"/>
              <a:t> u SŠ</a:t>
            </a:r>
            <a:r>
              <a:rPr lang="hr-HR" dirty="0" smtClean="0"/>
              <a:t>)</a:t>
            </a:r>
            <a:r>
              <a:rPr lang="hr-HR" b="1" dirty="0"/>
              <a:t> </a:t>
            </a:r>
            <a:endParaRPr lang="hr-HR" dirty="0"/>
          </a:p>
        </p:txBody>
      </p:sp>
      <p:sp>
        <p:nvSpPr>
          <p:cNvPr id="6" name="Pravokutnik 5"/>
          <p:cNvSpPr/>
          <p:nvPr/>
        </p:nvSpPr>
        <p:spPr>
          <a:xfrm flipH="1">
            <a:off x="4186300" y="1874001"/>
            <a:ext cx="504056" cy="646331"/>
          </a:xfrm>
          <a:prstGeom prst="rect">
            <a:avLst/>
          </a:prstGeom>
        </p:spPr>
        <p:txBody>
          <a:bodyPr wrap="square">
            <a:spAutoFit/>
          </a:bodyPr>
          <a:lstStyle/>
          <a:p>
            <a:r>
              <a:rPr lang="hr-HR" sz="3600" b="1" dirty="0"/>
              <a:t>≠ </a:t>
            </a:r>
            <a:endParaRPr lang="hr-HR" sz="3600" dirty="0"/>
          </a:p>
        </p:txBody>
      </p:sp>
    </p:spTree>
    <p:extLst>
      <p:ext uri="{BB962C8B-B14F-4D97-AF65-F5344CB8AC3E}">
        <p14:creationId xmlns:p14="http://schemas.microsoft.com/office/powerpoint/2010/main" val="3897552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54494"/>
            <a:ext cx="8697144" cy="829632"/>
          </a:xfrm>
          <a:solidFill>
            <a:schemeClr val="accent5">
              <a:lumMod val="20000"/>
              <a:lumOff val="80000"/>
            </a:schemeClr>
          </a:solidFill>
        </p:spPr>
        <p:txBody>
          <a:bodyPr>
            <a:normAutofit fontScale="90000"/>
          </a:bodyPr>
          <a:lstStyle/>
          <a:p>
            <a:pPr algn="ctr"/>
            <a:r>
              <a:rPr lang="hr-HR" sz="3600" b="1" dirty="0" smtClean="0"/>
              <a:t>UPISI U SREDNJE ŠKOLE: </a:t>
            </a:r>
            <a:r>
              <a:rPr lang="en-US" sz="3600" b="1" dirty="0" smtClean="0"/>
              <a:t>27</a:t>
            </a:r>
            <a:r>
              <a:rPr lang="hr-HR" sz="3600" b="1" dirty="0" smtClean="0"/>
              <a:t>.</a:t>
            </a:r>
            <a:r>
              <a:rPr lang="en-US" sz="3600" b="1" dirty="0" smtClean="0"/>
              <a:t> </a:t>
            </a:r>
            <a:r>
              <a:rPr lang="hr-HR" sz="3600" b="1" dirty="0" smtClean="0"/>
              <a:t>7.</a:t>
            </a:r>
            <a:r>
              <a:rPr lang="en-US" sz="3600" b="1" dirty="0" smtClean="0"/>
              <a:t> </a:t>
            </a:r>
            <a:r>
              <a:rPr lang="hr-HR" sz="3600" b="1" dirty="0" smtClean="0"/>
              <a:t>-</a:t>
            </a:r>
            <a:r>
              <a:rPr lang="en-US" sz="3600" b="1" dirty="0" smtClean="0"/>
              <a:t> 31</a:t>
            </a:r>
            <a:r>
              <a:rPr lang="hr-HR" sz="3600" b="1" dirty="0" smtClean="0"/>
              <a:t>.</a:t>
            </a:r>
            <a:r>
              <a:rPr lang="en-US" sz="3600" b="1" dirty="0" smtClean="0"/>
              <a:t> </a:t>
            </a:r>
            <a:r>
              <a:rPr lang="hr-HR" sz="3600" b="1" dirty="0" smtClean="0"/>
              <a:t>7.</a:t>
            </a:r>
            <a:r>
              <a:rPr lang="en-US" sz="3600" b="1" dirty="0" smtClean="0"/>
              <a:t> </a:t>
            </a:r>
            <a:r>
              <a:rPr lang="hr-HR" sz="3600" b="1" dirty="0" smtClean="0"/>
              <a:t>20</a:t>
            </a:r>
            <a:r>
              <a:rPr lang="en-US" sz="3600" b="1" dirty="0" smtClean="0"/>
              <a:t>20</a:t>
            </a:r>
            <a:r>
              <a:rPr lang="hr-HR" sz="3600" b="1" dirty="0" smtClean="0"/>
              <a:t>.</a:t>
            </a:r>
            <a:endParaRPr lang="hr-HR" sz="3600" b="1" dirty="0"/>
          </a:p>
        </p:txBody>
      </p:sp>
      <p:sp>
        <p:nvSpPr>
          <p:cNvPr id="3" name="Rezervirano mjesto sadržaja 2"/>
          <p:cNvSpPr>
            <a:spLocks noGrp="1"/>
          </p:cNvSpPr>
          <p:nvPr>
            <p:ph idx="1"/>
          </p:nvPr>
        </p:nvSpPr>
        <p:spPr>
          <a:xfrm>
            <a:off x="81219" y="1052736"/>
            <a:ext cx="7483878" cy="5407680"/>
          </a:xfrm>
        </p:spPr>
        <p:txBody>
          <a:bodyPr>
            <a:noAutofit/>
          </a:bodyPr>
          <a:lstStyle/>
          <a:p>
            <a:pPr marL="0" indent="0">
              <a:buNone/>
            </a:pPr>
            <a:r>
              <a:rPr lang="hr-HR" sz="2000" dirty="0" smtClean="0"/>
              <a:t>DOSTAVA DOKUMENTACIJE U SREDNJU ŠKOLU</a:t>
            </a:r>
            <a:r>
              <a:rPr lang="en-US" sz="2000" dirty="0" smtClean="0"/>
              <a:t> (</a:t>
            </a:r>
            <a:r>
              <a:rPr lang="en-US" sz="2000" dirty="0" err="1" smtClean="0"/>
              <a:t>osobno</a:t>
            </a:r>
            <a:r>
              <a:rPr lang="en-US" sz="2000" dirty="0" smtClean="0"/>
              <a:t> </a:t>
            </a:r>
            <a:r>
              <a:rPr lang="en-US" sz="2000" dirty="0" err="1" smtClean="0"/>
              <a:t>ili</a:t>
            </a:r>
            <a:r>
              <a:rPr lang="en-US" sz="2000" dirty="0" smtClean="0"/>
              <a:t> </a:t>
            </a:r>
            <a:r>
              <a:rPr lang="en-US" sz="2000" dirty="0" err="1" smtClean="0"/>
              <a:t>elektroničkim</a:t>
            </a:r>
            <a:r>
              <a:rPr lang="en-US" sz="2000" dirty="0" smtClean="0"/>
              <a:t> </a:t>
            </a:r>
            <a:r>
              <a:rPr lang="en-US" sz="2000" dirty="0" err="1" smtClean="0"/>
              <a:t>putem</a:t>
            </a:r>
            <a:r>
              <a:rPr lang="en-US" sz="2000" dirty="0" smtClean="0"/>
              <a:t>; </a:t>
            </a:r>
            <a:r>
              <a:rPr lang="en-US" sz="2000" b="1" dirty="0" err="1" smtClean="0"/>
              <a:t>osobna</a:t>
            </a:r>
            <a:r>
              <a:rPr lang="en-US" sz="2000" b="1" dirty="0" smtClean="0"/>
              <a:t> </a:t>
            </a:r>
            <a:r>
              <a:rPr lang="en-US" sz="2000" b="1" dirty="0" err="1" smtClean="0"/>
              <a:t>dostava</a:t>
            </a:r>
            <a:r>
              <a:rPr lang="en-US" sz="2000" b="1" dirty="0" smtClean="0"/>
              <a:t> </a:t>
            </a:r>
            <a:r>
              <a:rPr lang="en-US" sz="2000" b="1" dirty="0" err="1" smtClean="0"/>
              <a:t>originala</a:t>
            </a:r>
            <a:r>
              <a:rPr lang="en-US" sz="2000" b="1" dirty="0" smtClean="0"/>
              <a:t> – </a:t>
            </a:r>
            <a:r>
              <a:rPr lang="en-US" sz="2000" b="1" dirty="0" err="1" smtClean="0"/>
              <a:t>omogućena</a:t>
            </a:r>
            <a:r>
              <a:rPr lang="en-US" sz="2000" b="1" dirty="0" smtClean="0"/>
              <a:t> do </a:t>
            </a:r>
            <a:r>
              <a:rPr lang="en-US" sz="2000" b="1" dirty="0" err="1" smtClean="0"/>
              <a:t>kraja</a:t>
            </a:r>
            <a:r>
              <a:rPr lang="en-US" sz="2000" b="1" dirty="0" smtClean="0"/>
              <a:t> </a:t>
            </a:r>
            <a:r>
              <a:rPr lang="en-US" sz="2000" b="1" dirty="0" err="1" smtClean="0"/>
              <a:t>rujna</a:t>
            </a:r>
            <a:r>
              <a:rPr lang="en-US" sz="2000" b="1" dirty="0" smtClean="0"/>
              <a:t> 2020.</a:t>
            </a:r>
            <a:r>
              <a:rPr lang="en-US" sz="2000" dirty="0" smtClean="0"/>
              <a:t>)</a:t>
            </a:r>
            <a:r>
              <a:rPr lang="hr-HR" sz="2000" dirty="0" smtClean="0"/>
              <a:t>:</a:t>
            </a:r>
          </a:p>
          <a:p>
            <a:pPr lvl="2">
              <a:lnSpc>
                <a:spcPct val="150000"/>
              </a:lnSpc>
            </a:pPr>
            <a:r>
              <a:rPr lang="hr-HR" dirty="0" smtClean="0"/>
              <a:t>UPISNICA – ispisuje se iz </a:t>
            </a:r>
            <a:r>
              <a:rPr lang="hr-HR" dirty="0" err="1" smtClean="0"/>
              <a:t>NISpuSŠ</a:t>
            </a:r>
            <a:r>
              <a:rPr lang="hr-HR" dirty="0" smtClean="0"/>
              <a:t>-a – potpisuju roditelj i učenik</a:t>
            </a:r>
          </a:p>
          <a:p>
            <a:pPr lvl="2">
              <a:lnSpc>
                <a:spcPct val="150000"/>
              </a:lnSpc>
            </a:pPr>
            <a:r>
              <a:rPr lang="hr-HR" dirty="0" smtClean="0"/>
              <a:t>dokumenti </a:t>
            </a:r>
            <a:r>
              <a:rPr lang="hr-HR" dirty="0"/>
              <a:t>kojima se ostvaruje pravo na dodatne bodove - ukoliko </a:t>
            </a:r>
            <a:r>
              <a:rPr lang="en-US" dirty="0" err="1" smtClean="0"/>
              <a:t>učenik</a:t>
            </a:r>
            <a:r>
              <a:rPr lang="en-US" dirty="0" smtClean="0"/>
              <a:t> </a:t>
            </a:r>
            <a:r>
              <a:rPr lang="en-US" dirty="0" err="1" smtClean="0"/>
              <a:t>ostvaruje</a:t>
            </a:r>
            <a:r>
              <a:rPr lang="en-US" dirty="0" smtClean="0"/>
              <a:t> to </a:t>
            </a:r>
            <a:r>
              <a:rPr lang="en-US" dirty="0" err="1" smtClean="0"/>
              <a:t>pravo</a:t>
            </a:r>
            <a:endParaRPr lang="en-US" dirty="0" smtClean="0"/>
          </a:p>
          <a:p>
            <a:pPr lvl="2">
              <a:lnSpc>
                <a:spcPct val="150000"/>
              </a:lnSpc>
            </a:pPr>
            <a:r>
              <a:rPr lang="en-US" dirty="0" err="1"/>
              <a:t>t</a:t>
            </a:r>
            <a:r>
              <a:rPr lang="en-US" dirty="0" err="1" smtClean="0"/>
              <a:t>roškovi</a:t>
            </a:r>
            <a:r>
              <a:rPr lang="en-US" dirty="0" smtClean="0"/>
              <a:t> </a:t>
            </a:r>
            <a:r>
              <a:rPr lang="en-US" dirty="0" err="1" smtClean="0"/>
              <a:t>upisnog</a:t>
            </a:r>
            <a:r>
              <a:rPr lang="en-US" dirty="0" smtClean="0"/>
              <a:t> </a:t>
            </a:r>
            <a:r>
              <a:rPr lang="en-US" dirty="0" err="1" smtClean="0"/>
              <a:t>postupka</a:t>
            </a:r>
            <a:r>
              <a:rPr lang="en-US" dirty="0" smtClean="0"/>
              <a:t> </a:t>
            </a:r>
            <a:r>
              <a:rPr lang="en-US" dirty="0" err="1" smtClean="0"/>
              <a:t>ili</a:t>
            </a:r>
            <a:r>
              <a:rPr lang="en-US" dirty="0" smtClean="0"/>
              <a:t> </a:t>
            </a:r>
            <a:r>
              <a:rPr lang="en-US" dirty="0" err="1" smtClean="0"/>
              <a:t>školarina</a:t>
            </a:r>
            <a:r>
              <a:rPr lang="en-US" dirty="0" smtClean="0"/>
              <a:t> (</a:t>
            </a:r>
            <a:r>
              <a:rPr lang="en-US" dirty="0" err="1" smtClean="0"/>
              <a:t>škole</a:t>
            </a:r>
            <a:r>
              <a:rPr lang="en-US" dirty="0" smtClean="0"/>
              <a:t> </a:t>
            </a:r>
            <a:r>
              <a:rPr lang="en-US" dirty="0" err="1" smtClean="0"/>
              <a:t>navode</a:t>
            </a:r>
            <a:r>
              <a:rPr lang="en-US" dirty="0" smtClean="0"/>
              <a:t> </a:t>
            </a:r>
            <a:r>
              <a:rPr lang="en-US" dirty="0" err="1" smtClean="0"/>
              <a:t>iznos</a:t>
            </a:r>
            <a:r>
              <a:rPr lang="en-US" dirty="0" smtClean="0"/>
              <a:t>)</a:t>
            </a:r>
            <a:endParaRPr lang="hr-HR" dirty="0"/>
          </a:p>
          <a:p>
            <a:pPr marL="548640" lvl="2" indent="0">
              <a:lnSpc>
                <a:spcPct val="150000"/>
              </a:lnSpc>
              <a:buNone/>
            </a:pPr>
            <a:endParaRPr lang="hr-HR" dirty="0" smtClean="0"/>
          </a:p>
          <a:p>
            <a:pPr lvl="2">
              <a:lnSpc>
                <a:spcPct val="150000"/>
              </a:lnSpc>
            </a:pPr>
            <a:r>
              <a:rPr lang="hr-HR" dirty="0" smtClean="0"/>
              <a:t>potvrda ŠKOLSKE MEDICINE</a:t>
            </a:r>
          </a:p>
          <a:p>
            <a:pPr lvl="2">
              <a:lnSpc>
                <a:spcPct val="150000"/>
              </a:lnSpc>
            </a:pPr>
            <a:r>
              <a:rPr lang="hr-HR" dirty="0" smtClean="0"/>
              <a:t>liječnička svjedodžba MEDICINE RADA</a:t>
            </a:r>
          </a:p>
          <a:p>
            <a:pPr lvl="2">
              <a:lnSpc>
                <a:spcPct val="150000"/>
              </a:lnSpc>
            </a:pPr>
            <a:r>
              <a:rPr lang="hr-HR" dirty="0" smtClean="0"/>
              <a:t>ugovor o naukovanju</a:t>
            </a:r>
          </a:p>
          <a:p>
            <a:pPr marL="274320" lvl="1" indent="0">
              <a:buNone/>
            </a:pPr>
            <a:endParaRPr lang="hr-HR" sz="2000" dirty="0"/>
          </a:p>
        </p:txBody>
      </p:sp>
      <p:sp>
        <p:nvSpPr>
          <p:cNvPr id="4" name="Desna vitičasta zagrada 3"/>
          <p:cNvSpPr/>
          <p:nvPr/>
        </p:nvSpPr>
        <p:spPr>
          <a:xfrm>
            <a:off x="7498307" y="2050824"/>
            <a:ext cx="125864" cy="1685062"/>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
        <p:nvSpPr>
          <p:cNvPr id="5" name="Desna vitičasta zagrada 4"/>
          <p:cNvSpPr/>
          <p:nvPr/>
        </p:nvSpPr>
        <p:spPr>
          <a:xfrm>
            <a:off x="7446140" y="5114799"/>
            <a:ext cx="237914" cy="1284709"/>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
        <p:nvSpPr>
          <p:cNvPr id="6" name="TekstniOkvir 5"/>
          <p:cNvSpPr txBox="1"/>
          <p:nvPr/>
        </p:nvSpPr>
        <p:spPr>
          <a:xfrm>
            <a:off x="7702312" y="2570189"/>
            <a:ext cx="1584176" cy="646331"/>
          </a:xfrm>
          <a:prstGeom prst="rect">
            <a:avLst/>
          </a:prstGeom>
          <a:noFill/>
        </p:spPr>
        <p:txBody>
          <a:bodyPr wrap="square" rtlCol="0">
            <a:spAutoFit/>
          </a:bodyPr>
          <a:lstStyle/>
          <a:p>
            <a:r>
              <a:rPr lang="hr-HR" dirty="0"/>
              <a:t>v</a:t>
            </a:r>
            <a:r>
              <a:rPr lang="hr-HR" dirty="0" smtClean="0"/>
              <a:t>rijedi za sve srednje škole</a:t>
            </a:r>
            <a:endParaRPr lang="hr-HR" dirty="0"/>
          </a:p>
        </p:txBody>
      </p:sp>
      <p:sp>
        <p:nvSpPr>
          <p:cNvPr id="7" name="TekstniOkvir 6"/>
          <p:cNvSpPr txBox="1"/>
          <p:nvPr/>
        </p:nvSpPr>
        <p:spPr>
          <a:xfrm>
            <a:off x="7702312" y="5295488"/>
            <a:ext cx="1584176" cy="923330"/>
          </a:xfrm>
          <a:prstGeom prst="rect">
            <a:avLst/>
          </a:prstGeom>
          <a:noFill/>
        </p:spPr>
        <p:txBody>
          <a:bodyPr wrap="square" rtlCol="0">
            <a:spAutoFit/>
          </a:bodyPr>
          <a:lstStyle/>
          <a:p>
            <a:r>
              <a:rPr lang="hr-HR" dirty="0" smtClean="0"/>
              <a:t>samo za srednje škole koje to traže</a:t>
            </a:r>
            <a:endParaRPr lang="hr-HR" dirty="0"/>
          </a:p>
        </p:txBody>
      </p:sp>
    </p:spTree>
    <p:extLst>
      <p:ext uri="{BB962C8B-B14F-4D97-AF65-F5344CB8AC3E}">
        <p14:creationId xmlns:p14="http://schemas.microsoft.com/office/powerpoint/2010/main" val="1600291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78098"/>
          </a:xfrm>
          <a:solidFill>
            <a:schemeClr val="accent5">
              <a:lumMod val="20000"/>
              <a:lumOff val="80000"/>
            </a:schemeClr>
          </a:solidFill>
        </p:spPr>
        <p:txBody>
          <a:bodyPr>
            <a:normAutofit/>
          </a:bodyPr>
          <a:lstStyle/>
          <a:p>
            <a:pPr algn="ctr"/>
            <a:r>
              <a:rPr lang="hr-HR" sz="2800" b="1" dirty="0" smtClean="0"/>
              <a:t>ZDRAVSTVENI ZAHTJEVI</a:t>
            </a:r>
            <a:endParaRPr lang="hr-HR" sz="2800" b="1" dirty="0"/>
          </a:p>
        </p:txBody>
      </p:sp>
      <p:sp>
        <p:nvSpPr>
          <p:cNvPr id="3" name="Content Placeholder 2"/>
          <p:cNvSpPr>
            <a:spLocks noGrp="1"/>
          </p:cNvSpPr>
          <p:nvPr>
            <p:ph idx="1"/>
          </p:nvPr>
        </p:nvSpPr>
        <p:spPr>
          <a:xfrm>
            <a:off x="457200" y="1484784"/>
            <a:ext cx="8229600" cy="4929411"/>
          </a:xfrm>
        </p:spPr>
        <p:txBody>
          <a:bodyPr>
            <a:normAutofit/>
          </a:bodyPr>
          <a:lstStyle/>
          <a:p>
            <a:r>
              <a:rPr lang="en-US" sz="2800" dirty="0"/>
              <a:t>Ispunjeni </a:t>
            </a:r>
            <a:r>
              <a:rPr lang="en-US" sz="2800" dirty="0" err="1"/>
              <a:t>zdravstveni</a:t>
            </a:r>
            <a:r>
              <a:rPr lang="en-US" sz="2800" dirty="0"/>
              <a:t> </a:t>
            </a:r>
            <a:r>
              <a:rPr lang="en-US" sz="2800" dirty="0" err="1"/>
              <a:t>zahtjevi</a:t>
            </a:r>
            <a:r>
              <a:rPr lang="en-US" sz="2800" dirty="0"/>
              <a:t> </a:t>
            </a:r>
            <a:r>
              <a:rPr lang="en-US" sz="2800" dirty="0" err="1"/>
              <a:t>pokazuju</a:t>
            </a:r>
            <a:r>
              <a:rPr lang="en-US" sz="2800" dirty="0"/>
              <a:t> da, u </a:t>
            </a:r>
            <a:r>
              <a:rPr lang="en-US" sz="2800" dirty="0" err="1"/>
              <a:t>trenutku</a:t>
            </a:r>
            <a:r>
              <a:rPr lang="en-US" sz="2800" dirty="0"/>
              <a:t> </a:t>
            </a:r>
            <a:r>
              <a:rPr lang="en-US" sz="2800" dirty="0" err="1"/>
              <a:t>upisa</a:t>
            </a:r>
            <a:r>
              <a:rPr lang="en-US" sz="2800" dirty="0"/>
              <a:t> </a:t>
            </a:r>
            <a:r>
              <a:rPr lang="en-US" sz="2800" dirty="0" err="1" smtClean="0"/>
              <a:t>učenika</a:t>
            </a:r>
            <a:r>
              <a:rPr lang="en-US" sz="2800" dirty="0" smtClean="0"/>
              <a:t> </a:t>
            </a:r>
            <a:r>
              <a:rPr lang="en-US" sz="2800" dirty="0"/>
              <a:t>u </a:t>
            </a:r>
            <a:r>
              <a:rPr lang="en-US" sz="2800" dirty="0" err="1"/>
              <a:t>srednju</a:t>
            </a:r>
            <a:r>
              <a:rPr lang="en-US" sz="2800" dirty="0"/>
              <a:t> </a:t>
            </a:r>
            <a:r>
              <a:rPr lang="en-US" sz="2800" dirty="0" err="1"/>
              <a:t>školu</a:t>
            </a:r>
            <a:r>
              <a:rPr lang="en-US" sz="2800" dirty="0"/>
              <a:t>, </a:t>
            </a:r>
            <a:r>
              <a:rPr lang="en-US" sz="2800" dirty="0" err="1"/>
              <a:t>nema</a:t>
            </a:r>
            <a:r>
              <a:rPr lang="en-US" sz="2800" dirty="0"/>
              <a:t> </a:t>
            </a:r>
            <a:r>
              <a:rPr lang="en-US" sz="2800" dirty="0" err="1"/>
              <a:t>zdravstvenih</a:t>
            </a:r>
            <a:r>
              <a:rPr lang="en-US" sz="2800" dirty="0"/>
              <a:t> </a:t>
            </a:r>
            <a:r>
              <a:rPr lang="en-US" sz="2800" dirty="0" err="1"/>
              <a:t>prepreka</a:t>
            </a:r>
            <a:r>
              <a:rPr lang="en-US" sz="2800" dirty="0"/>
              <a:t> </a:t>
            </a:r>
            <a:r>
              <a:rPr lang="en-US" sz="2800" dirty="0" err="1"/>
              <a:t>za</a:t>
            </a:r>
            <a:r>
              <a:rPr lang="en-US" sz="2800" dirty="0"/>
              <a:t> rad </a:t>
            </a:r>
            <a:r>
              <a:rPr lang="en-US" sz="2800" dirty="0" err="1"/>
              <a:t>niti</a:t>
            </a:r>
            <a:r>
              <a:rPr lang="en-US" sz="2800" dirty="0"/>
              <a:t> </a:t>
            </a:r>
            <a:r>
              <a:rPr lang="en-US" sz="2800" dirty="0" err="1"/>
              <a:t>na</a:t>
            </a:r>
            <a:r>
              <a:rPr lang="en-US" sz="2800" dirty="0"/>
              <a:t> </a:t>
            </a:r>
            <a:r>
              <a:rPr lang="en-US" sz="2800" dirty="0" err="1"/>
              <a:t>jednome</a:t>
            </a:r>
            <a:r>
              <a:rPr lang="en-US" sz="2800" dirty="0"/>
              <a:t> </a:t>
            </a:r>
            <a:r>
              <a:rPr lang="en-US" sz="2800" dirty="0" err="1"/>
              <a:t>radnome</a:t>
            </a:r>
            <a:r>
              <a:rPr lang="en-US" sz="2800" dirty="0"/>
              <a:t> </a:t>
            </a:r>
            <a:r>
              <a:rPr lang="en-US" sz="2800" dirty="0" err="1"/>
              <a:t>mjestu</a:t>
            </a:r>
            <a:r>
              <a:rPr lang="en-US" sz="2800" dirty="0"/>
              <a:t> u </a:t>
            </a:r>
            <a:r>
              <a:rPr lang="en-US" sz="2800" dirty="0" err="1"/>
              <a:t>sklopu</a:t>
            </a:r>
            <a:r>
              <a:rPr lang="en-US" sz="2800" dirty="0"/>
              <a:t> </a:t>
            </a:r>
            <a:r>
              <a:rPr lang="en-US" sz="2800" dirty="0" err="1"/>
              <a:t>zanimanja</a:t>
            </a:r>
            <a:r>
              <a:rPr lang="en-US" sz="2800" dirty="0"/>
              <a:t>/</a:t>
            </a:r>
            <a:r>
              <a:rPr lang="en-US" sz="2800" dirty="0" err="1"/>
              <a:t>kvalifikacija</a:t>
            </a:r>
            <a:r>
              <a:rPr lang="en-US" sz="2800" dirty="0"/>
              <a:t> </a:t>
            </a:r>
            <a:r>
              <a:rPr lang="en-US" sz="2800" dirty="0" err="1"/>
              <a:t>za</a:t>
            </a:r>
            <a:r>
              <a:rPr lang="en-US" sz="2800" dirty="0"/>
              <a:t> </a:t>
            </a:r>
            <a:r>
              <a:rPr lang="en-US" sz="2800" dirty="0" err="1"/>
              <a:t>koje</a:t>
            </a:r>
            <a:r>
              <a:rPr lang="en-US" sz="2800" dirty="0"/>
              <a:t> </a:t>
            </a:r>
            <a:r>
              <a:rPr lang="en-US" sz="2800" dirty="0" smtClean="0"/>
              <a:t>se </a:t>
            </a:r>
            <a:r>
              <a:rPr lang="en-US" sz="2800" dirty="0" err="1" smtClean="0"/>
              <a:t>učenik</a:t>
            </a:r>
            <a:r>
              <a:rPr lang="en-US" sz="2800" dirty="0" smtClean="0"/>
              <a:t> </a:t>
            </a:r>
            <a:r>
              <a:rPr lang="en-US" sz="2800" dirty="0" err="1" smtClean="0"/>
              <a:t>školuje</a:t>
            </a:r>
            <a:r>
              <a:rPr lang="en-US" sz="2800" dirty="0" smtClean="0"/>
              <a:t>.</a:t>
            </a:r>
          </a:p>
          <a:p>
            <a:pPr marL="0" indent="0">
              <a:buNone/>
            </a:pPr>
            <a:endParaRPr lang="en-US" sz="2800" dirty="0"/>
          </a:p>
          <a:p>
            <a:r>
              <a:rPr lang="en-US" sz="2800" dirty="0"/>
              <a:t>U </a:t>
            </a:r>
            <a:r>
              <a:rPr lang="en-US" sz="2800" dirty="0" err="1"/>
              <a:t>uvjetima</a:t>
            </a:r>
            <a:r>
              <a:rPr lang="en-US" sz="2800" dirty="0"/>
              <a:t> </a:t>
            </a:r>
            <a:r>
              <a:rPr lang="en-US" sz="2800" dirty="0" err="1"/>
              <a:t>za</a:t>
            </a:r>
            <a:r>
              <a:rPr lang="en-US" sz="2800" dirty="0"/>
              <a:t> </a:t>
            </a:r>
            <a:r>
              <a:rPr lang="en-US" sz="2800" dirty="0" err="1"/>
              <a:t>upis</a:t>
            </a:r>
            <a:r>
              <a:rPr lang="en-US" sz="2800" dirty="0"/>
              <a:t> i </a:t>
            </a:r>
            <a:r>
              <a:rPr lang="en-US" sz="2800" dirty="0" err="1"/>
              <a:t>detaljima</a:t>
            </a:r>
            <a:r>
              <a:rPr lang="en-US" sz="2800" dirty="0"/>
              <a:t> </a:t>
            </a:r>
            <a:r>
              <a:rPr lang="en-US" sz="2800" dirty="0" err="1"/>
              <a:t>programa</a:t>
            </a:r>
            <a:r>
              <a:rPr lang="en-US" sz="2800" dirty="0"/>
              <a:t> </a:t>
            </a:r>
            <a:r>
              <a:rPr lang="en-US" sz="2800" dirty="0" err="1"/>
              <a:t>obrazovanja</a:t>
            </a:r>
            <a:r>
              <a:rPr lang="en-US" sz="2800" dirty="0"/>
              <a:t> </a:t>
            </a:r>
            <a:r>
              <a:rPr lang="en-US" sz="2800" dirty="0" err="1"/>
              <a:t>na</a:t>
            </a:r>
            <a:r>
              <a:rPr lang="en-US" sz="2800" dirty="0"/>
              <a:t> </a:t>
            </a:r>
            <a:r>
              <a:rPr lang="en-US" sz="2800" dirty="0" err="1"/>
              <a:t>stranici</a:t>
            </a:r>
            <a:r>
              <a:rPr lang="en-US" sz="2800" dirty="0"/>
              <a:t> </a:t>
            </a:r>
            <a:r>
              <a:rPr lang="en-US" sz="2800" dirty="0">
                <a:hlinkClick r:id="rId2"/>
              </a:rPr>
              <a:t>www.upisi.hr</a:t>
            </a:r>
            <a:r>
              <a:rPr lang="en-US" sz="2800" dirty="0"/>
              <a:t> </a:t>
            </a:r>
            <a:r>
              <a:rPr lang="en-US" sz="2800" dirty="0" err="1"/>
              <a:t>jasno</a:t>
            </a:r>
            <a:r>
              <a:rPr lang="en-US" sz="2800" dirty="0"/>
              <a:t> je </a:t>
            </a:r>
            <a:r>
              <a:rPr lang="en-US" sz="2800" dirty="0" err="1"/>
              <a:t>naznačeno</a:t>
            </a:r>
            <a:r>
              <a:rPr lang="en-US" sz="2800" dirty="0"/>
              <a:t> </a:t>
            </a:r>
            <a:r>
              <a:rPr lang="en-US" sz="2800" dirty="0" err="1"/>
              <a:t>koji</a:t>
            </a:r>
            <a:r>
              <a:rPr lang="en-US" sz="2800" dirty="0"/>
              <a:t> </a:t>
            </a:r>
            <a:r>
              <a:rPr lang="en-US" sz="2800" dirty="0" err="1"/>
              <a:t>su</a:t>
            </a:r>
            <a:r>
              <a:rPr lang="en-US" sz="2800" dirty="0"/>
              <a:t> </a:t>
            </a:r>
            <a:r>
              <a:rPr lang="en-US" sz="2800" dirty="0" err="1"/>
              <a:t>zdravstveni</a:t>
            </a:r>
            <a:r>
              <a:rPr lang="en-US" sz="2800" dirty="0"/>
              <a:t> </a:t>
            </a:r>
            <a:r>
              <a:rPr lang="en-US" sz="2800" dirty="0" err="1"/>
              <a:t>zahtjevi</a:t>
            </a:r>
            <a:r>
              <a:rPr lang="en-US" sz="2800" dirty="0"/>
              <a:t> </a:t>
            </a:r>
            <a:r>
              <a:rPr lang="en-US" sz="2800" dirty="0" err="1"/>
              <a:t>pojedinog</a:t>
            </a:r>
            <a:r>
              <a:rPr lang="en-US" sz="2800" dirty="0"/>
              <a:t> </a:t>
            </a:r>
            <a:r>
              <a:rPr lang="en-US" sz="2800" dirty="0" err="1"/>
              <a:t>zanimanja</a:t>
            </a:r>
            <a:r>
              <a:rPr lang="en-US" sz="2800" dirty="0"/>
              <a:t> </a:t>
            </a:r>
            <a:r>
              <a:rPr lang="en-US" sz="2800" dirty="0" err="1"/>
              <a:t>te</a:t>
            </a:r>
            <a:r>
              <a:rPr lang="en-US" sz="2800" dirty="0"/>
              <a:t> </a:t>
            </a:r>
            <a:r>
              <a:rPr lang="en-US" sz="2800" dirty="0" err="1"/>
              <a:t>kojim</a:t>
            </a:r>
            <a:r>
              <a:rPr lang="en-US" sz="2800" dirty="0"/>
              <a:t> se </a:t>
            </a:r>
            <a:r>
              <a:rPr lang="en-US" sz="2800" dirty="0" err="1"/>
              <a:t>dokumentom</a:t>
            </a:r>
            <a:r>
              <a:rPr lang="en-US" sz="2800" dirty="0"/>
              <a:t> </a:t>
            </a:r>
            <a:r>
              <a:rPr lang="en-US" sz="2800" dirty="0" err="1"/>
              <a:t>oni</a:t>
            </a:r>
            <a:r>
              <a:rPr lang="en-US" sz="2800" dirty="0"/>
              <a:t> </a:t>
            </a:r>
            <a:r>
              <a:rPr lang="en-US" sz="2800" dirty="0" err="1"/>
              <a:t>dokazuju</a:t>
            </a:r>
            <a:r>
              <a:rPr lang="en-US" sz="2800" dirty="0"/>
              <a:t>.</a:t>
            </a:r>
          </a:p>
          <a:p>
            <a:endParaRPr lang="hr-HR" sz="2800" dirty="0"/>
          </a:p>
        </p:txBody>
      </p:sp>
    </p:spTree>
    <p:extLst>
      <p:ext uri="{BB962C8B-B14F-4D97-AF65-F5344CB8AC3E}">
        <p14:creationId xmlns:p14="http://schemas.microsoft.com/office/powerpoint/2010/main" val="490803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351" y="966738"/>
            <a:ext cx="8237449" cy="5159425"/>
          </a:xfrm>
        </p:spPr>
        <p:txBody>
          <a:bodyPr>
            <a:normAutofit/>
          </a:bodyPr>
          <a:lstStyle/>
          <a:p>
            <a:r>
              <a:rPr lang="en-US" sz="2400" dirty="0" err="1" smtClean="0"/>
              <a:t>pri</a:t>
            </a:r>
            <a:r>
              <a:rPr lang="en-US" sz="2400" dirty="0" smtClean="0"/>
              <a:t> </a:t>
            </a:r>
            <a:r>
              <a:rPr lang="en-US" sz="2400" dirty="0" err="1"/>
              <a:t>upisu</a:t>
            </a:r>
            <a:r>
              <a:rPr lang="en-US" sz="2400" dirty="0"/>
              <a:t> u program </a:t>
            </a:r>
            <a:r>
              <a:rPr lang="hr-HR" sz="2400" dirty="0" smtClean="0"/>
              <a:t>učenik </a:t>
            </a:r>
            <a:r>
              <a:rPr lang="en-US" sz="2400" dirty="0" err="1" smtClean="0"/>
              <a:t>obvezno</a:t>
            </a:r>
            <a:r>
              <a:rPr lang="en-US" sz="2400" dirty="0" smtClean="0"/>
              <a:t> </a:t>
            </a:r>
            <a:r>
              <a:rPr lang="en-US" sz="2400" dirty="0" err="1"/>
              <a:t>dostavlja</a:t>
            </a:r>
            <a:r>
              <a:rPr lang="en-US" sz="2400" dirty="0"/>
              <a:t> </a:t>
            </a:r>
            <a:r>
              <a:rPr lang="en-US" sz="2400" b="1" dirty="0" err="1"/>
              <a:t>potvrdu</a:t>
            </a:r>
            <a:r>
              <a:rPr lang="en-US" sz="2400" b="1" dirty="0"/>
              <a:t> </a:t>
            </a:r>
            <a:r>
              <a:rPr lang="en-US" sz="2400" b="1" dirty="0" err="1"/>
              <a:t>nadležnoga</a:t>
            </a:r>
            <a:r>
              <a:rPr lang="en-US" sz="2400" b="1" dirty="0"/>
              <a:t> </a:t>
            </a:r>
            <a:r>
              <a:rPr lang="en-US" sz="2400" b="1" dirty="0" err="1"/>
              <a:t>školskog</a:t>
            </a:r>
            <a:r>
              <a:rPr lang="en-US" sz="2400" b="1" dirty="0"/>
              <a:t> </a:t>
            </a:r>
            <a:r>
              <a:rPr lang="en-US" sz="2400" b="1" dirty="0" err="1"/>
              <a:t>liječnika</a:t>
            </a:r>
            <a:r>
              <a:rPr lang="en-US" sz="2400" b="1" dirty="0"/>
              <a:t> </a:t>
            </a:r>
            <a:r>
              <a:rPr lang="en-US" sz="2400" dirty="0"/>
              <a:t>o </a:t>
            </a:r>
            <a:r>
              <a:rPr lang="en-US" sz="2400" dirty="0" err="1"/>
              <a:t>zdravstvenoj</a:t>
            </a:r>
            <a:r>
              <a:rPr lang="en-US" sz="2400" dirty="0"/>
              <a:t> </a:t>
            </a:r>
            <a:r>
              <a:rPr lang="en-US" sz="2400" dirty="0" err="1" smtClean="0"/>
              <a:t>sposobnosti</a:t>
            </a:r>
            <a:r>
              <a:rPr lang="en-US" sz="2400" dirty="0" smtClean="0"/>
              <a:t> </a:t>
            </a:r>
            <a:r>
              <a:rPr lang="en-US" sz="2400" dirty="0" err="1" smtClean="0"/>
              <a:t>učenika</a:t>
            </a:r>
            <a:r>
              <a:rPr lang="en-US" sz="2400" dirty="0" smtClean="0"/>
              <a:t> </a:t>
            </a:r>
            <a:r>
              <a:rPr lang="en-US" sz="2400" dirty="0" err="1"/>
              <a:t>za</a:t>
            </a:r>
            <a:r>
              <a:rPr lang="en-US" sz="2400" dirty="0"/>
              <a:t> </a:t>
            </a:r>
            <a:r>
              <a:rPr lang="en-US" sz="2400" dirty="0" err="1"/>
              <a:t>propisani</a:t>
            </a:r>
            <a:r>
              <a:rPr lang="en-US" sz="2400" dirty="0"/>
              <a:t> program </a:t>
            </a:r>
            <a:r>
              <a:rPr lang="en-US" sz="2400" dirty="0" err="1"/>
              <a:t>ili</a:t>
            </a:r>
            <a:r>
              <a:rPr lang="en-US" sz="2400" dirty="0"/>
              <a:t> </a:t>
            </a:r>
            <a:r>
              <a:rPr lang="en-US" sz="2400" b="1" dirty="0" err="1"/>
              <a:t>liječničku</a:t>
            </a:r>
            <a:r>
              <a:rPr lang="en-US" sz="2400" b="1" dirty="0"/>
              <a:t> </a:t>
            </a:r>
            <a:r>
              <a:rPr lang="en-US" sz="2400" b="1" dirty="0" err="1"/>
              <a:t>svjedodžbu</a:t>
            </a:r>
            <a:r>
              <a:rPr lang="en-US" sz="2400" b="1" dirty="0"/>
              <a:t> medicine </a:t>
            </a:r>
            <a:r>
              <a:rPr lang="en-US" sz="2400" b="1" dirty="0" err="1" smtClean="0"/>
              <a:t>rada</a:t>
            </a:r>
            <a:endParaRPr lang="en-US" sz="2400" b="1" dirty="0"/>
          </a:p>
          <a:p>
            <a:pPr marL="0" indent="0">
              <a:buNone/>
            </a:pPr>
            <a:endParaRPr lang="en-US" sz="2400" dirty="0"/>
          </a:p>
          <a:p>
            <a:r>
              <a:rPr lang="hr-HR" sz="2400" dirty="0" smtClean="0"/>
              <a:t>u</a:t>
            </a:r>
            <a:r>
              <a:rPr lang="en-US" sz="2400" dirty="0" err="1" smtClean="0"/>
              <a:t>čenik</a:t>
            </a:r>
            <a:r>
              <a:rPr lang="en-US" sz="2400" dirty="0" smtClean="0"/>
              <a:t> </a:t>
            </a:r>
            <a:r>
              <a:rPr lang="en-US" sz="2400" dirty="0" err="1" smtClean="0"/>
              <a:t>koji</a:t>
            </a:r>
            <a:r>
              <a:rPr lang="en-US" sz="2400" dirty="0" smtClean="0"/>
              <a:t> </a:t>
            </a:r>
            <a:r>
              <a:rPr lang="en-US" sz="2400" dirty="0"/>
              <a:t>u </a:t>
            </a:r>
            <a:r>
              <a:rPr lang="en-US" sz="2400" dirty="0" err="1"/>
              <a:t>trenutku</a:t>
            </a:r>
            <a:r>
              <a:rPr lang="en-US" sz="2400" dirty="0"/>
              <a:t> </a:t>
            </a:r>
            <a:r>
              <a:rPr lang="en-US" sz="2400" dirty="0" err="1"/>
              <a:t>upisa</a:t>
            </a:r>
            <a:r>
              <a:rPr lang="en-US" sz="2400" dirty="0"/>
              <a:t> </a:t>
            </a:r>
            <a:r>
              <a:rPr lang="en-US" sz="2400" dirty="0" err="1"/>
              <a:t>nije</a:t>
            </a:r>
            <a:r>
              <a:rPr lang="en-US" sz="2400" dirty="0"/>
              <a:t> u </a:t>
            </a:r>
            <a:r>
              <a:rPr lang="en-US" sz="2400" dirty="0" err="1"/>
              <a:t>mogućnosti</a:t>
            </a:r>
            <a:r>
              <a:rPr lang="en-US" sz="2400" dirty="0"/>
              <a:t> </a:t>
            </a:r>
            <a:r>
              <a:rPr lang="en-US" sz="2400" dirty="0" err="1"/>
              <a:t>dostaviti</a:t>
            </a:r>
            <a:r>
              <a:rPr lang="en-US" sz="2400" dirty="0"/>
              <a:t> </a:t>
            </a:r>
            <a:r>
              <a:rPr lang="en-US" sz="2400" dirty="0" err="1"/>
              <a:t>liječničku</a:t>
            </a:r>
            <a:r>
              <a:rPr lang="en-US" sz="2400" dirty="0"/>
              <a:t> </a:t>
            </a:r>
            <a:r>
              <a:rPr lang="en-US" sz="2400" dirty="0" err="1"/>
              <a:t>svjedodžbu</a:t>
            </a:r>
            <a:r>
              <a:rPr lang="en-US" sz="2400" dirty="0"/>
              <a:t> medicine </a:t>
            </a:r>
            <a:r>
              <a:rPr lang="en-US" sz="2400" dirty="0" err="1"/>
              <a:t>rada</a:t>
            </a:r>
            <a:r>
              <a:rPr lang="en-US" sz="2400" dirty="0"/>
              <a:t>, </a:t>
            </a:r>
            <a:r>
              <a:rPr lang="en-US" sz="2400" dirty="0" err="1"/>
              <a:t>pri</a:t>
            </a:r>
            <a:r>
              <a:rPr lang="en-US" sz="2400" dirty="0"/>
              <a:t> </a:t>
            </a:r>
            <a:r>
              <a:rPr lang="en-US" sz="2400" dirty="0" err="1"/>
              <a:t>upisu</a:t>
            </a:r>
            <a:r>
              <a:rPr lang="en-US" sz="2400" dirty="0"/>
              <a:t> </a:t>
            </a:r>
            <a:r>
              <a:rPr lang="en-US" sz="2400" dirty="0" err="1"/>
              <a:t>dostavlja</a:t>
            </a:r>
            <a:r>
              <a:rPr lang="en-US" sz="2400" dirty="0"/>
              <a:t> </a:t>
            </a:r>
            <a:r>
              <a:rPr lang="en-US" sz="2400" dirty="0" err="1"/>
              <a:t>potvrdu</a:t>
            </a:r>
            <a:r>
              <a:rPr lang="en-US" sz="2400" dirty="0"/>
              <a:t> </a:t>
            </a:r>
            <a:r>
              <a:rPr lang="en-US" sz="2400" dirty="0" err="1"/>
              <a:t>obiteljskog</a:t>
            </a:r>
            <a:r>
              <a:rPr lang="en-US" sz="2400" dirty="0"/>
              <a:t> </a:t>
            </a:r>
            <a:r>
              <a:rPr lang="en-US" sz="2400" dirty="0" err="1"/>
              <a:t>liječnika</a:t>
            </a:r>
            <a:r>
              <a:rPr lang="en-US" sz="2400" dirty="0"/>
              <a:t>, a </a:t>
            </a:r>
            <a:r>
              <a:rPr lang="en-US" sz="2400" dirty="0" err="1"/>
              <a:t>liječničku</a:t>
            </a:r>
            <a:r>
              <a:rPr lang="en-US" sz="2400" dirty="0"/>
              <a:t> </a:t>
            </a:r>
            <a:r>
              <a:rPr lang="en-US" sz="2400" dirty="0" err="1"/>
              <a:t>svjedodžbu</a:t>
            </a:r>
            <a:r>
              <a:rPr lang="en-US" sz="2400" dirty="0"/>
              <a:t> medicine </a:t>
            </a:r>
            <a:r>
              <a:rPr lang="en-US" sz="2400" dirty="0" err="1"/>
              <a:t>rada</a:t>
            </a:r>
            <a:r>
              <a:rPr lang="en-US" sz="2400" dirty="0"/>
              <a:t> </a:t>
            </a:r>
            <a:r>
              <a:rPr lang="en-US" sz="2400" dirty="0" err="1"/>
              <a:t>dostavlja</a:t>
            </a:r>
            <a:r>
              <a:rPr lang="en-US" sz="2400" dirty="0"/>
              <a:t> </a:t>
            </a:r>
            <a:r>
              <a:rPr lang="en-US" sz="2400" dirty="0" err="1"/>
              <a:t>školi</a:t>
            </a:r>
            <a:r>
              <a:rPr lang="en-US" sz="2400" dirty="0"/>
              <a:t> </a:t>
            </a:r>
            <a:r>
              <a:rPr lang="en-US" sz="2400" dirty="0" err="1"/>
              <a:t>najkasnije</a:t>
            </a:r>
            <a:r>
              <a:rPr lang="en-US" sz="2400" dirty="0"/>
              <a:t> do </a:t>
            </a:r>
            <a:r>
              <a:rPr lang="en-US" sz="2400" dirty="0" err="1"/>
              <a:t>kraja</a:t>
            </a:r>
            <a:r>
              <a:rPr lang="en-US" sz="2400" dirty="0"/>
              <a:t> </a:t>
            </a:r>
            <a:r>
              <a:rPr lang="en-US" sz="2400" dirty="0" err="1"/>
              <a:t>prvoga</a:t>
            </a:r>
            <a:r>
              <a:rPr lang="en-US" sz="2400" dirty="0"/>
              <a:t> </a:t>
            </a:r>
            <a:r>
              <a:rPr lang="en-US" sz="2400" dirty="0" err="1"/>
              <a:t>polugodišta</a:t>
            </a:r>
            <a:r>
              <a:rPr lang="en-US" sz="2400" dirty="0"/>
              <a:t> </a:t>
            </a:r>
            <a:r>
              <a:rPr lang="en-US" sz="2400" dirty="0" err="1"/>
              <a:t>prvoga</a:t>
            </a:r>
            <a:r>
              <a:rPr lang="en-US" sz="2400" dirty="0"/>
              <a:t> </a:t>
            </a:r>
            <a:r>
              <a:rPr lang="en-US" sz="2400" dirty="0" err="1" smtClean="0"/>
              <a:t>razreda</a:t>
            </a:r>
            <a:endParaRPr lang="en-US" sz="2400" dirty="0"/>
          </a:p>
        </p:txBody>
      </p:sp>
    </p:spTree>
    <p:extLst>
      <p:ext uri="{BB962C8B-B14F-4D97-AF65-F5344CB8AC3E}">
        <p14:creationId xmlns:p14="http://schemas.microsoft.com/office/powerpoint/2010/main" val="1461105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8"/>
        <p:cNvGrpSpPr/>
        <p:nvPr/>
      </p:nvGrpSpPr>
      <p:grpSpPr>
        <a:xfrm>
          <a:off x="0" y="0"/>
          <a:ext cx="0" cy="0"/>
          <a:chOff x="0" y="0"/>
          <a:chExt cx="0" cy="0"/>
        </a:xfrm>
      </p:grpSpPr>
      <p:sp>
        <p:nvSpPr>
          <p:cNvPr id="3079" name="Google Shape;3079;p2"/>
          <p:cNvSpPr txBox="1">
            <a:spLocks noGrp="1"/>
          </p:cNvSpPr>
          <p:nvPr>
            <p:ph type="title"/>
          </p:nvPr>
        </p:nvSpPr>
        <p:spPr>
          <a:xfrm>
            <a:off x="723583" y="329208"/>
            <a:ext cx="7680900" cy="651600"/>
          </a:xfrm>
          <a:prstGeom prst="rect">
            <a:avLst/>
          </a:prstGeom>
          <a:solidFill>
            <a:srgbClr val="E4F4D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orbel"/>
              <a:buNone/>
            </a:pPr>
            <a:r>
              <a:rPr lang="en-US" sz="3600" b="1"/>
              <a:t>ZDRAVSTVENE POTVRDE</a:t>
            </a:r>
            <a:endParaRPr sz="3600" b="1"/>
          </a:p>
        </p:txBody>
      </p:sp>
      <p:sp>
        <p:nvSpPr>
          <p:cNvPr id="3080" name="Google Shape;3080;p2"/>
          <p:cNvSpPr txBox="1"/>
          <p:nvPr/>
        </p:nvSpPr>
        <p:spPr>
          <a:xfrm>
            <a:off x="587800" y="1124744"/>
            <a:ext cx="7648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hlink"/>
                </a:solidFill>
                <a:latin typeface="Corbel"/>
                <a:ea typeface="Corbel"/>
                <a:cs typeface="Corbel"/>
                <a:sym typeface="Corbel"/>
                <a:hlinkClick r:id="rId2"/>
              </a:rPr>
              <a:t>https://www.upisi.hr/docs/Jedinstveni%20popis%20zdravstvenih%20kontraindikacija.pdf</a:t>
            </a:r>
            <a:r>
              <a:rPr lang="en-US" sz="2000" b="1">
                <a:solidFill>
                  <a:schemeClr val="dk1"/>
                </a:solidFill>
                <a:latin typeface="Corbel"/>
                <a:ea typeface="Corbel"/>
                <a:cs typeface="Corbel"/>
                <a:sym typeface="Corbel"/>
              </a:rPr>
              <a:t>  - Jedinstveni popis zdravstvenih zahtjeva srednjoškolskih obrazovnih programa za upise u 1. razred srednje škole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476672"/>
            <a:ext cx="7886700" cy="1047650"/>
          </a:xfrm>
          <a:solidFill>
            <a:schemeClr val="accent5">
              <a:lumMod val="20000"/>
              <a:lumOff val="80000"/>
            </a:schemeClr>
          </a:solidFill>
        </p:spPr>
        <p:txBody>
          <a:bodyPr>
            <a:normAutofit/>
          </a:bodyPr>
          <a:lstStyle/>
          <a:p>
            <a:pPr algn="ctr"/>
            <a:r>
              <a:rPr lang="hr-HR" sz="3600" b="1" dirty="0" smtClean="0"/>
              <a:t>UGOVOR O NAUKOVANJU</a:t>
            </a:r>
            <a:endParaRPr lang="hr-HR" sz="3600" b="1" dirty="0"/>
          </a:p>
        </p:txBody>
      </p:sp>
      <p:sp>
        <p:nvSpPr>
          <p:cNvPr id="3" name="Rezervirano mjesto sadržaja 2"/>
          <p:cNvSpPr>
            <a:spLocks noGrp="1"/>
          </p:cNvSpPr>
          <p:nvPr>
            <p:ph idx="1"/>
          </p:nvPr>
        </p:nvSpPr>
        <p:spPr/>
        <p:txBody>
          <a:bodyPr>
            <a:normAutofit/>
          </a:bodyPr>
          <a:lstStyle/>
          <a:p>
            <a:r>
              <a:rPr lang="hr-HR" sz="2400" dirty="0" smtClean="0"/>
              <a:t>POPIS LICENCIRANIH OBRTNIKA: </a:t>
            </a:r>
            <a:r>
              <a:rPr lang="hr-HR" sz="2400" u="sng" dirty="0" smtClean="0"/>
              <a:t>Ministarstvo </a:t>
            </a:r>
            <a:r>
              <a:rPr lang="hr-HR" sz="2400" u="sng" dirty="0"/>
              <a:t>poduzetništva i </a:t>
            </a:r>
            <a:r>
              <a:rPr lang="hr-HR" sz="2400" u="sng" dirty="0" smtClean="0"/>
              <a:t>obrta</a:t>
            </a:r>
            <a:r>
              <a:rPr lang="hr-HR" sz="2400" b="1" dirty="0"/>
              <a:t> </a:t>
            </a:r>
            <a:r>
              <a:rPr lang="hr-HR" sz="2400" b="1" dirty="0" smtClean="0"/>
              <a:t>- </a:t>
            </a:r>
            <a:r>
              <a:rPr lang="hr-HR" sz="2400" u="sng" dirty="0"/>
              <a:t>https://poduzetnistvo.gov.hr</a:t>
            </a:r>
            <a:r>
              <a:rPr lang="hr-HR" sz="2400" u="sng" dirty="0" smtClean="0"/>
              <a:t>/ </a:t>
            </a:r>
          </a:p>
          <a:p>
            <a:r>
              <a:rPr lang="hr-HR" sz="2400" dirty="0"/>
              <a:t>u</a:t>
            </a:r>
            <a:r>
              <a:rPr lang="hr-HR" sz="2400" dirty="0" smtClean="0"/>
              <a:t>govor se sklapa između obrtnika i roditelja učenika</a:t>
            </a:r>
          </a:p>
          <a:p>
            <a:r>
              <a:rPr lang="hr-HR" sz="2400" dirty="0" smtClean="0"/>
              <a:t>u 4 primjerka</a:t>
            </a:r>
          </a:p>
          <a:p>
            <a:r>
              <a:rPr lang="hr-HR" sz="2400" dirty="0" smtClean="0"/>
              <a:t>obrazac se kupuje u </a:t>
            </a:r>
            <a:r>
              <a:rPr lang="hr-HR" sz="2400" i="1" dirty="0" smtClean="0"/>
              <a:t>Narodnim novinama</a:t>
            </a:r>
          </a:p>
          <a:p>
            <a:r>
              <a:rPr lang="hr-HR" sz="2400" dirty="0"/>
              <a:t>p</a:t>
            </a:r>
            <a:r>
              <a:rPr lang="hr-HR" sz="2400" dirty="0" smtClean="0"/>
              <a:t>rilaže se s dokumentacijom na upisu u srednju školu (najkasnije do kraja prvog polugodišta)</a:t>
            </a:r>
            <a:endParaRPr lang="hr-HR" sz="2400" dirty="0"/>
          </a:p>
        </p:txBody>
      </p:sp>
    </p:spTree>
    <p:extLst>
      <p:ext uri="{BB962C8B-B14F-4D97-AF65-F5344CB8AC3E}">
        <p14:creationId xmlns:p14="http://schemas.microsoft.com/office/powerpoint/2010/main" val="1237760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44816" cy="1325563"/>
          </a:xfrm>
        </p:spPr>
        <p:txBody>
          <a:bodyPr>
            <a:normAutofit/>
          </a:bodyPr>
          <a:lstStyle/>
          <a:p>
            <a:r>
              <a:rPr lang="pl-PL" sz="3600" b="1" dirty="0"/>
              <a:t>Gdje pronaći dodatne informacije?</a:t>
            </a:r>
            <a:endParaRPr lang="hr-HR" sz="3600" b="1" dirty="0"/>
          </a:p>
        </p:txBody>
      </p:sp>
      <p:sp>
        <p:nvSpPr>
          <p:cNvPr id="3" name="Content Placeholder 2"/>
          <p:cNvSpPr>
            <a:spLocks noGrp="1"/>
          </p:cNvSpPr>
          <p:nvPr>
            <p:ph idx="1"/>
          </p:nvPr>
        </p:nvSpPr>
        <p:spPr>
          <a:xfrm>
            <a:off x="628650" y="2348880"/>
            <a:ext cx="7886700" cy="3096345"/>
          </a:xfrm>
        </p:spPr>
        <p:txBody>
          <a:bodyPr/>
          <a:lstStyle/>
          <a:p>
            <a:r>
              <a:rPr lang="hr-HR" dirty="0">
                <a:solidFill>
                  <a:schemeClr val="accent6">
                    <a:lumMod val="20000"/>
                    <a:lumOff val="80000"/>
                  </a:schemeClr>
                </a:solidFill>
                <a:hlinkClick r:id="rId2"/>
              </a:rPr>
              <a:t>https://www.upisi.hr/upisi/</a:t>
            </a:r>
            <a:endParaRPr lang="hr-HR" dirty="0">
              <a:solidFill>
                <a:schemeClr val="accent6">
                  <a:lumMod val="20000"/>
                  <a:lumOff val="80000"/>
                </a:schemeClr>
              </a:solidFill>
            </a:endParaRPr>
          </a:p>
          <a:p>
            <a:r>
              <a:rPr lang="hr-HR" dirty="0">
                <a:solidFill>
                  <a:schemeClr val="accent6">
                    <a:lumMod val="20000"/>
                    <a:lumOff val="80000"/>
                  </a:schemeClr>
                </a:solidFill>
                <a:hlinkClick r:id="rId3"/>
              </a:rPr>
              <a:t>https://e-usmjeravanje.hzz.hr/</a:t>
            </a:r>
            <a:endParaRPr lang="hr-HR" dirty="0">
              <a:solidFill>
                <a:schemeClr val="accent6">
                  <a:lumMod val="20000"/>
                  <a:lumOff val="80000"/>
                </a:schemeClr>
              </a:solidFill>
            </a:endParaRPr>
          </a:p>
          <a:p>
            <a:r>
              <a:rPr lang="hr-HR" dirty="0">
                <a:solidFill>
                  <a:schemeClr val="accent6">
                    <a:lumMod val="20000"/>
                    <a:lumOff val="80000"/>
                  </a:schemeClr>
                </a:solidFill>
                <a:hlinkClick r:id="rId4"/>
              </a:rPr>
              <a:t>http://cisok.hr/ucenici-osnovne-skole</a:t>
            </a:r>
            <a:endParaRPr lang="hr-HR" dirty="0">
              <a:solidFill>
                <a:schemeClr val="accent6">
                  <a:lumMod val="20000"/>
                  <a:lumOff val="80000"/>
                </a:schemeClr>
              </a:solidFill>
            </a:endParaRPr>
          </a:p>
          <a:p>
            <a:r>
              <a:rPr lang="hr-HR" dirty="0">
                <a:solidFill>
                  <a:schemeClr val="accent6">
                    <a:lumMod val="20000"/>
                    <a:lumOff val="80000"/>
                  </a:schemeClr>
                </a:solidFill>
                <a:hlinkClick r:id="rId5"/>
              </a:rPr>
              <a:t>http://www.karijera.hr/</a:t>
            </a:r>
            <a:endParaRPr lang="hr-HR" dirty="0">
              <a:solidFill>
                <a:schemeClr val="accent6">
                  <a:lumMod val="20000"/>
                  <a:lumOff val="80000"/>
                </a:schemeClr>
              </a:solidFill>
            </a:endParaRPr>
          </a:p>
          <a:p>
            <a:r>
              <a:rPr lang="hr-HR" dirty="0">
                <a:solidFill>
                  <a:schemeClr val="accent6">
                    <a:lumMod val="20000"/>
                    <a:lumOff val="80000"/>
                  </a:schemeClr>
                </a:solidFill>
                <a:hlinkClick r:id="rId6"/>
              </a:rPr>
              <a:t>https://www.ucenici.com/category/upis-srednje-skole</a:t>
            </a:r>
            <a:r>
              <a:rPr lang="hr-HR" dirty="0" smtClean="0">
                <a:solidFill>
                  <a:schemeClr val="accent6">
                    <a:lumMod val="20000"/>
                    <a:lumOff val="80000"/>
                  </a:schemeClr>
                </a:solidFill>
                <a:hlinkClick r:id="rId6"/>
              </a:rPr>
              <a:t>/</a:t>
            </a:r>
            <a:endParaRPr lang="hr-HR" dirty="0">
              <a:solidFill>
                <a:schemeClr val="accent6">
                  <a:lumMod val="20000"/>
                  <a:lumOff val="80000"/>
                </a:schemeClr>
              </a:solidFill>
            </a:endParaRPr>
          </a:p>
        </p:txBody>
      </p:sp>
    </p:spTree>
    <p:extLst>
      <p:ext uri="{BB962C8B-B14F-4D97-AF65-F5344CB8AC3E}">
        <p14:creationId xmlns:p14="http://schemas.microsoft.com/office/powerpoint/2010/main" val="3553269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81"/>
        <p:cNvGrpSpPr/>
        <p:nvPr/>
      </p:nvGrpSpPr>
      <p:grpSpPr>
        <a:xfrm>
          <a:off x="0" y="0"/>
          <a:ext cx="0" cy="0"/>
          <a:chOff x="0" y="0"/>
          <a:chExt cx="0" cy="0"/>
        </a:xfrm>
      </p:grpSpPr>
      <p:sp>
        <p:nvSpPr>
          <p:cNvPr id="3082" name="Google Shape;3082;p3"/>
          <p:cNvSpPr txBox="1">
            <a:spLocks noGrp="1"/>
          </p:cNvSpPr>
          <p:nvPr>
            <p:ph type="title"/>
          </p:nvPr>
        </p:nvSpPr>
        <p:spPr>
          <a:xfrm>
            <a:off x="628650" y="548680"/>
            <a:ext cx="7886700" cy="975600"/>
          </a:xfrm>
          <a:prstGeom prst="rect">
            <a:avLst/>
          </a:prstGeom>
          <a:solidFill>
            <a:srgbClr val="E4F4DE"/>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orbel"/>
              <a:buNone/>
            </a:pPr>
            <a:r>
              <a:rPr lang="en-US" sz="3600" b="1"/>
              <a:t>Pitanja i nedoumice</a:t>
            </a:r>
            <a:endParaRPr sz="3600" b="1"/>
          </a:p>
        </p:txBody>
      </p:sp>
      <p:sp>
        <p:nvSpPr>
          <p:cNvPr id="3083" name="Google Shape;3083;p3"/>
          <p:cNvSpPr txBox="1"/>
          <p:nvPr/>
        </p:nvSpPr>
        <p:spPr>
          <a:xfrm>
            <a:off x="314250" y="1902697"/>
            <a:ext cx="8515500" cy="249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US" sz="1700"/>
              <a:t>Obratite se razrednicima</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US" sz="1700"/>
              <a:t>*Obratite se psihologinji Škole Tanji Rončević privatnom porukom u Yammer ili na mail:roncevictanja@yahoo.com</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SRETNO! </a:t>
            </a:r>
            <a:r>
              <a:rPr lang="hr-HR" dirty="0" smtClean="0">
                <a:sym typeface="Wingdings" panose="05000000000000000000" pitchFamily="2" charset="2"/>
              </a:rPr>
              <a:t></a:t>
            </a:r>
            <a:endParaRPr lang="hr-HR" dirty="0"/>
          </a:p>
        </p:txBody>
      </p:sp>
    </p:spTree>
    <p:extLst>
      <p:ext uri="{BB962C8B-B14F-4D97-AF65-F5344CB8AC3E}">
        <p14:creationId xmlns:p14="http://schemas.microsoft.com/office/powerpoint/2010/main" val="1808239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003232" cy="850106"/>
          </a:xfrm>
          <a:solidFill>
            <a:schemeClr val="accent5">
              <a:lumMod val="20000"/>
              <a:lumOff val="80000"/>
            </a:schemeClr>
          </a:solidFill>
        </p:spPr>
        <p:txBody>
          <a:bodyPr>
            <a:normAutofit/>
          </a:bodyPr>
          <a:lstStyle/>
          <a:p>
            <a:r>
              <a:rPr lang="en-US" sz="3600" b="1" dirty="0"/>
              <a:t>Što se </a:t>
            </a:r>
            <a:r>
              <a:rPr lang="en-US" sz="3600" b="1" dirty="0" err="1"/>
              <a:t>boduje</a:t>
            </a:r>
            <a:r>
              <a:rPr lang="en-US" sz="3600" b="1" dirty="0"/>
              <a:t> </a:t>
            </a:r>
            <a:r>
              <a:rPr lang="en-US" sz="3600" b="1" dirty="0" err="1"/>
              <a:t>za</a:t>
            </a:r>
            <a:r>
              <a:rPr lang="en-US" sz="3600" b="1" dirty="0"/>
              <a:t> </a:t>
            </a:r>
            <a:r>
              <a:rPr lang="en-US" sz="3600" b="1" dirty="0" err="1"/>
              <a:t>upis</a:t>
            </a:r>
            <a:r>
              <a:rPr lang="en-US" sz="3600" b="1" dirty="0"/>
              <a:t>?</a:t>
            </a:r>
            <a:endParaRPr lang="en-US" sz="3600" dirty="0"/>
          </a:p>
        </p:txBody>
      </p:sp>
      <p:sp>
        <p:nvSpPr>
          <p:cNvPr id="3" name="Content Placeholder 2"/>
          <p:cNvSpPr>
            <a:spLocks noGrp="1"/>
          </p:cNvSpPr>
          <p:nvPr>
            <p:ph idx="1"/>
          </p:nvPr>
        </p:nvSpPr>
        <p:spPr>
          <a:xfrm>
            <a:off x="457200" y="1628800"/>
            <a:ext cx="8003232" cy="4525963"/>
          </a:xfrm>
        </p:spPr>
        <p:txBody>
          <a:bodyPr>
            <a:noAutofit/>
          </a:bodyPr>
          <a:lstStyle/>
          <a:p>
            <a:pPr marL="0" indent="0">
              <a:buNone/>
            </a:pPr>
            <a:r>
              <a:rPr lang="en-US" sz="2400" b="1" dirty="0"/>
              <a:t>Strukovne </a:t>
            </a:r>
            <a:r>
              <a:rPr lang="en-US" sz="2400" b="1" dirty="0" err="1"/>
              <a:t>i</a:t>
            </a:r>
            <a:r>
              <a:rPr lang="en-US" sz="2400" b="1" dirty="0"/>
              <a:t> </a:t>
            </a:r>
            <a:r>
              <a:rPr lang="en-US" sz="2400" b="1" dirty="0" err="1"/>
              <a:t>obrtničke</a:t>
            </a:r>
            <a:r>
              <a:rPr lang="en-US" sz="2400" b="1" dirty="0"/>
              <a:t> (</a:t>
            </a:r>
            <a:r>
              <a:rPr lang="en-US" sz="2400" b="1" dirty="0" err="1"/>
              <a:t>trogodišnje</a:t>
            </a:r>
            <a:r>
              <a:rPr lang="en-US" sz="2400" b="1" dirty="0"/>
              <a:t>) </a:t>
            </a:r>
            <a:r>
              <a:rPr lang="en-US" sz="2400" b="1" dirty="0" err="1"/>
              <a:t>škole</a:t>
            </a:r>
            <a:r>
              <a:rPr lang="en-US" sz="2400" b="1" dirty="0" smtClean="0"/>
              <a:t>:</a:t>
            </a:r>
            <a:endParaRPr lang="hr-HR" sz="2400" b="1" dirty="0" smtClean="0"/>
          </a:p>
          <a:p>
            <a:pPr lvl="0"/>
            <a:r>
              <a:rPr lang="en-US" sz="2400" dirty="0" err="1" smtClean="0"/>
              <a:t>zaključne</a:t>
            </a:r>
            <a:r>
              <a:rPr lang="en-US" sz="2400" dirty="0" smtClean="0"/>
              <a:t> </a:t>
            </a:r>
            <a:r>
              <a:rPr lang="en-US" sz="2400" dirty="0" err="1"/>
              <a:t>ocjene</a:t>
            </a:r>
            <a:r>
              <a:rPr lang="en-US" sz="2400" dirty="0"/>
              <a:t> 5., 6., 7. </a:t>
            </a:r>
            <a:r>
              <a:rPr lang="en-US" sz="2400" dirty="0" err="1"/>
              <a:t>i</a:t>
            </a:r>
            <a:r>
              <a:rPr lang="en-US" sz="2400" dirty="0"/>
              <a:t> 8. </a:t>
            </a:r>
            <a:r>
              <a:rPr lang="en-US" sz="2400" dirty="0" err="1"/>
              <a:t>razreda</a:t>
            </a:r>
            <a:r>
              <a:rPr lang="en-US" sz="2400" dirty="0"/>
              <a:t> (</a:t>
            </a:r>
            <a:r>
              <a:rPr lang="en-US" sz="2400" dirty="0" err="1"/>
              <a:t>na</a:t>
            </a:r>
            <a:r>
              <a:rPr lang="en-US" sz="2400" dirty="0"/>
              <a:t> </a:t>
            </a:r>
            <a:r>
              <a:rPr lang="en-US" sz="2400" dirty="0" err="1"/>
              <a:t>dvije</a:t>
            </a:r>
            <a:r>
              <a:rPr lang="en-US" sz="2400" dirty="0"/>
              <a:t> </a:t>
            </a:r>
            <a:r>
              <a:rPr lang="en-US" sz="2400" dirty="0" err="1"/>
              <a:t>decimale</a:t>
            </a:r>
            <a:r>
              <a:rPr lang="en-US" sz="2400" dirty="0"/>
              <a:t>)</a:t>
            </a:r>
          </a:p>
          <a:p>
            <a:pPr lvl="0"/>
            <a:r>
              <a:rPr lang="en-US" sz="2400" dirty="0" err="1"/>
              <a:t>zaključne</a:t>
            </a:r>
            <a:r>
              <a:rPr lang="en-US" sz="2400" dirty="0"/>
              <a:t> </a:t>
            </a:r>
            <a:r>
              <a:rPr lang="en-US" sz="2400" dirty="0" err="1"/>
              <a:t>ocjene</a:t>
            </a:r>
            <a:r>
              <a:rPr lang="en-US" sz="2400" dirty="0"/>
              <a:t> 7. </a:t>
            </a:r>
            <a:r>
              <a:rPr lang="en-US" sz="2400" dirty="0" err="1"/>
              <a:t>i</a:t>
            </a:r>
            <a:r>
              <a:rPr lang="en-US" sz="2400" dirty="0"/>
              <a:t> 8. </a:t>
            </a:r>
            <a:r>
              <a:rPr lang="en-US" sz="2400" dirty="0" err="1"/>
              <a:t>razreda</a:t>
            </a:r>
            <a:r>
              <a:rPr lang="en-US" sz="2400" dirty="0"/>
              <a:t> </a:t>
            </a:r>
            <a:r>
              <a:rPr lang="en-US" sz="2400" dirty="0" err="1"/>
              <a:t>iz</a:t>
            </a:r>
            <a:r>
              <a:rPr lang="en-US" sz="2400" dirty="0"/>
              <a:t> HJ, MAT </a:t>
            </a:r>
            <a:r>
              <a:rPr lang="en-US" sz="2400" dirty="0" err="1"/>
              <a:t>i</a:t>
            </a:r>
            <a:r>
              <a:rPr lang="en-US" sz="2400" dirty="0"/>
              <a:t> EJ</a:t>
            </a:r>
          </a:p>
          <a:p>
            <a:pPr lvl="0"/>
            <a:r>
              <a:rPr lang="en-US" sz="2400" dirty="0" err="1"/>
              <a:t>najviše</a:t>
            </a:r>
            <a:r>
              <a:rPr lang="en-US" sz="2400" dirty="0"/>
              <a:t> 50 </a:t>
            </a:r>
            <a:r>
              <a:rPr lang="en-US" sz="2400" dirty="0" err="1"/>
              <a:t>bodova</a:t>
            </a:r>
            <a:endParaRPr lang="en-US" sz="2400" dirty="0"/>
          </a:p>
          <a:p>
            <a:endParaRPr lang="en-US" sz="2400" dirty="0"/>
          </a:p>
          <a:p>
            <a:pPr marL="0" indent="0">
              <a:buNone/>
            </a:pPr>
            <a:r>
              <a:rPr lang="en-US" sz="2400" b="1" dirty="0" err="1" smtClean="0"/>
              <a:t>Strukovne</a:t>
            </a:r>
            <a:r>
              <a:rPr lang="en-US" sz="2400" b="1" dirty="0" smtClean="0"/>
              <a:t> </a:t>
            </a:r>
            <a:r>
              <a:rPr lang="en-US" sz="2400" b="1" dirty="0" err="1" smtClean="0"/>
              <a:t>škole</a:t>
            </a:r>
            <a:r>
              <a:rPr lang="en-US" sz="2400" b="1" dirty="0" smtClean="0"/>
              <a:t> (</a:t>
            </a:r>
            <a:r>
              <a:rPr lang="en-US" sz="2400" b="1" dirty="0" err="1" smtClean="0"/>
              <a:t>manje</a:t>
            </a:r>
            <a:r>
              <a:rPr lang="en-US" sz="2400" b="1" dirty="0" smtClean="0"/>
              <a:t> od tri </a:t>
            </a:r>
            <a:r>
              <a:rPr lang="en-US" sz="2400" b="1" dirty="0" err="1" smtClean="0"/>
              <a:t>godine</a:t>
            </a:r>
            <a:r>
              <a:rPr lang="en-US" sz="2400" b="1" dirty="0" smtClean="0"/>
              <a:t>):</a:t>
            </a:r>
            <a:endParaRPr lang="hr-HR" sz="2400" b="1" dirty="0" smtClean="0"/>
          </a:p>
          <a:p>
            <a:pPr lvl="0"/>
            <a:r>
              <a:rPr lang="en-US" sz="2400" dirty="0" err="1" smtClean="0"/>
              <a:t>zaključne</a:t>
            </a:r>
            <a:r>
              <a:rPr lang="en-US" sz="2400" dirty="0" smtClean="0"/>
              <a:t> </a:t>
            </a:r>
            <a:r>
              <a:rPr lang="en-US" sz="2400" dirty="0" err="1" smtClean="0"/>
              <a:t>ocjene</a:t>
            </a:r>
            <a:r>
              <a:rPr lang="en-US" sz="2400" dirty="0" smtClean="0"/>
              <a:t> 5., 6., 7. </a:t>
            </a:r>
            <a:r>
              <a:rPr lang="en-US" sz="2400" dirty="0" err="1" smtClean="0"/>
              <a:t>i</a:t>
            </a:r>
            <a:r>
              <a:rPr lang="en-US" sz="2400" dirty="0" smtClean="0"/>
              <a:t> 8. </a:t>
            </a:r>
            <a:r>
              <a:rPr lang="en-US" sz="2400" dirty="0" err="1" smtClean="0"/>
              <a:t>razreda</a:t>
            </a:r>
            <a:r>
              <a:rPr lang="en-US" sz="2400" dirty="0" smtClean="0"/>
              <a:t> (</a:t>
            </a:r>
            <a:r>
              <a:rPr lang="en-US" sz="2400" dirty="0" err="1" smtClean="0"/>
              <a:t>na</a:t>
            </a:r>
            <a:r>
              <a:rPr lang="en-US" sz="2400" dirty="0" smtClean="0"/>
              <a:t> </a:t>
            </a:r>
            <a:r>
              <a:rPr lang="en-US" sz="2400" dirty="0" err="1" smtClean="0"/>
              <a:t>dvije</a:t>
            </a:r>
            <a:r>
              <a:rPr lang="en-US" sz="2400" dirty="0" smtClean="0"/>
              <a:t> </a:t>
            </a:r>
            <a:r>
              <a:rPr lang="en-US" sz="2400" dirty="0" err="1" smtClean="0"/>
              <a:t>decimale</a:t>
            </a:r>
            <a:r>
              <a:rPr lang="en-US" sz="2400" dirty="0" smtClean="0"/>
              <a:t>)</a:t>
            </a:r>
          </a:p>
          <a:p>
            <a:pPr lvl="0"/>
            <a:r>
              <a:rPr lang="en-US" sz="2400" dirty="0" err="1" smtClean="0"/>
              <a:t>najviše</a:t>
            </a:r>
            <a:r>
              <a:rPr lang="en-US" sz="2400" dirty="0" smtClean="0"/>
              <a:t> 20 </a:t>
            </a:r>
            <a:r>
              <a:rPr lang="en-US" sz="2400" dirty="0" err="1" smtClean="0"/>
              <a:t>bodova</a:t>
            </a:r>
            <a:endParaRPr lang="en-US" sz="2400" dirty="0" smtClean="0"/>
          </a:p>
          <a:p>
            <a:endParaRPr lang="en-US" sz="2000" dirty="0"/>
          </a:p>
        </p:txBody>
      </p:sp>
    </p:spTree>
    <p:extLst>
      <p:ext uri="{BB962C8B-B14F-4D97-AF65-F5344CB8AC3E}">
        <p14:creationId xmlns:p14="http://schemas.microsoft.com/office/powerpoint/2010/main" val="204290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a:solidFill>
            <a:schemeClr val="accent5">
              <a:lumMod val="20000"/>
              <a:lumOff val="80000"/>
            </a:schemeClr>
          </a:solidFill>
        </p:spPr>
        <p:txBody>
          <a:bodyPr>
            <a:normAutofit/>
          </a:bodyPr>
          <a:lstStyle/>
          <a:p>
            <a:r>
              <a:rPr lang="hr-HR" sz="3600" b="1" dirty="0" smtClean="0"/>
              <a:t>Dodatni element</a:t>
            </a:r>
            <a:endParaRPr lang="hr-HR" sz="3600" b="1" dirty="0"/>
          </a:p>
        </p:txBody>
      </p:sp>
      <p:sp>
        <p:nvSpPr>
          <p:cNvPr id="3" name="Content Placeholder 2"/>
          <p:cNvSpPr>
            <a:spLocks noGrp="1"/>
          </p:cNvSpPr>
          <p:nvPr>
            <p:ph idx="1"/>
          </p:nvPr>
        </p:nvSpPr>
        <p:spPr/>
        <p:txBody>
          <a:bodyPr>
            <a:normAutofit/>
          </a:bodyPr>
          <a:lstStyle/>
          <a:p>
            <a:pPr marL="0" indent="0">
              <a:buNone/>
            </a:pPr>
            <a:r>
              <a:rPr lang="en-US" sz="2400" b="1" dirty="0"/>
              <a:t>Sposobnosti, </a:t>
            </a:r>
            <a:r>
              <a:rPr lang="en-US" sz="2400" b="1" dirty="0" err="1"/>
              <a:t>darovitosti</a:t>
            </a:r>
            <a:r>
              <a:rPr lang="en-US" sz="2400" b="1" dirty="0"/>
              <a:t> i </a:t>
            </a:r>
            <a:r>
              <a:rPr lang="en-US" sz="2400" b="1" dirty="0" err="1"/>
              <a:t>znanja</a:t>
            </a:r>
            <a:r>
              <a:rPr lang="en-US" sz="2400" b="1" dirty="0"/>
              <a:t> </a:t>
            </a:r>
            <a:r>
              <a:rPr lang="en-US" sz="2400" dirty="0"/>
              <a:t>– </a:t>
            </a:r>
            <a:r>
              <a:rPr lang="en-US" sz="2400" dirty="0" err="1"/>
              <a:t>dokazuju</a:t>
            </a:r>
            <a:r>
              <a:rPr lang="en-US" sz="2400" dirty="0"/>
              <a:t> se i </a:t>
            </a:r>
            <a:r>
              <a:rPr lang="en-US" sz="2400" dirty="0" err="1"/>
              <a:t>vrednuju</a:t>
            </a:r>
            <a:r>
              <a:rPr lang="en-US" sz="2400" dirty="0" smtClean="0"/>
              <a:t>:</a:t>
            </a:r>
            <a:endParaRPr lang="hr-HR" sz="2400" dirty="0" smtClean="0"/>
          </a:p>
          <a:p>
            <a:pPr marL="0" indent="0">
              <a:lnSpc>
                <a:spcPct val="100000"/>
              </a:lnSpc>
              <a:buNone/>
            </a:pPr>
            <a:endParaRPr lang="en-US" sz="2400" dirty="0"/>
          </a:p>
          <a:p>
            <a:pPr lvl="1"/>
            <a:r>
              <a:rPr lang="en-US" dirty="0" err="1"/>
              <a:t>provjere</a:t>
            </a:r>
            <a:r>
              <a:rPr lang="en-US" dirty="0"/>
              <a:t> (</a:t>
            </a:r>
            <a:r>
              <a:rPr lang="en-US" dirty="0" err="1"/>
              <a:t>ispitivanja</a:t>
            </a:r>
            <a:r>
              <a:rPr lang="en-US" dirty="0"/>
              <a:t>) </a:t>
            </a:r>
            <a:r>
              <a:rPr lang="en-US" dirty="0" err="1"/>
              <a:t>posebnih</a:t>
            </a:r>
            <a:r>
              <a:rPr lang="en-US" dirty="0"/>
              <a:t> </a:t>
            </a:r>
            <a:r>
              <a:rPr lang="en-US" dirty="0" err="1"/>
              <a:t>znanja</a:t>
            </a:r>
            <a:r>
              <a:rPr lang="en-US" dirty="0"/>
              <a:t>, </a:t>
            </a:r>
            <a:r>
              <a:rPr lang="en-US" dirty="0" err="1"/>
              <a:t>vještina</a:t>
            </a:r>
            <a:r>
              <a:rPr lang="en-US" dirty="0"/>
              <a:t>, </a:t>
            </a:r>
            <a:r>
              <a:rPr lang="en-US" dirty="0" err="1"/>
              <a:t>sposobnosti</a:t>
            </a:r>
            <a:r>
              <a:rPr lang="en-US" dirty="0"/>
              <a:t> i </a:t>
            </a:r>
            <a:r>
              <a:rPr lang="en-US" dirty="0" err="1"/>
              <a:t>darovitosti</a:t>
            </a:r>
            <a:endParaRPr lang="en-US" dirty="0"/>
          </a:p>
          <a:p>
            <a:pPr lvl="1"/>
            <a:r>
              <a:rPr lang="pl-PL" dirty="0"/>
              <a:t>rezultat</a:t>
            </a:r>
            <a:r>
              <a:rPr lang="en-US" dirty="0"/>
              <a:t>i</a:t>
            </a:r>
            <a:r>
              <a:rPr lang="pl-PL" dirty="0"/>
              <a:t> postignuti na natjecanjima u znanju</a:t>
            </a:r>
            <a:endParaRPr lang="en-US" dirty="0"/>
          </a:p>
          <a:p>
            <a:pPr lvl="1"/>
            <a:r>
              <a:rPr lang="en-US" dirty="0" err="1"/>
              <a:t>rezultati</a:t>
            </a:r>
            <a:r>
              <a:rPr lang="en-US" dirty="0"/>
              <a:t> </a:t>
            </a:r>
            <a:r>
              <a:rPr lang="en-US" dirty="0" err="1"/>
              <a:t>postignuti</a:t>
            </a:r>
            <a:r>
              <a:rPr lang="en-US" dirty="0"/>
              <a:t> </a:t>
            </a:r>
            <a:r>
              <a:rPr lang="en-US" dirty="0" err="1"/>
              <a:t>na</a:t>
            </a:r>
            <a:r>
              <a:rPr lang="en-US" dirty="0"/>
              <a:t> </a:t>
            </a:r>
            <a:r>
              <a:rPr lang="en-US" dirty="0" err="1"/>
              <a:t>natjecanjima</a:t>
            </a:r>
            <a:r>
              <a:rPr lang="en-US" dirty="0"/>
              <a:t> u </a:t>
            </a:r>
            <a:r>
              <a:rPr lang="en-US" dirty="0" err="1"/>
              <a:t>organizaciji</a:t>
            </a:r>
            <a:r>
              <a:rPr lang="en-US" dirty="0"/>
              <a:t> </a:t>
            </a:r>
            <a:r>
              <a:rPr lang="en-US" dirty="0" err="1"/>
              <a:t>školskih</a:t>
            </a:r>
            <a:r>
              <a:rPr lang="en-US" dirty="0"/>
              <a:t> </a:t>
            </a:r>
            <a:r>
              <a:rPr lang="en-US" dirty="0" err="1"/>
              <a:t>sportskih</a:t>
            </a:r>
            <a:r>
              <a:rPr lang="en-US" dirty="0"/>
              <a:t> </a:t>
            </a:r>
            <a:r>
              <a:rPr lang="en-US" dirty="0" err="1"/>
              <a:t>društava</a:t>
            </a:r>
            <a:endParaRPr lang="en-US" dirty="0"/>
          </a:p>
          <a:p>
            <a:pPr marL="0" indent="0">
              <a:buNone/>
            </a:pPr>
            <a:endParaRPr lang="hr-HR" sz="2400" dirty="0"/>
          </a:p>
        </p:txBody>
      </p:sp>
    </p:spTree>
    <p:extLst>
      <p:ext uri="{BB962C8B-B14F-4D97-AF65-F5344CB8AC3E}">
        <p14:creationId xmlns:p14="http://schemas.microsoft.com/office/powerpoint/2010/main" val="3710411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8280920" cy="1368152"/>
          </a:xfrm>
        </p:spPr>
        <p:txBody>
          <a:bodyPr>
            <a:normAutofit fontScale="90000"/>
          </a:bodyPr>
          <a:lstStyle/>
          <a:p>
            <a:r>
              <a:rPr lang="hr-HR" sz="3100" b="1" dirty="0" smtClean="0"/>
              <a:t>POSEBAN ELEMENT – otežani uvjeti obrazovanja</a:t>
            </a:r>
            <a:r>
              <a:rPr lang="hr-HR" sz="3100" dirty="0" smtClean="0"/>
              <a:t/>
            </a:r>
            <a:br>
              <a:rPr lang="hr-HR" sz="3100" dirty="0" smtClean="0"/>
            </a:br>
            <a:r>
              <a:rPr lang="hr-HR" sz="2700" dirty="0" smtClean="0"/>
              <a:t>– rok za dostavu: </a:t>
            </a:r>
            <a:r>
              <a:rPr lang="en-US" sz="2700" b="1" dirty="0" smtClean="0"/>
              <a:t>13</a:t>
            </a:r>
            <a:r>
              <a:rPr lang="hr-HR" sz="2700" b="1" dirty="0" smtClean="0"/>
              <a:t>.</a:t>
            </a:r>
            <a:r>
              <a:rPr lang="en-US" sz="2700" b="1" dirty="0" smtClean="0"/>
              <a:t> 7</a:t>
            </a:r>
            <a:r>
              <a:rPr lang="hr-HR" sz="2700" b="1" dirty="0" smtClean="0"/>
              <a:t>.</a:t>
            </a:r>
            <a:r>
              <a:rPr lang="en-US" sz="2700" b="1" dirty="0" smtClean="0"/>
              <a:t> </a:t>
            </a:r>
            <a:r>
              <a:rPr lang="hr-HR" sz="2700" b="1" dirty="0" smtClean="0"/>
              <a:t>20</a:t>
            </a:r>
            <a:r>
              <a:rPr lang="en-US" sz="2700" b="1" dirty="0" smtClean="0"/>
              <a:t>20</a:t>
            </a:r>
            <a:r>
              <a:rPr lang="hr-HR" sz="2700" b="1" dirty="0" smtClean="0"/>
              <a:t>. </a:t>
            </a:r>
            <a:r>
              <a:rPr lang="hr-HR" sz="2700" dirty="0" smtClean="0"/>
              <a:t>(</a:t>
            </a:r>
            <a:r>
              <a:rPr lang="en-US" sz="2700" dirty="0" err="1" smtClean="0"/>
              <a:t>osobno</a:t>
            </a:r>
            <a:r>
              <a:rPr lang="en-US" sz="2700" dirty="0" smtClean="0"/>
              <a:t> </a:t>
            </a:r>
            <a:r>
              <a:rPr lang="en-US" sz="2700" dirty="0" err="1" smtClean="0"/>
              <a:t>ili</a:t>
            </a:r>
            <a:r>
              <a:rPr lang="en-US" sz="2700" dirty="0" smtClean="0"/>
              <a:t> </a:t>
            </a:r>
            <a:r>
              <a:rPr lang="en-US" sz="2700" dirty="0" err="1" smtClean="0"/>
              <a:t>elektroničkim</a:t>
            </a:r>
            <a:r>
              <a:rPr lang="en-US" sz="2700" dirty="0" smtClean="0"/>
              <a:t> </a:t>
            </a:r>
            <a:r>
              <a:rPr lang="en-US" sz="2700" dirty="0" err="1" smtClean="0"/>
              <a:t>putem</a:t>
            </a:r>
            <a:r>
              <a:rPr lang="hr-HR" sz="2700" dirty="0" smtClean="0"/>
              <a:t>)</a:t>
            </a:r>
            <a:r>
              <a:rPr lang="hr-HR" sz="3600" dirty="0"/>
              <a:t/>
            </a:r>
            <a:br>
              <a:rPr lang="hr-HR" sz="3600" dirty="0"/>
            </a:br>
            <a:r>
              <a:rPr lang="hr-HR" dirty="0" smtClean="0"/>
              <a:t>- </a:t>
            </a:r>
            <a:r>
              <a:rPr lang="hr-HR" sz="2700" dirty="0" smtClean="0"/>
              <a:t>priznaje se isključivo jedno (najpovoljnije</a:t>
            </a:r>
            <a:r>
              <a:rPr lang="en-US" sz="2700" dirty="0" smtClean="0"/>
              <a:t>)</a:t>
            </a:r>
            <a:r>
              <a:rPr lang="hr-HR" sz="2700" dirty="0" smtClean="0"/>
              <a:t> pravo</a:t>
            </a:r>
            <a:endParaRPr lang="hr-HR" sz="27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59104976"/>
              </p:ext>
            </p:extLst>
          </p:nvPr>
        </p:nvGraphicFramePr>
        <p:xfrm>
          <a:off x="143507" y="1844824"/>
          <a:ext cx="8928993" cy="4680520"/>
        </p:xfrm>
        <a:graphic>
          <a:graphicData uri="http://schemas.openxmlformats.org/drawingml/2006/table">
            <a:tbl>
              <a:tblPr firstRow="1" bandRow="1">
                <a:tableStyleId>{93296810-A885-4BE3-A3E7-6D5BEEA58F35}</a:tableStyleId>
              </a:tblPr>
              <a:tblGrid>
                <a:gridCol w="3739493">
                  <a:extLst>
                    <a:ext uri="{9D8B030D-6E8A-4147-A177-3AD203B41FA5}">
                      <a16:colId xmlns:a16="http://schemas.microsoft.com/office/drawing/2014/main" val="20000"/>
                    </a:ext>
                  </a:extLst>
                </a:gridCol>
                <a:gridCol w="1678956">
                  <a:extLst>
                    <a:ext uri="{9D8B030D-6E8A-4147-A177-3AD203B41FA5}">
                      <a16:colId xmlns:a16="http://schemas.microsoft.com/office/drawing/2014/main" val="20001"/>
                    </a:ext>
                  </a:extLst>
                </a:gridCol>
                <a:gridCol w="3510544">
                  <a:extLst>
                    <a:ext uri="{9D8B030D-6E8A-4147-A177-3AD203B41FA5}">
                      <a16:colId xmlns:a16="http://schemas.microsoft.com/office/drawing/2014/main" val="20002"/>
                    </a:ext>
                  </a:extLst>
                </a:gridCol>
              </a:tblGrid>
              <a:tr h="585065">
                <a:tc>
                  <a:txBody>
                    <a:bodyPr/>
                    <a:lstStyle/>
                    <a:p>
                      <a:pPr algn="ctr"/>
                      <a:r>
                        <a:rPr lang="hr-HR" dirty="0" smtClean="0"/>
                        <a:t>PRAVO</a:t>
                      </a:r>
                      <a:endParaRPr lang="hr-HR" dirty="0"/>
                    </a:p>
                  </a:txBody>
                  <a:tcPr/>
                </a:tc>
                <a:tc>
                  <a:txBody>
                    <a:bodyPr/>
                    <a:lstStyle/>
                    <a:p>
                      <a:pPr algn="ctr"/>
                      <a:r>
                        <a:rPr lang="hr-HR" dirty="0" smtClean="0"/>
                        <a:t>BODOVI</a:t>
                      </a:r>
                      <a:endParaRPr lang="hr-HR" dirty="0"/>
                    </a:p>
                  </a:txBody>
                  <a:tcPr/>
                </a:tc>
                <a:tc>
                  <a:txBody>
                    <a:bodyPr/>
                    <a:lstStyle/>
                    <a:p>
                      <a:pPr algn="ctr"/>
                      <a:r>
                        <a:rPr lang="hr-HR" dirty="0" smtClean="0"/>
                        <a:t>DOKUMENTI</a:t>
                      </a:r>
                      <a:endParaRPr lang="hr-HR" dirty="0"/>
                    </a:p>
                  </a:txBody>
                  <a:tcPr/>
                </a:tc>
                <a:extLst>
                  <a:ext uri="{0D108BD9-81ED-4DB2-BD59-A6C34878D82A}">
                    <a16:rowId xmlns:a16="http://schemas.microsoft.com/office/drawing/2014/main" val="10000"/>
                  </a:ext>
                </a:extLst>
              </a:tr>
              <a:tr h="585065">
                <a:tc>
                  <a:txBody>
                    <a:bodyPr/>
                    <a:lstStyle/>
                    <a:p>
                      <a:pPr algn="ctr"/>
                      <a:r>
                        <a:rPr lang="hr-HR" sz="1400" dirty="0" smtClean="0">
                          <a:solidFill>
                            <a:schemeClr val="tx1"/>
                          </a:solidFill>
                        </a:rPr>
                        <a:t>zdravstvene teškoće</a:t>
                      </a:r>
                      <a:endParaRPr lang="hr-HR" sz="1400" dirty="0">
                        <a:solidFill>
                          <a:schemeClr val="tx1"/>
                        </a:solidFill>
                      </a:endParaRPr>
                    </a:p>
                  </a:txBody>
                  <a:tcPr/>
                </a:tc>
                <a:tc rowSpan="6">
                  <a:txBody>
                    <a:bodyPr/>
                    <a:lstStyle/>
                    <a:p>
                      <a:pPr algn="ctr"/>
                      <a:endParaRPr lang="hr-HR" sz="1400" dirty="0" smtClean="0"/>
                    </a:p>
                    <a:p>
                      <a:pPr algn="ctr"/>
                      <a:endParaRPr lang="hr-HR" sz="1400" dirty="0" smtClean="0"/>
                    </a:p>
                    <a:p>
                      <a:pPr algn="ctr"/>
                      <a:endParaRPr lang="hr-HR" sz="1400" dirty="0" smtClean="0"/>
                    </a:p>
                    <a:p>
                      <a:pPr algn="ctr"/>
                      <a:endParaRPr lang="hr-HR" sz="1400" dirty="0" smtClean="0"/>
                    </a:p>
                    <a:p>
                      <a:pPr algn="ctr"/>
                      <a:endParaRPr lang="hr-HR" sz="1400" dirty="0" smtClean="0"/>
                    </a:p>
                    <a:p>
                      <a:pPr algn="ctr"/>
                      <a:endParaRPr lang="hr-HR" sz="1400" dirty="0" smtClean="0"/>
                    </a:p>
                    <a:p>
                      <a:pPr algn="ctr"/>
                      <a:endParaRPr lang="hr-HR" sz="1400" dirty="0" smtClean="0"/>
                    </a:p>
                    <a:p>
                      <a:pPr algn="ctr"/>
                      <a:r>
                        <a:rPr lang="hr-HR" sz="1400" dirty="0" smtClean="0"/>
                        <a:t>1 bod</a:t>
                      </a:r>
                      <a:endParaRPr lang="hr-HR" sz="1400" dirty="0"/>
                    </a:p>
                  </a:txBody>
                  <a:tcPr/>
                </a:tc>
                <a:tc>
                  <a:txBody>
                    <a:bodyPr/>
                    <a:lstStyle/>
                    <a:p>
                      <a:pPr algn="ctr"/>
                      <a:r>
                        <a:rPr lang="hr-HR" sz="1400" dirty="0" smtClean="0"/>
                        <a:t>stručno mišljenje službe za profesionalno usmjeravanje HZZ-a</a:t>
                      </a:r>
                      <a:endParaRPr lang="hr-HR" sz="1400" dirty="0"/>
                    </a:p>
                  </a:txBody>
                  <a:tcPr/>
                </a:tc>
                <a:extLst>
                  <a:ext uri="{0D108BD9-81ED-4DB2-BD59-A6C34878D82A}">
                    <a16:rowId xmlns:a16="http://schemas.microsoft.com/office/drawing/2014/main" val="10001"/>
                  </a:ext>
                </a:extLst>
              </a:tr>
              <a:tr h="585065">
                <a:tc>
                  <a:txBody>
                    <a:bodyPr/>
                    <a:lstStyle/>
                    <a:p>
                      <a:pPr algn="ctr"/>
                      <a:r>
                        <a:rPr lang="hr-HR" sz="1400" dirty="0" smtClean="0"/>
                        <a:t>učenik živi uz jednog i/ili</a:t>
                      </a:r>
                      <a:r>
                        <a:rPr lang="hr-HR" sz="1400" baseline="0" dirty="0" smtClean="0"/>
                        <a:t> oba roditelja s dugotrajnom teškom bolesti</a:t>
                      </a:r>
                      <a:endParaRPr lang="hr-HR" sz="1400" dirty="0"/>
                    </a:p>
                  </a:txBody>
                  <a:tcPr/>
                </a:tc>
                <a:tc vMerge="1">
                  <a:txBody>
                    <a:bodyPr/>
                    <a:lstStyle/>
                    <a:p>
                      <a:pPr algn="ctr"/>
                      <a:endParaRPr lang="hr-HR" dirty="0"/>
                    </a:p>
                  </a:txBody>
                  <a:tcPr/>
                </a:tc>
                <a:tc>
                  <a:txBody>
                    <a:bodyPr/>
                    <a:lstStyle/>
                    <a:p>
                      <a:pPr algn="ctr"/>
                      <a:r>
                        <a:rPr lang="hr-HR" sz="1400" dirty="0" smtClean="0"/>
                        <a:t>liječnička potvrda o dugotrajnoj težoj bolesti jednog i/ili oba roditelja</a:t>
                      </a:r>
                      <a:endParaRPr lang="hr-HR" sz="1400" dirty="0"/>
                    </a:p>
                  </a:txBody>
                  <a:tcPr/>
                </a:tc>
                <a:extLst>
                  <a:ext uri="{0D108BD9-81ED-4DB2-BD59-A6C34878D82A}">
                    <a16:rowId xmlns:a16="http://schemas.microsoft.com/office/drawing/2014/main" val="10002"/>
                  </a:ext>
                </a:extLst>
              </a:tr>
              <a:tr h="585065">
                <a:tc>
                  <a:txBody>
                    <a:bodyPr/>
                    <a:lstStyle/>
                    <a:p>
                      <a:pPr algn="ctr"/>
                      <a:r>
                        <a:rPr lang="hr-HR" sz="1400" dirty="0" smtClean="0"/>
                        <a:t>učenik živi uz dugotrajno</a:t>
                      </a:r>
                      <a:r>
                        <a:rPr lang="hr-HR" sz="1400" baseline="0" dirty="0" smtClean="0"/>
                        <a:t> nezaposlena oba roditelja</a:t>
                      </a:r>
                      <a:endParaRPr lang="hr-HR" sz="1400" dirty="0"/>
                    </a:p>
                  </a:txBody>
                  <a:tcPr/>
                </a:tc>
                <a:tc vMerge="1">
                  <a:txBody>
                    <a:bodyPr/>
                    <a:lstStyle/>
                    <a:p>
                      <a:pPr algn="ctr"/>
                      <a:endParaRPr lang="hr-HR" dirty="0"/>
                    </a:p>
                  </a:txBody>
                  <a:tcPr/>
                </a:tc>
                <a:tc>
                  <a:txBody>
                    <a:bodyPr/>
                    <a:lstStyle/>
                    <a:p>
                      <a:pPr algn="ctr"/>
                      <a:r>
                        <a:rPr lang="hr-HR" sz="1400" dirty="0" smtClean="0"/>
                        <a:t>potvrda HZZ-a</a:t>
                      </a:r>
                      <a:endParaRPr lang="hr-HR" sz="1400" dirty="0"/>
                    </a:p>
                  </a:txBody>
                  <a:tcPr/>
                </a:tc>
                <a:extLst>
                  <a:ext uri="{0D108BD9-81ED-4DB2-BD59-A6C34878D82A}">
                    <a16:rowId xmlns:a16="http://schemas.microsoft.com/office/drawing/2014/main" val="10003"/>
                  </a:ext>
                </a:extLst>
              </a:tr>
              <a:tr h="585065">
                <a:tc>
                  <a:txBody>
                    <a:bodyPr/>
                    <a:lstStyle/>
                    <a:p>
                      <a:pPr algn="ctr"/>
                      <a:r>
                        <a:rPr lang="hr-HR" sz="1400" dirty="0" smtClean="0"/>
                        <a:t>učenik živi uz samohranog roditelja korisnika socijalne skrbi</a:t>
                      </a:r>
                      <a:endParaRPr lang="hr-HR" sz="1400" dirty="0"/>
                    </a:p>
                  </a:txBody>
                  <a:tcPr/>
                </a:tc>
                <a:tc vMerge="1">
                  <a:txBody>
                    <a:bodyPr/>
                    <a:lstStyle/>
                    <a:p>
                      <a:pPr algn="ctr"/>
                      <a:endParaRPr lang="hr-HR" dirty="0"/>
                    </a:p>
                  </a:txBody>
                  <a:tcPr/>
                </a:tc>
                <a:tc>
                  <a:txBody>
                    <a:bodyPr/>
                    <a:lstStyle/>
                    <a:p>
                      <a:pPr algn="ctr"/>
                      <a:r>
                        <a:rPr lang="hr-HR" sz="1400" dirty="0" smtClean="0"/>
                        <a:t>Potvrda o korištenju socijalne pomoći i pravu samohranog</a:t>
                      </a:r>
                      <a:r>
                        <a:rPr lang="hr-HR" sz="1400" baseline="0" dirty="0" smtClean="0"/>
                        <a:t> roditelja (CZSS i GZG)</a:t>
                      </a:r>
                      <a:endParaRPr lang="hr-HR" sz="1400" dirty="0"/>
                    </a:p>
                  </a:txBody>
                  <a:tcPr/>
                </a:tc>
                <a:extLst>
                  <a:ext uri="{0D108BD9-81ED-4DB2-BD59-A6C34878D82A}">
                    <a16:rowId xmlns:a16="http://schemas.microsoft.com/office/drawing/2014/main" val="10004"/>
                  </a:ext>
                </a:extLst>
              </a:tr>
              <a:tr h="585065">
                <a:tc>
                  <a:txBody>
                    <a:bodyPr/>
                    <a:lstStyle/>
                    <a:p>
                      <a:pPr algn="ctr"/>
                      <a:r>
                        <a:rPr lang="hr-HR" sz="1400" dirty="0" smtClean="0"/>
                        <a:t>ako je učeniku jedan roditelj preminuo</a:t>
                      </a:r>
                      <a:endParaRPr lang="hr-HR" sz="1400" dirty="0"/>
                    </a:p>
                  </a:txBody>
                  <a:tcPr/>
                </a:tc>
                <a:tc vMerge="1">
                  <a:txBody>
                    <a:bodyPr/>
                    <a:lstStyle/>
                    <a:p>
                      <a:pPr algn="ctr"/>
                      <a:endParaRPr lang="hr-HR" dirty="0"/>
                    </a:p>
                  </a:txBody>
                  <a:tcPr/>
                </a:tc>
                <a:tc>
                  <a:txBody>
                    <a:bodyPr/>
                    <a:lstStyle/>
                    <a:p>
                      <a:pPr algn="ctr"/>
                      <a:r>
                        <a:rPr lang="hr-HR" sz="1400" dirty="0" smtClean="0"/>
                        <a:t>isprava iz matice umrlih ili smrtni list</a:t>
                      </a:r>
                      <a:endParaRPr lang="hr-HR" sz="1400" dirty="0"/>
                    </a:p>
                  </a:txBody>
                  <a:tcPr/>
                </a:tc>
                <a:extLst>
                  <a:ext uri="{0D108BD9-81ED-4DB2-BD59-A6C34878D82A}">
                    <a16:rowId xmlns:a16="http://schemas.microsoft.com/office/drawing/2014/main" val="10005"/>
                  </a:ext>
                </a:extLst>
              </a:tr>
              <a:tr h="585065">
                <a:tc>
                  <a:txBody>
                    <a:bodyPr/>
                    <a:lstStyle/>
                    <a:p>
                      <a:pPr algn="ctr"/>
                      <a:r>
                        <a:rPr lang="hr-HR" sz="1400" dirty="0" smtClean="0"/>
                        <a:t>ako je kandidat dijete bez roditelja ili odgovarajuće roditeljske skrbi</a:t>
                      </a:r>
                      <a:endParaRPr lang="hr-HR" sz="1400" dirty="0"/>
                    </a:p>
                  </a:txBody>
                  <a:tcPr/>
                </a:tc>
                <a:tc vMerge="1">
                  <a:txBody>
                    <a:bodyPr/>
                    <a:lstStyle/>
                    <a:p>
                      <a:pPr algn="ctr"/>
                      <a:endParaRPr lang="hr-HR" dirty="0"/>
                    </a:p>
                  </a:txBody>
                  <a:tcPr/>
                </a:tc>
                <a:tc>
                  <a:txBody>
                    <a:bodyPr/>
                    <a:lstStyle/>
                    <a:p>
                      <a:pPr algn="ctr"/>
                      <a:r>
                        <a:rPr lang="hr-HR" sz="1400" dirty="0" smtClean="0"/>
                        <a:t>potvrda nadležnog</a:t>
                      </a:r>
                      <a:r>
                        <a:rPr lang="hr-HR" sz="1400" baseline="0" dirty="0" smtClean="0"/>
                        <a:t> CZSS</a:t>
                      </a:r>
                      <a:endParaRPr lang="hr-HR" sz="1400" dirty="0"/>
                    </a:p>
                  </a:txBody>
                  <a:tcPr/>
                </a:tc>
                <a:extLst>
                  <a:ext uri="{0D108BD9-81ED-4DB2-BD59-A6C34878D82A}">
                    <a16:rowId xmlns:a16="http://schemas.microsoft.com/office/drawing/2014/main" val="10006"/>
                  </a:ext>
                </a:extLst>
              </a:tr>
              <a:tr h="585065">
                <a:tc>
                  <a:txBody>
                    <a:bodyPr/>
                    <a:lstStyle/>
                    <a:p>
                      <a:pPr algn="ctr"/>
                      <a:r>
                        <a:rPr lang="hr-HR" sz="1400" dirty="0" smtClean="0"/>
                        <a:t>kandidati pripadnici romske nacionalne manjine</a:t>
                      </a:r>
                      <a:endParaRPr lang="hr-HR" sz="1400" dirty="0"/>
                    </a:p>
                  </a:txBody>
                  <a:tcPr/>
                </a:tc>
                <a:tc>
                  <a:txBody>
                    <a:bodyPr/>
                    <a:lstStyle/>
                    <a:p>
                      <a:pPr algn="ctr"/>
                      <a:r>
                        <a:rPr lang="hr-HR" sz="1400" dirty="0" smtClean="0"/>
                        <a:t>2 boda</a:t>
                      </a:r>
                      <a:endParaRPr lang="hr-HR" sz="1400" dirty="0"/>
                    </a:p>
                  </a:txBody>
                  <a:tcPr/>
                </a:tc>
                <a:tc>
                  <a:txBody>
                    <a:bodyPr/>
                    <a:lstStyle/>
                    <a:p>
                      <a:pPr algn="ctr"/>
                      <a:r>
                        <a:rPr lang="hr-HR" sz="1400" dirty="0" smtClean="0"/>
                        <a:t>preporuka vijeća romske nacionalne manjine odnosno registrirane romske udruge</a:t>
                      </a:r>
                      <a:endParaRPr lang="hr-HR"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0209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492895"/>
            <a:ext cx="7772400" cy="1017067"/>
          </a:xfrm>
        </p:spPr>
        <p:txBody>
          <a:bodyPr/>
          <a:lstStyle/>
          <a:p>
            <a:r>
              <a:rPr lang="hr-HR" b="1" dirty="0" smtClean="0"/>
              <a:t>LJETNI UPISNI ROK</a:t>
            </a:r>
            <a:endParaRPr lang="hr-HR" b="1" dirty="0"/>
          </a:p>
        </p:txBody>
      </p:sp>
    </p:spTree>
    <p:extLst>
      <p:ext uri="{BB962C8B-B14F-4D97-AF65-F5344CB8AC3E}">
        <p14:creationId xmlns:p14="http://schemas.microsoft.com/office/powerpoint/2010/main" val="3293490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78" y="1556792"/>
            <a:ext cx="9063812" cy="4896544"/>
          </a:xfrm>
        </p:spPr>
      </p:pic>
      <p:sp>
        <p:nvSpPr>
          <p:cNvPr id="3" name="Naslov 1"/>
          <p:cNvSpPr>
            <a:spLocks noGrp="1"/>
          </p:cNvSpPr>
          <p:nvPr>
            <p:ph type="title"/>
          </p:nvPr>
        </p:nvSpPr>
        <p:spPr>
          <a:xfrm>
            <a:off x="244710" y="476672"/>
            <a:ext cx="8748399" cy="850106"/>
          </a:xfrm>
          <a:solidFill>
            <a:schemeClr val="accent5">
              <a:lumMod val="20000"/>
              <a:lumOff val="80000"/>
            </a:schemeClr>
          </a:solidFill>
        </p:spPr>
        <p:txBody>
          <a:bodyPr>
            <a:normAutofit/>
          </a:bodyPr>
          <a:lstStyle/>
          <a:p>
            <a:pPr algn="ctr"/>
            <a:r>
              <a:rPr lang="hr-HR" sz="2800" b="1" dirty="0" smtClean="0"/>
              <a:t>REDOVAN UPIS</a:t>
            </a:r>
            <a:endParaRPr lang="hr-HR" sz="2800" b="1" dirty="0"/>
          </a:p>
        </p:txBody>
      </p:sp>
    </p:spTree>
    <p:extLst>
      <p:ext uri="{BB962C8B-B14F-4D97-AF65-F5344CB8AC3E}">
        <p14:creationId xmlns:p14="http://schemas.microsoft.com/office/powerpoint/2010/main" val="1531794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87" y="980728"/>
            <a:ext cx="8964412" cy="4608512"/>
          </a:xfrm>
        </p:spPr>
      </p:pic>
    </p:spTree>
    <p:extLst>
      <p:ext uri="{BB962C8B-B14F-4D97-AF65-F5344CB8AC3E}">
        <p14:creationId xmlns:p14="http://schemas.microsoft.com/office/powerpoint/2010/main" val="4141935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lav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ilagođeno 1">
      <a:majorFont>
        <a:latin typeface="Corbel"/>
        <a:ea typeface=""/>
        <a:cs typeface=""/>
      </a:majorFont>
      <a:minorFont>
        <a:latin typeface="Corbel"/>
        <a:ea typeface=""/>
        <a:cs typeface=""/>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1650</Words>
  <Application>Microsoft Office PowerPoint</Application>
  <PresentationFormat>On-screen Show (4:3)</PresentationFormat>
  <Paragraphs>173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Corbel</vt:lpstr>
      <vt:lpstr>Wingdings</vt:lpstr>
      <vt:lpstr>Office Theme</vt:lpstr>
      <vt:lpstr>UPISI U SREDNJU ŠKOLU 2020.</vt:lpstr>
      <vt:lpstr>Gdje pronaći informacije o upisu u srednju školu?</vt:lpstr>
      <vt:lpstr>Što se boduje za upis?</vt:lpstr>
      <vt:lpstr>Što se boduje za upis?</vt:lpstr>
      <vt:lpstr>Dodatni element</vt:lpstr>
      <vt:lpstr>POSEBAN ELEMENT – otežani uvjeti obrazovanja – rok za dostavu: 13. 7. 2020. (osobno ili elektroničkim putem) - priznaje se isključivo jedno (najpovoljnije) pravo</vt:lpstr>
      <vt:lpstr>LJETNI UPISNI ROK</vt:lpstr>
      <vt:lpstr>REDOVAN UPIS</vt:lpstr>
      <vt:lpstr>PowerPoint Presentation</vt:lpstr>
      <vt:lpstr>PRIJAVA KANDIDATA S TEŠKOĆAMA U RAZVOJU</vt:lpstr>
      <vt:lpstr>PRIJAVA KANDIDATA S TEŠKOĆAMA U RAZVOJU</vt:lpstr>
      <vt:lpstr>ODJELI ZA SPORTAŠE</vt:lpstr>
      <vt:lpstr>PRIJAVA U SUSTAV www.upisi.hr</vt:lpstr>
      <vt:lpstr>REDOVAN UPIS - prva prijava u sustav</vt:lpstr>
      <vt:lpstr>REDOVAN UPIS</vt:lpstr>
      <vt:lpstr>PowerPoint Presentation</vt:lpstr>
      <vt:lpstr>POČETAK PRIJAVA OBRAZOVNIH PROGRAMA – 8.7.2020. </vt:lpstr>
      <vt:lpstr>PRIMJER IZGLEDA SUČELJA NAKON ODABRANIH PROGRAMA</vt:lpstr>
      <vt:lpstr>Neke škole imaju posebne preduvjete</vt:lpstr>
      <vt:lpstr>DODATNE PROVJERE</vt:lpstr>
      <vt:lpstr>Pri odabiru škola tj. obrazovnih programa potrebno je odabrati 1. i 2. strani jezik te izborni predmet  (npr. vjeronauk, etika...).</vt:lpstr>
      <vt:lpstr>Odabir stranog jezika</vt:lpstr>
      <vt:lpstr>PowerPoint Presentation</vt:lpstr>
      <vt:lpstr>Rang liste</vt:lpstr>
      <vt:lpstr>PowerPoint Presentation</vt:lpstr>
      <vt:lpstr>Ako je situacija ovakva,  promijenite škole / programe na vrijeme</vt:lpstr>
      <vt:lpstr>VAŽNO!</vt:lpstr>
      <vt:lpstr>ZAVRŠETAK PRIGOVORA: 20. 7. 2020.</vt:lpstr>
      <vt:lpstr>22. 7. 2020. ZAKLJUČAVANJE ODABIRA - učenik može upisati samo školu koja mu je u trenutku zaključavanja bila najbolji odabir (najviše rangiran, a da je unutar upisne kvote)</vt:lpstr>
      <vt:lpstr>ISPIS PRIJAVNICA: 22. 7. - 24. 7. 2020.</vt:lpstr>
      <vt:lpstr>UPISI U SREDNJE ŠKOLE: 27. 7. - 31. 7. 2020.</vt:lpstr>
      <vt:lpstr>ZDRAVSTVENI ZAHTJEVI</vt:lpstr>
      <vt:lpstr>PowerPoint Presentation</vt:lpstr>
      <vt:lpstr>ZDRAVSTVENE POTVRDE</vt:lpstr>
      <vt:lpstr>UGOVOR O NAUKOVANJU</vt:lpstr>
      <vt:lpstr>Gdje pronaći dodatne informacije?</vt:lpstr>
      <vt:lpstr>Pitanja i nedoumice</vt:lpstr>
      <vt:lpstr>SRETNO!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UPISI U SREDNJU ŠKOLU 2020.</dc:title>
  <dc:creator>Nina</dc:creator>
  <cp:lastModifiedBy>Korisnik</cp:lastModifiedBy>
  <cp:revision>1</cp:revision>
  <dcterms:modified xsi:type="dcterms:W3CDTF">2020-05-30T07:51:26Z</dcterms:modified>
</cp:coreProperties>
</file>