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60" r:id="rId3"/>
    <p:sldId id="261" r:id="rId4"/>
    <p:sldId id="257" r:id="rId5"/>
    <p:sldId id="262" r:id="rId6"/>
    <p:sldId id="263" r:id="rId7"/>
    <p:sldId id="258" r:id="rId8"/>
    <p:sldId id="259" r:id="rId9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5374E-9419-41C8-90E7-8304ACBC950E}" type="datetimeFigureOut">
              <a:rPr lang="sr-Latn-CS" smtClean="0"/>
              <a:t>6.7.2016.</a:t>
            </a:fld>
            <a:endParaRPr lang="hr-H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ABCEB-295A-4957-840C-770F3210EB0D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5374E-9419-41C8-90E7-8304ACBC950E}" type="datetimeFigureOut">
              <a:rPr lang="sr-Latn-CS" smtClean="0"/>
              <a:t>6.7.2016.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ABCEB-295A-4957-840C-770F3210EB0D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5374E-9419-41C8-90E7-8304ACBC950E}" type="datetimeFigureOut">
              <a:rPr lang="sr-Latn-CS" smtClean="0"/>
              <a:t>6.7.2016.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ABCEB-295A-4957-840C-770F3210EB0D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5374E-9419-41C8-90E7-8304ACBC950E}" type="datetimeFigureOut">
              <a:rPr lang="sr-Latn-CS" smtClean="0"/>
              <a:t>6.7.2016.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ABCEB-295A-4957-840C-770F3210EB0D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5374E-9419-41C8-90E7-8304ACBC950E}" type="datetimeFigureOut">
              <a:rPr lang="sr-Latn-CS" smtClean="0"/>
              <a:t>6.7.2016.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ABCEB-295A-4957-840C-770F3210EB0D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5374E-9419-41C8-90E7-8304ACBC950E}" type="datetimeFigureOut">
              <a:rPr lang="sr-Latn-CS" smtClean="0"/>
              <a:t>6.7.2016.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ABCEB-295A-4957-840C-770F3210EB0D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5374E-9419-41C8-90E7-8304ACBC950E}" type="datetimeFigureOut">
              <a:rPr lang="sr-Latn-CS" smtClean="0"/>
              <a:t>6.7.2016.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ABCEB-295A-4957-840C-770F3210EB0D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5374E-9419-41C8-90E7-8304ACBC950E}" type="datetimeFigureOut">
              <a:rPr lang="sr-Latn-CS" smtClean="0"/>
              <a:t>6.7.2016.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ABCEB-295A-4957-840C-770F3210EB0D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5374E-9419-41C8-90E7-8304ACBC950E}" type="datetimeFigureOut">
              <a:rPr lang="sr-Latn-CS" smtClean="0"/>
              <a:t>6.7.2016.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ABCEB-295A-4957-840C-770F3210EB0D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5374E-9419-41C8-90E7-8304ACBC950E}" type="datetimeFigureOut">
              <a:rPr lang="sr-Latn-CS" smtClean="0"/>
              <a:t>6.7.2016.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ABCEB-295A-4957-840C-770F3210EB0D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5374E-9419-41C8-90E7-8304ACBC950E}" type="datetimeFigureOut">
              <a:rPr lang="sr-Latn-CS" smtClean="0"/>
              <a:t>6.7.2016.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8AABCEB-295A-4957-840C-770F3210EB0D}" type="slidenum">
              <a:rPr lang="hr-HR" smtClean="0"/>
              <a:t>‹#›</a:t>
            </a:fld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165374E-9419-41C8-90E7-8304ACBC950E}" type="datetimeFigureOut">
              <a:rPr lang="sr-Latn-CS" smtClean="0"/>
              <a:t>6.7.2016.</a:t>
            </a:fld>
            <a:endParaRPr lang="hr-H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8AABCEB-295A-4957-840C-770F3210EB0D}" type="slidenum">
              <a:rPr lang="hr-HR" smtClean="0"/>
              <a:t>‹#›</a:t>
            </a:fld>
            <a:endParaRPr lang="hr-H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8662" y="3933056"/>
            <a:ext cx="6843738" cy="1705744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endParaRPr lang="hr-HR" sz="3400" dirty="0"/>
          </a:p>
        </p:txBody>
      </p:sp>
      <p:sp>
        <p:nvSpPr>
          <p:cNvPr id="4" name="TextBox 3"/>
          <p:cNvSpPr txBox="1"/>
          <p:nvPr/>
        </p:nvSpPr>
        <p:spPr>
          <a:xfrm>
            <a:off x="611560" y="2060848"/>
            <a:ext cx="782094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6600" dirty="0" smtClean="0"/>
              <a:t>Seoski turizam </a:t>
            </a:r>
            <a:r>
              <a:rPr lang="hr-HR" sz="6600" dirty="0" smtClean="0"/>
              <a:t>– Baranja</a:t>
            </a:r>
            <a:endParaRPr lang="hr-HR" sz="6600" dirty="0" smtClean="0"/>
          </a:p>
        </p:txBody>
      </p:sp>
    </p:spTree>
  </p:cSld>
  <p:clrMapOvr>
    <a:masterClrMapping/>
  </p:clrMapOvr>
  <p:transition>
    <p:wheel spokes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vi-VN" sz="5400" b="1" dirty="0">
                <a:solidFill>
                  <a:schemeClr val="accent4">
                    <a:lumMod val="50000"/>
                  </a:schemeClr>
                </a:solidFill>
              </a:rPr>
              <a:t>BARANJSKA ETNO KUĆA</a:t>
            </a:r>
            <a:endParaRPr lang="hr-HR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vi-VN" sz="2400" dirty="0" smtClean="0"/>
              <a:t>nalazi </a:t>
            </a:r>
            <a:r>
              <a:rPr lang="vi-VN" sz="2400" dirty="0"/>
              <a:t>se u </a:t>
            </a:r>
            <a:r>
              <a:rPr lang="vi-VN" sz="2400" b="1" dirty="0"/>
              <a:t>etno </a:t>
            </a:r>
            <a:r>
              <a:rPr lang="vi-VN" sz="2400" b="1" dirty="0" smtClean="0"/>
              <a:t>selu</a:t>
            </a:r>
            <a:r>
              <a:rPr lang="hr-HR" sz="2400" b="1" dirty="0" smtClean="0"/>
              <a:t> </a:t>
            </a:r>
            <a:r>
              <a:rPr lang="vi-VN" sz="2400" b="1" dirty="0" smtClean="0"/>
              <a:t>Karanac</a:t>
            </a:r>
            <a:r>
              <a:rPr lang="vi-VN" sz="2400" dirty="0"/>
              <a:t>, u samom srcu </a:t>
            </a:r>
            <a:r>
              <a:rPr lang="vi-VN" sz="2400" b="1" dirty="0"/>
              <a:t>Baranje</a:t>
            </a:r>
            <a:r>
              <a:rPr lang="vi-VN" sz="2400" dirty="0"/>
              <a:t>, podno baranjske planine Banove kose, točno na pola puta izmedu Kneževih Vinograda i Belog </a:t>
            </a:r>
            <a:r>
              <a:rPr lang="vi-VN" sz="2400" dirty="0" smtClean="0"/>
              <a:t>Manastira</a:t>
            </a:r>
            <a:endParaRPr lang="hr-HR" sz="2400" dirty="0" smtClean="0"/>
          </a:p>
          <a:p>
            <a:r>
              <a:rPr lang="vi-VN" sz="2400" dirty="0" smtClean="0"/>
              <a:t>jedini</a:t>
            </a:r>
            <a:r>
              <a:rPr lang="vi-VN" sz="2400" dirty="0"/>
              <a:t> </a:t>
            </a:r>
            <a:r>
              <a:rPr lang="vi-VN" sz="2400" b="1" dirty="0"/>
              <a:t>etno restoran</a:t>
            </a:r>
            <a:r>
              <a:rPr lang="vi-VN" sz="2400" dirty="0"/>
              <a:t> u Baranji, te je sasvim logično da se sva jela pripremaju na originalan i tradicionalan način. Isključivo na vatri kuha se fiš paprikaš, čobanac, šaran u rašljama, grah u zemljanim posudama, teletina ili janjetina u krušnoj peći.</a:t>
            </a:r>
            <a:endParaRPr lang="hr-HR" sz="2400" dirty="0"/>
          </a:p>
          <a:p>
            <a:pPr marL="0" indent="0">
              <a:buNone/>
            </a:pP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19468085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39816"/>
          </a:xfrm>
        </p:spPr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vi-VN" sz="2800" dirty="0"/>
              <a:t>Jedinstvena ponuda su kruh i lepinje iz krušne peći pripremljene od kukuruznog i pšeničnog brašna koje je mljeveno u stogodišnjem mlinu u </a:t>
            </a:r>
            <a:r>
              <a:rPr lang="vi-VN" sz="2800" b="1" dirty="0" smtClean="0"/>
              <a:t>Duboševici</a:t>
            </a:r>
            <a:r>
              <a:rPr lang="vi-VN" sz="2800" dirty="0" smtClean="0"/>
              <a:t>.</a:t>
            </a:r>
            <a:endParaRPr lang="hr-HR" sz="2800" dirty="0" smtClean="0"/>
          </a:p>
          <a:p>
            <a:pPr>
              <a:buFont typeface="Arial" pitchFamily="34" charset="0"/>
              <a:buChar char="•"/>
            </a:pPr>
            <a:r>
              <a:rPr lang="vi-VN" sz="2800" dirty="0" smtClean="0"/>
              <a:t>Prepoznatljivi </a:t>
            </a:r>
            <a:r>
              <a:rPr lang="vi-VN" sz="2800" dirty="0"/>
              <a:t>su po jedinstvenom receptu i pripremi puževa u umaku od kopriva, s domaćim kravljim sirom. Koprive i puževe sakupljaju u čistim i netaknutim djelovima Baranjske planine. </a:t>
            </a:r>
            <a:endParaRPr lang="hr-HR" sz="2800" dirty="0" smtClean="0"/>
          </a:p>
          <a:p>
            <a:pPr>
              <a:buFont typeface="Arial" pitchFamily="34" charset="0"/>
              <a:buChar char="•"/>
            </a:pPr>
            <a:r>
              <a:rPr lang="vi-VN" sz="2800" dirty="0" smtClean="0"/>
              <a:t>U</a:t>
            </a:r>
            <a:r>
              <a:rPr lang="hr-HR" sz="2800" dirty="0" smtClean="0"/>
              <a:t> </a:t>
            </a:r>
            <a:r>
              <a:rPr lang="vi-VN" sz="2800" dirty="0" smtClean="0"/>
              <a:t>vlastitom</a:t>
            </a:r>
            <a:r>
              <a:rPr lang="hr-HR" sz="2800" dirty="0" smtClean="0"/>
              <a:t> </a:t>
            </a:r>
            <a:r>
              <a:rPr lang="vi-VN" sz="2800" dirty="0" smtClean="0"/>
              <a:t>vrtu</a:t>
            </a:r>
            <a:r>
              <a:rPr lang="vi-VN" sz="2800" dirty="0"/>
              <a:t> proizvode rajčicu, papriku, mrkvu, peršin, salatu i luk. Gnojidba se vrši kompostom koji također sami proizvode u dvorištu od organskih ostataka.</a:t>
            </a:r>
            <a:endParaRPr lang="hr-HR" sz="2800" dirty="0"/>
          </a:p>
          <a:p>
            <a:endParaRPr lang="hr-HR" sz="2800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61428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137" y="1847088"/>
            <a:ext cx="8229600" cy="4389120"/>
          </a:xfrm>
        </p:spPr>
        <p:txBody>
          <a:bodyPr>
            <a:noAutofit/>
          </a:bodyPr>
          <a:lstStyle/>
          <a:p>
            <a:r>
              <a:rPr lang="vi-VN" sz="2400" b="1" dirty="0"/>
              <a:t>ETNO SELO KARANAC </a:t>
            </a:r>
            <a:r>
              <a:rPr lang="vi-VN" sz="2400" dirty="0"/>
              <a:t>posljednjih godina postalo je magnet za brojne strane i domaće turiste koji uživaju u bogatoj gastronomskoj i turističkoj </a:t>
            </a:r>
            <a:r>
              <a:rPr lang="vi-VN" sz="2400" u="sng" dirty="0"/>
              <a:t>ponudi</a:t>
            </a:r>
            <a:r>
              <a:rPr lang="vi-VN" sz="2400" dirty="0"/>
              <a:t> </a:t>
            </a:r>
            <a:r>
              <a:rPr lang="vi-VN" sz="2400" b="1" dirty="0"/>
              <a:t>Baranje</a:t>
            </a:r>
            <a:r>
              <a:rPr lang="vi-VN" sz="2400" dirty="0"/>
              <a:t>. </a:t>
            </a:r>
            <a:endParaRPr lang="hr-HR" sz="2400" dirty="0" smtClean="0"/>
          </a:p>
          <a:p>
            <a:r>
              <a:rPr lang="vi-VN" sz="2400" dirty="0" smtClean="0"/>
              <a:t>Ovdje </a:t>
            </a:r>
            <a:r>
              <a:rPr lang="vi-VN" sz="2400" dirty="0"/>
              <a:t>se dobro jede, moguće je provozati se originalnim seoskim kolima i spavati u autentično uređenim sobama s pogledom na kokošinjce. </a:t>
            </a:r>
            <a:endParaRPr lang="hr-HR" sz="2400" dirty="0" smtClean="0"/>
          </a:p>
          <a:p>
            <a:r>
              <a:rPr lang="vi-VN" sz="2400" dirty="0" smtClean="0"/>
              <a:t>U </a:t>
            </a:r>
            <a:r>
              <a:rPr lang="vi-VN" sz="2400" dirty="0"/>
              <a:t>živopisnim seoskim krčmama ponuda je temeljena isključivo na domaćoj proizvodnji hrane, a zalogaje redovito prati živa ciganska glazba</a:t>
            </a:r>
            <a:r>
              <a:rPr lang="vi-VN" sz="2400" dirty="0" smtClean="0"/>
              <a:t>.</a:t>
            </a:r>
            <a:r>
              <a:rPr lang="hr-HR" sz="2400" dirty="0" smtClean="0"/>
              <a:t>  </a:t>
            </a:r>
            <a:r>
              <a:rPr lang="vi-VN" sz="2400" dirty="0"/>
              <a:t> </a:t>
            </a:r>
            <a:r>
              <a:rPr lang="vi-VN" sz="2400" dirty="0" smtClean="0"/>
              <a:t/>
            </a:r>
            <a:br>
              <a:rPr lang="vi-VN" sz="2400" dirty="0" smtClean="0"/>
            </a:br>
            <a:endParaRPr lang="hr-HR" sz="2400" dirty="0"/>
          </a:p>
        </p:txBody>
      </p:sp>
      <p:sp>
        <p:nvSpPr>
          <p:cNvPr id="4" name="Naslov 1"/>
          <p:cNvSpPr txBox="1">
            <a:spLocks/>
          </p:cNvSpPr>
          <p:nvPr/>
        </p:nvSpPr>
        <p:spPr>
          <a:xfrm>
            <a:off x="457200" y="548680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r-HR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Etno selo </a:t>
            </a:r>
            <a:r>
              <a:rPr lang="hr-HR" sz="54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Karanac</a:t>
            </a:r>
            <a:endParaRPr lang="hr-HR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Etno selo </a:t>
            </a:r>
            <a:r>
              <a:rPr lang="hr-HR" sz="54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Karanac</a:t>
            </a:r>
            <a:endParaRPr lang="hr-HR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vi-VN" sz="2400" dirty="0" smtClean="0"/>
              <a:t>Ova </a:t>
            </a:r>
            <a:r>
              <a:rPr lang="vi-VN" sz="2400" dirty="0"/>
              <a:t>oaza smjestila se 20</a:t>
            </a:r>
            <a:r>
              <a:rPr lang="hr-HR" sz="2400" dirty="0"/>
              <a:t>-</a:t>
            </a:r>
            <a:r>
              <a:rPr lang="vi-VN" sz="2400" dirty="0"/>
              <a:t>ak km sjeverno od </a:t>
            </a:r>
            <a:r>
              <a:rPr lang="vi-VN" sz="2400" b="1" dirty="0"/>
              <a:t>Osijeka</a:t>
            </a:r>
            <a:r>
              <a:rPr lang="vi-VN" sz="2400" dirty="0"/>
              <a:t>, a onaj tko jednom posjeti ovaj kraj, uvijek mu se vraća, jer njegova ljepota zauvijek ostaje u sjećanju.</a:t>
            </a:r>
            <a:br>
              <a:rPr lang="vi-VN" sz="2400" dirty="0"/>
            </a:br>
            <a:r>
              <a:rPr lang="vi-VN" sz="2400" dirty="0"/>
              <a:t>Karanac je nekada pripadao vlastelinstvu </a:t>
            </a:r>
            <a:r>
              <a:rPr lang="vi-VN" sz="2400" b="1" dirty="0"/>
              <a:t>Darda</a:t>
            </a:r>
            <a:r>
              <a:rPr lang="vi-VN" sz="2400" dirty="0"/>
              <a:t>. Trećinu njegova područja pokrivali su vinogradi i šume, a mještani su proizvodili izvrsno vino. Danas uspješno čuvaju i tu tradiciju.</a:t>
            </a:r>
            <a:endParaRPr lang="hr-HR" sz="2400" dirty="0"/>
          </a:p>
          <a:p>
            <a:r>
              <a:rPr lang="vi-VN" sz="2400" dirty="0" smtClean="0"/>
              <a:t>Svojom </a:t>
            </a:r>
            <a:r>
              <a:rPr lang="vi-VN" sz="2400" dirty="0"/>
              <a:t>očuvanošću starih panonskih kuća, jedinstvenom betonskom cestom, s tri crkve i najduljim drvoredom trešanja spada u pravu kategoriju etno sela. U selu postoji etno restoran u kojem možete kušati sva baranjska jela spravljena isključivo na otvorenoj vatri i u krušnoj peći.</a:t>
            </a:r>
            <a:br>
              <a:rPr lang="vi-VN" sz="2400" dirty="0"/>
            </a:b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2752681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96720"/>
          </a:xfrm>
        </p:spPr>
        <p:txBody>
          <a:bodyPr>
            <a:noAutofit/>
          </a:bodyPr>
          <a:lstStyle/>
          <a:p>
            <a:r>
              <a:rPr lang="vi-VN" sz="4400" b="1" dirty="0">
                <a:solidFill>
                  <a:schemeClr val="accent4">
                    <a:lumMod val="50000"/>
                  </a:schemeClr>
                </a:solidFill>
              </a:rPr>
              <a:t>Preporuke za posjet u blizini</a:t>
            </a:r>
            <a:r>
              <a:rPr lang="vi-VN" sz="4400" b="1" dirty="0" smtClean="0">
                <a:solidFill>
                  <a:schemeClr val="accent4">
                    <a:lumMod val="50000"/>
                  </a:schemeClr>
                </a:solidFill>
              </a:rPr>
              <a:t>:</a:t>
            </a:r>
            <a:endParaRPr lang="hr-HR" sz="40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vi-VN" sz="2800" dirty="0" smtClean="0"/>
              <a:t>park </a:t>
            </a:r>
            <a:r>
              <a:rPr lang="vi-VN" sz="2800" dirty="0"/>
              <a:t>prirode </a:t>
            </a:r>
            <a:r>
              <a:rPr lang="vi-VN" sz="2800" b="1" dirty="0"/>
              <a:t>Kopački rit</a:t>
            </a:r>
            <a:r>
              <a:rPr lang="vi-VN" sz="2800" dirty="0"/>
              <a:t> (vožnja brodom, edukativni film, slušanje rike jelena</a:t>
            </a:r>
            <a:r>
              <a:rPr lang="vi-VN" sz="2800" dirty="0" smtClean="0"/>
              <a:t>)</a:t>
            </a:r>
            <a:endParaRPr lang="hr-HR" sz="2800" dirty="0" smtClean="0"/>
          </a:p>
          <a:p>
            <a:r>
              <a:rPr lang="vi-VN" sz="2800" dirty="0" smtClean="0"/>
              <a:t>seoski </a:t>
            </a:r>
            <a:r>
              <a:rPr lang="vi-VN" sz="2800" dirty="0"/>
              <a:t>turizam: </a:t>
            </a:r>
            <a:r>
              <a:rPr lang="vi-VN" sz="2800" b="1" dirty="0"/>
              <a:t>Baranjska etno kuća</a:t>
            </a:r>
            <a:r>
              <a:rPr lang="vi-VN" sz="2800" dirty="0"/>
              <a:t>, </a:t>
            </a:r>
            <a:r>
              <a:rPr lang="vi-VN" sz="2800" b="1" dirty="0"/>
              <a:t>Sklepić</a:t>
            </a:r>
            <a:r>
              <a:rPr lang="vi-VN" sz="2800" dirty="0"/>
              <a:t>, </a:t>
            </a:r>
            <a:r>
              <a:rPr lang="vi-VN" sz="2800" b="1" dirty="0" smtClean="0"/>
              <a:t>sala</a:t>
            </a:r>
            <a:r>
              <a:rPr lang="hr-HR" sz="2800" b="1" dirty="0" smtClean="0"/>
              <a:t>š</a:t>
            </a:r>
            <a:r>
              <a:rPr lang="vi-VN" sz="2800" b="1" dirty="0" smtClean="0"/>
              <a:t> </a:t>
            </a:r>
            <a:r>
              <a:rPr lang="vi-VN" sz="2800" b="1" dirty="0"/>
              <a:t>Ipša</a:t>
            </a:r>
            <a:r>
              <a:rPr lang="vi-VN" sz="2800" dirty="0"/>
              <a:t>, </a:t>
            </a:r>
            <a:r>
              <a:rPr lang="vi-VN" sz="2800" b="1" dirty="0"/>
              <a:t>Ivica i Marica</a:t>
            </a:r>
            <a:r>
              <a:rPr lang="vi-VN" sz="2800" dirty="0"/>
              <a:t>, eko gospodarstvo </a:t>
            </a:r>
            <a:r>
              <a:rPr lang="vi-VN" sz="2800" b="1" dirty="0"/>
              <a:t>Orlov </a:t>
            </a:r>
            <a:r>
              <a:rPr lang="vi-VN" sz="2800" b="1" dirty="0" smtClean="0"/>
              <a:t>put</a:t>
            </a:r>
            <a:endParaRPr lang="hr-HR" sz="2800" dirty="0" smtClean="0"/>
          </a:p>
          <a:p>
            <a:r>
              <a:rPr lang="vi-VN" sz="2800" dirty="0" smtClean="0"/>
              <a:t>restorani</a:t>
            </a:r>
            <a:r>
              <a:rPr lang="vi-VN" sz="2800" dirty="0"/>
              <a:t>: </a:t>
            </a:r>
            <a:r>
              <a:rPr lang="vi-VN" sz="2800" b="1" dirty="0"/>
              <a:t>restoran vinarija Josić</a:t>
            </a:r>
            <a:r>
              <a:rPr lang="vi-VN" sz="2800" dirty="0"/>
              <a:t>, Citadela Vardarac, Kovač čarda Suza, Kormoran, </a:t>
            </a:r>
            <a:r>
              <a:rPr lang="vi-VN" sz="2800" dirty="0" smtClean="0"/>
              <a:t>Tikveš</a:t>
            </a:r>
            <a:endParaRPr lang="hr-HR" sz="2800" dirty="0" smtClean="0"/>
          </a:p>
          <a:p>
            <a:r>
              <a:rPr lang="vi-VN" sz="2800" b="1" dirty="0" smtClean="0"/>
              <a:t>iločka </a:t>
            </a:r>
            <a:r>
              <a:rPr lang="vi-VN" sz="2800" b="1" dirty="0"/>
              <a:t>vinska </a:t>
            </a:r>
            <a:r>
              <a:rPr lang="vi-VN" sz="2800" b="1" dirty="0" smtClean="0"/>
              <a:t>cesta</a:t>
            </a:r>
            <a:endParaRPr lang="hr-HR" sz="2800" dirty="0" smtClean="0"/>
          </a:p>
          <a:p>
            <a:r>
              <a:rPr lang="vi-VN" sz="2800" dirty="0" smtClean="0"/>
              <a:t>dvorac </a:t>
            </a:r>
            <a:r>
              <a:rPr lang="vi-VN" sz="2800" dirty="0"/>
              <a:t>Eugena Savojskog u Bilju, dvorac obitelji Habsburg uTikvešu,spomenik na Batini (tromeđa Hrvatska - Mađarska - </a:t>
            </a:r>
            <a:r>
              <a:rPr lang="vi-VN" sz="2800" dirty="0" smtClean="0"/>
              <a:t>Vojvodina)</a:t>
            </a:r>
            <a:endParaRPr lang="hr-HR" sz="2800" dirty="0" smtClean="0"/>
          </a:p>
          <a:p>
            <a:r>
              <a:rPr lang="vi-VN" sz="2800" dirty="0" smtClean="0"/>
              <a:t>putničke </a:t>
            </a:r>
            <a:r>
              <a:rPr lang="vi-VN" sz="2800" dirty="0"/>
              <a:t>agencije: </a:t>
            </a:r>
            <a:r>
              <a:rPr lang="vi-VN" sz="2800" b="1" dirty="0"/>
              <a:t>Baranya Adventures</a:t>
            </a:r>
            <a:r>
              <a:rPr lang="vi-VN" sz="2800" dirty="0"/>
              <a:t> (vožnja terencima i kanuima, hiking), </a:t>
            </a:r>
            <a:r>
              <a:rPr lang="vi-VN" sz="2800" b="1" dirty="0"/>
              <a:t>Zlatna Greda</a:t>
            </a:r>
            <a:r>
              <a:rPr lang="vi-VN" sz="2800" dirty="0"/>
              <a:t> (eko turizam)</a:t>
            </a:r>
            <a:br>
              <a:rPr lang="vi-VN" sz="2800" dirty="0"/>
            </a:br>
            <a:endParaRPr lang="hr-HR" sz="2800" dirty="0"/>
          </a:p>
          <a:p>
            <a:endParaRPr lang="hr-HR" sz="2800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308751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1143000"/>
          </a:xfrm>
        </p:spPr>
        <p:txBody>
          <a:bodyPr/>
          <a:lstStyle/>
          <a:p>
            <a:r>
              <a:rPr lang="hr-HR" dirty="0" smtClean="0">
                <a:solidFill>
                  <a:schemeClr val="accent4">
                    <a:lumMod val="50000"/>
                  </a:schemeClr>
                </a:solidFill>
              </a:rPr>
              <a:t>Hrana u Baranji</a:t>
            </a:r>
            <a:endParaRPr lang="hr-HR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1027" name="Picture 3" descr="C:\Users\f\Desktop\Moje stvari\My PHOTO\baranja_gastro0042-crvena-paprika-krupno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643306" y="2285992"/>
            <a:ext cx="3336920" cy="166290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TextBox 7"/>
          <p:cNvSpPr txBox="1"/>
          <p:nvPr/>
        </p:nvSpPr>
        <p:spPr>
          <a:xfrm>
            <a:off x="677416" y="1595064"/>
            <a:ext cx="75724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r-HR" sz="3200" dirty="0" smtClean="0">
                <a:latin typeface="Calibri" panose="020F0502020204030204" pitchFamily="34" charset="0"/>
              </a:rPr>
              <a:t>Jedna od najpoznatijih baranjskih </a:t>
            </a:r>
            <a:r>
              <a:rPr lang="hr-HR" sz="3200" dirty="0" smtClean="0">
                <a:latin typeface="Calibri" panose="020F0502020204030204" pitchFamily="34" charset="0"/>
              </a:rPr>
              <a:t>začina </a:t>
            </a:r>
            <a:r>
              <a:rPr lang="hr-HR" sz="3200" dirty="0" smtClean="0">
                <a:latin typeface="Calibri" panose="020F0502020204030204" pitchFamily="34" charset="0"/>
              </a:rPr>
              <a:t>je ljuta papričica.</a:t>
            </a:r>
            <a:endParaRPr lang="hr-HR" sz="3200" dirty="0">
              <a:latin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0034" y="4000504"/>
            <a:ext cx="82153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r-HR" sz="3200" dirty="0">
                <a:latin typeface="Calibri" panose="020F0502020204030204" pitchFamily="34" charset="0"/>
              </a:rPr>
              <a:t> </a:t>
            </a:r>
            <a:r>
              <a:rPr lang="hr-HR" sz="3200" dirty="0" smtClean="0">
                <a:latin typeface="Calibri" panose="020F0502020204030204" pitchFamily="34" charset="0"/>
              </a:rPr>
              <a:t>Svi u Baranji vole  baranjski </a:t>
            </a:r>
            <a:r>
              <a:rPr lang="hr-HR" sz="3200" dirty="0" err="1" smtClean="0">
                <a:latin typeface="Calibri" panose="020F0502020204030204" pitchFamily="34" charset="0"/>
              </a:rPr>
              <a:t>fiš</a:t>
            </a:r>
            <a:r>
              <a:rPr lang="hr-HR" sz="3200" dirty="0" smtClean="0">
                <a:latin typeface="Calibri" panose="020F0502020204030204" pitchFamily="34" charset="0"/>
              </a:rPr>
              <a:t> paprikaš </a:t>
            </a:r>
            <a:r>
              <a:rPr lang="hr-HR" sz="3200" dirty="0" smtClean="0">
                <a:latin typeface="Calibri" panose="020F0502020204030204" pitchFamily="34" charset="0"/>
              </a:rPr>
              <a:t>i grah</a:t>
            </a:r>
            <a:endParaRPr lang="hr-HR" sz="3200" dirty="0">
              <a:latin typeface="Calibri" panose="020F0502020204030204" pitchFamily="34" charset="0"/>
            </a:endParaRPr>
          </a:p>
        </p:txBody>
      </p:sp>
      <p:pic>
        <p:nvPicPr>
          <p:cNvPr id="1029" name="Picture 5" descr="C:\Users\f\Desktop\Moje stvari\My PHOTO\1c7431c396c4dbdb543c670fd5afc49b_view_m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12114" y="4572008"/>
            <a:ext cx="2662252" cy="21431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30" name="Picture 6" descr="C:\Users\f\Desktop\Moje stvari\My PHOTO\60982526-sataras-kopacevo-hrvatska-jelo-hrana-baranj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01652" y="4581128"/>
            <a:ext cx="2786082" cy="20699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wheel spokes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143000"/>
          </a:xfrm>
        </p:spPr>
        <p:txBody>
          <a:bodyPr/>
          <a:lstStyle/>
          <a:p>
            <a:r>
              <a:rPr lang="hr-HR" dirty="0" smtClean="0">
                <a:solidFill>
                  <a:schemeClr val="accent4">
                    <a:lumMod val="50000"/>
                  </a:schemeClr>
                </a:solidFill>
              </a:rPr>
              <a:t>Seoski turizam - Aleksander</a:t>
            </a:r>
            <a:endParaRPr lang="hr-HR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2050" name="Picture 2" descr="C:\Users\f\Desktop\Moje stvari\My PHOTO\heder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77268" y="1677809"/>
            <a:ext cx="3855372" cy="218635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7" name="Rectangle 6"/>
          <p:cNvSpPr/>
          <p:nvPr/>
        </p:nvSpPr>
        <p:spPr>
          <a:xfrm>
            <a:off x="323528" y="4120084"/>
            <a:ext cx="496285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b="1" dirty="0"/>
              <a:t>PRIVATNI SMJEŠTAJ ALEKSANDER</a:t>
            </a:r>
            <a:r>
              <a:rPr lang="hr-HR" sz="2400" dirty="0"/>
              <a:t> nalazi se 5 km sjeverno od grada Osijeka, u neposrednoj blizini parka prirode </a:t>
            </a:r>
            <a:r>
              <a:rPr lang="hr-HR" sz="2400" dirty="0" smtClean="0"/>
              <a:t>Kopački </a:t>
            </a:r>
            <a:r>
              <a:rPr lang="hr-HR" sz="2400" dirty="0"/>
              <a:t>rit. </a:t>
            </a:r>
            <a:r>
              <a:rPr lang="hr-HR" sz="2400" dirty="0" smtClean="0"/>
              <a:t>Svojom blizinom parku prirode </a:t>
            </a:r>
            <a:r>
              <a:rPr lang="hr-HR" sz="2400" dirty="0"/>
              <a:t>činimo spoj urbanog i mirnog života u neposrednoj blizini zadnjih netaknutih </a:t>
            </a:r>
            <a:r>
              <a:rPr lang="hr-HR" sz="2400" dirty="0" smtClean="0"/>
              <a:t>dijelova </a:t>
            </a:r>
            <a:r>
              <a:rPr lang="hr-HR" sz="2400" dirty="0"/>
              <a:t>prirode.</a:t>
            </a:r>
          </a:p>
        </p:txBody>
      </p:sp>
      <p:pic>
        <p:nvPicPr>
          <p:cNvPr id="2051" name="Picture 3" descr="C:\Users\f\Desktop\Moje stvari\My PHOTO\preuzmi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00192" y="1677809"/>
            <a:ext cx="2259335" cy="172532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2052" name="Picture 4" descr="C:\Users\f\Desktop\Moje stvari\My PHOTO\preuzmi (2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84168" y="3712180"/>
            <a:ext cx="2619375" cy="174307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0" name="TextBox 9"/>
          <p:cNvSpPr txBox="1"/>
          <p:nvPr/>
        </p:nvSpPr>
        <p:spPr>
          <a:xfrm>
            <a:off x="6084168" y="5458912"/>
            <a:ext cx="27860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 smtClean="0"/>
              <a:t>Također u Bilju ima seoski turizam Crvendać.</a:t>
            </a:r>
            <a:endParaRPr lang="hr-HR" sz="2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Custom 2">
      <a:dk1>
        <a:sysClr val="windowText" lastClr="000000"/>
      </a:dk1>
      <a:lt1>
        <a:sysClr val="window" lastClr="FFFFFF"/>
      </a:lt1>
      <a:dk2>
        <a:srgbClr val="BDE296"/>
      </a:dk2>
      <a:lt2>
        <a:srgbClr val="36FF91"/>
      </a:lt2>
      <a:accent1>
        <a:srgbClr val="00B050"/>
      </a:accent1>
      <a:accent2>
        <a:srgbClr val="BDE296"/>
      </a:accent2>
      <a:accent3>
        <a:srgbClr val="49711E"/>
      </a:accent3>
      <a:accent4>
        <a:srgbClr val="92D050"/>
      </a:accent4>
      <a:accent5>
        <a:srgbClr val="36FF91"/>
      </a:accent5>
      <a:accent6>
        <a:srgbClr val="92D050"/>
      </a:accent6>
      <a:hlink>
        <a:srgbClr val="00B050"/>
      </a:hlink>
      <a:folHlink>
        <a:srgbClr val="92D05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136</TotalTime>
  <Words>96</Words>
  <Application>Microsoft Office PowerPoint</Application>
  <PresentationFormat>Prikaz na zaslonu (4:3)</PresentationFormat>
  <Paragraphs>27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8</vt:i4>
      </vt:variant>
    </vt:vector>
  </HeadingPairs>
  <TitlesOfParts>
    <vt:vector size="9" baseType="lpstr">
      <vt:lpstr>Flow</vt:lpstr>
      <vt:lpstr>PowerPointova prezentacija</vt:lpstr>
      <vt:lpstr>BARANJSKA ETNO KUĆA</vt:lpstr>
      <vt:lpstr>PowerPointova prezentacija</vt:lpstr>
      <vt:lpstr>PowerPointova prezentacija</vt:lpstr>
      <vt:lpstr>Etno selo Karanac</vt:lpstr>
      <vt:lpstr>Preporuke za posjet u blizini:</vt:lpstr>
      <vt:lpstr>Hrana u Baranji</vt:lpstr>
      <vt:lpstr>Seoski turizam - Aleksander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Seoski turizam- Baranja</dc:title>
  <dc:creator>f</dc:creator>
  <cp:lastModifiedBy>Milosici</cp:lastModifiedBy>
  <cp:revision>20</cp:revision>
  <dcterms:created xsi:type="dcterms:W3CDTF">2016-04-27T14:06:46Z</dcterms:created>
  <dcterms:modified xsi:type="dcterms:W3CDTF">2016-07-06T10:09:44Z</dcterms:modified>
</cp:coreProperties>
</file>