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82" r:id="rId4"/>
    <p:sldId id="277" r:id="rId5"/>
    <p:sldId id="281" r:id="rId6"/>
    <p:sldId id="257" r:id="rId7"/>
    <p:sldId id="27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9" r:id="rId19"/>
    <p:sldId id="280" r:id="rId20"/>
    <p:sldId id="283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8E85-28C2-4A14-8020-2CB3DF19935A}" type="datetimeFigureOut">
              <a:rPr lang="sr-Latn-CS" smtClean="0"/>
              <a:pPr/>
              <a:t>8.4.2020.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1A12-4891-4E65-81C6-C17B89D30A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8E85-28C2-4A14-8020-2CB3DF19935A}" type="datetimeFigureOut">
              <a:rPr lang="sr-Latn-CS" smtClean="0"/>
              <a:pPr/>
              <a:t>8.4.2020.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1A12-4891-4E65-81C6-C17B89D30A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8E85-28C2-4A14-8020-2CB3DF19935A}" type="datetimeFigureOut">
              <a:rPr lang="sr-Latn-CS" smtClean="0"/>
              <a:pPr/>
              <a:t>8.4.2020.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1A12-4891-4E65-81C6-C17B89D30A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8E85-28C2-4A14-8020-2CB3DF19935A}" type="datetimeFigureOut">
              <a:rPr lang="sr-Latn-CS" smtClean="0"/>
              <a:pPr/>
              <a:t>8.4.2020.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1A12-4891-4E65-81C6-C17B89D30A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8E85-28C2-4A14-8020-2CB3DF19935A}" type="datetimeFigureOut">
              <a:rPr lang="sr-Latn-CS" smtClean="0"/>
              <a:pPr/>
              <a:t>8.4.2020.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1A12-4891-4E65-81C6-C17B89D30A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8E85-28C2-4A14-8020-2CB3DF19935A}" type="datetimeFigureOut">
              <a:rPr lang="sr-Latn-CS" smtClean="0"/>
              <a:pPr/>
              <a:t>8.4.2020.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1A12-4891-4E65-81C6-C17B89D30A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8E85-28C2-4A14-8020-2CB3DF19935A}" type="datetimeFigureOut">
              <a:rPr lang="sr-Latn-CS" smtClean="0"/>
              <a:pPr/>
              <a:t>8.4.2020.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1A12-4891-4E65-81C6-C17B89D30A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8E85-28C2-4A14-8020-2CB3DF19935A}" type="datetimeFigureOut">
              <a:rPr lang="sr-Latn-CS" smtClean="0"/>
              <a:pPr/>
              <a:t>8.4.2020.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1A12-4891-4E65-81C6-C17B89D30A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8E85-28C2-4A14-8020-2CB3DF19935A}" type="datetimeFigureOut">
              <a:rPr lang="sr-Latn-CS" smtClean="0"/>
              <a:pPr/>
              <a:t>8.4.2020.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1A12-4891-4E65-81C6-C17B89D30A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8E85-28C2-4A14-8020-2CB3DF19935A}" type="datetimeFigureOut">
              <a:rPr lang="sr-Latn-CS" smtClean="0"/>
              <a:pPr/>
              <a:t>8.4.2020.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1A12-4891-4E65-81C6-C17B89D30A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8E85-28C2-4A14-8020-2CB3DF19935A}" type="datetimeFigureOut">
              <a:rPr lang="sr-Latn-CS" smtClean="0"/>
              <a:pPr/>
              <a:t>8.4.2020.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1A12-4891-4E65-81C6-C17B89D30A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88E85-28C2-4A14-8020-2CB3DF19935A}" type="datetimeFigureOut">
              <a:rPr lang="sr-Latn-CS" smtClean="0"/>
              <a:pPr/>
              <a:t>8.4.2020.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91A12-4891-4E65-81C6-C17B89D30A9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443302" y="428604"/>
            <a:ext cx="5700698" cy="147002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Gdje spavaju djeca</a:t>
            </a:r>
            <a:br>
              <a:rPr lang="hr-HR" b="1" dirty="0" smtClean="0"/>
            </a:br>
            <a:r>
              <a:rPr lang="hr-HR" dirty="0" smtClean="0"/>
              <a:t>James </a:t>
            </a:r>
            <a:r>
              <a:rPr lang="hr-HR" dirty="0" err="1" smtClean="0"/>
              <a:t>Mollison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2010.</a:t>
            </a:r>
            <a:endParaRPr lang="hr-HR" dirty="0"/>
          </a:p>
        </p:txBody>
      </p:sp>
      <p:pic>
        <p:nvPicPr>
          <p:cNvPr id="4" name="Slika 3" descr="51VwcMMJPzL__SL500_AA30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928802"/>
            <a:ext cx="4214832" cy="4214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sz="2400" b="1" dirty="0" smtClean="0">
                <a:latin typeface="+mn-lt"/>
              </a:rPr>
              <a:t>Kina, </a:t>
            </a:r>
            <a:r>
              <a:rPr lang="hr-HR" sz="2400" b="1" dirty="0" err="1" smtClean="0">
                <a:latin typeface="+mn-lt"/>
              </a:rPr>
              <a:t>Dong</a:t>
            </a:r>
            <a:r>
              <a:rPr lang="hr-HR" sz="2400" b="1" dirty="0" smtClean="0">
                <a:latin typeface="+mn-lt"/>
              </a:rPr>
              <a:t>, 9 godina</a:t>
            </a:r>
            <a:r>
              <a:rPr lang="hr-HR" sz="2400" dirty="0" smtClean="0">
                <a:latin typeface="+mn-lt"/>
              </a:rPr>
              <a:t/>
            </a:r>
            <a:br>
              <a:rPr lang="hr-HR" sz="2400" dirty="0" smtClean="0">
                <a:latin typeface="+mn-lt"/>
              </a:rPr>
            </a:br>
            <a:r>
              <a:rPr lang="hr-HR" sz="2400" dirty="0" smtClean="0">
                <a:latin typeface="+mn-lt"/>
              </a:rPr>
              <a:t> Živi s roditeljima, sestrom i djedom. </a:t>
            </a:r>
            <a:r>
              <a:rPr lang="hr-HR" sz="2400" dirty="0" smtClean="0"/>
              <a:t>Obitelj posjeduje komad zemlje koji im je dovoljan za proizvodnju vlastite riže i šećerne trske. </a:t>
            </a:r>
            <a:br>
              <a:rPr lang="hr-HR" sz="2400" dirty="0" smtClean="0"/>
            </a:br>
            <a:r>
              <a:rPr lang="hr-HR" sz="2700" dirty="0" smtClean="0"/>
              <a:t>Navečer obično piše zadaću i gleda televiziju. Kad odraste, želi biti policajac.</a:t>
            </a:r>
            <a:endParaRPr lang="hr-HR" sz="2700" dirty="0">
              <a:latin typeface="+mn-lt"/>
            </a:endParaRPr>
          </a:p>
        </p:txBody>
      </p:sp>
      <p:pic>
        <p:nvPicPr>
          <p:cNvPr id="6" name="Rezervirano mjesto sadržaja 5" descr="where-children-sleep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500306"/>
            <a:ext cx="5760269" cy="36264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400" b="1" dirty="0" smtClean="0"/>
              <a:t>Senegal, Lamine, 12 godina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Pohađa školu za dječake. Sobu dijeli s nekoliko drugih dječaka. Njihovi kreveti sastavljeni su od dasaka i cigle. Svako jutro ustaje u 6 i radi na školskoj farmi. </a:t>
            </a:r>
            <a:endParaRPr lang="hr-HR" sz="2400" dirty="0"/>
          </a:p>
        </p:txBody>
      </p:sp>
      <p:pic>
        <p:nvPicPr>
          <p:cNvPr id="4" name="Rezervirano mjesto sadržaja 3" descr="where-children-sleep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143116"/>
            <a:ext cx="6574221" cy="4116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22859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sz="2400" b="1" dirty="0" smtClean="0"/>
              <a:t>Nepal, Katmandu, Indira, 7 godina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Živi u kući koja ima jednu prostoriju i jedan madrac na kojem djeca spavaju. Obitelj je siromašna i svi moraju raditi. Indira radi od svoje treće godine u kamenolomu granita u kojem osim nje radi još oko 150 djece. Nakon šest sati rada, vraća se kući i pomaže majci u kućanskim poslovima. Kada odraste želi biti plesačica.</a:t>
            </a:r>
            <a:endParaRPr lang="hr-HR" sz="2400" dirty="0"/>
          </a:p>
        </p:txBody>
      </p:sp>
      <p:pic>
        <p:nvPicPr>
          <p:cNvPr id="4" name="Rezervirano mjesto sadržaja 3" descr="where-children-sleep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571744"/>
            <a:ext cx="6572296" cy="41148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1763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sz="2400" b="1" dirty="0" smtClean="0"/>
              <a:t>Škotska, </a:t>
            </a:r>
            <a:r>
              <a:rPr lang="hr-HR" sz="2400" b="1" dirty="0" err="1" smtClean="0"/>
              <a:t>Rhiannon</a:t>
            </a:r>
            <a:r>
              <a:rPr lang="hr-HR" sz="2400" b="1" dirty="0" smtClean="0"/>
              <a:t>, 14 godina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Svira gitaru, bubnjeve i pjeva. </a:t>
            </a:r>
            <a:br>
              <a:rPr lang="hr-HR" sz="2400" dirty="0" smtClean="0"/>
            </a:br>
            <a:r>
              <a:rPr lang="hr-HR" sz="2400" dirty="0" smtClean="0"/>
              <a:t>Zbog izgleda često su je zadirkivali u školi. 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Rezervirano mjesto sadržaja 3" descr="Rhiannon-14-Darvel-Scotla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071678"/>
            <a:ext cx="6527647" cy="40170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400" dirty="0" smtClean="0"/>
              <a:t>SAD, </a:t>
            </a:r>
            <a:r>
              <a:rPr lang="hr-HR" sz="2400" dirty="0" err="1" smtClean="0"/>
              <a:t>Kentucky</a:t>
            </a:r>
            <a:r>
              <a:rPr lang="hr-HR" sz="2400" dirty="0"/>
              <a:t>,</a:t>
            </a:r>
            <a:r>
              <a:rPr lang="hr-HR" sz="2400" dirty="0" smtClean="0"/>
              <a:t> </a:t>
            </a:r>
            <a:r>
              <a:rPr lang="hr-HR" sz="2400" dirty="0" err="1" smtClean="0"/>
              <a:t>Yoey</a:t>
            </a:r>
            <a:r>
              <a:rPr lang="hr-HR" sz="2400" dirty="0" smtClean="0"/>
              <a:t>, 11 godina</a:t>
            </a:r>
            <a:br>
              <a:rPr lang="hr-HR" sz="2400" dirty="0" smtClean="0"/>
            </a:br>
            <a:r>
              <a:rPr lang="hr-HR" sz="2400" dirty="0" smtClean="0"/>
              <a:t>Redovito prati oca u lov. Ima dvije sačmarice i samostrel, a prvog jelena ulovio je sa 7 godina! Voli život na otvorenom i nada se da će se i u budućnosti baviti lovom. U njegovoj se obitelji uvijek priprema i jede meso životinja koje ulove, a </a:t>
            </a:r>
            <a:r>
              <a:rPr lang="hr-HR" sz="2400" dirty="0" err="1" smtClean="0"/>
              <a:t>Joey</a:t>
            </a:r>
            <a:r>
              <a:rPr lang="hr-HR" sz="2400" dirty="0" smtClean="0"/>
              <a:t> smatra da životinje ne bi trebale biti ubijane zbog ''sporta'‘.</a:t>
            </a:r>
            <a:endParaRPr lang="hr-HR" sz="2400" dirty="0"/>
          </a:p>
        </p:txBody>
      </p:sp>
      <p:pic>
        <p:nvPicPr>
          <p:cNvPr id="4" name="Rezervirano mjesto sadržaja 3" descr="Joey-11-Kentucky-U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786058"/>
            <a:ext cx="5929354" cy="36488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2400" b="1" dirty="0" smtClean="0"/>
              <a:t>Brazil</a:t>
            </a:r>
            <a:r>
              <a:rPr lang="hr-HR" sz="2400" b="1" dirty="0" smtClean="0"/>
              <a:t>, </a:t>
            </a:r>
            <a:r>
              <a:rPr lang="pt-BR" sz="2400" b="1" dirty="0" smtClean="0"/>
              <a:t>Rio de Janeiro, Alex, 9</a:t>
            </a:r>
            <a:r>
              <a:rPr lang="hr-HR" sz="2400" b="1" dirty="0" smtClean="0"/>
              <a:t> godina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Provodi vrijeme na ulicama i to u prošnji novca. Sredstva za nužnu hranu dobavlja tako da krade od starijih ljudi koji su na ulicama ili pak od onih koji sjede u automobilima. Često spava na ulici ili na napuštenom kauču. Rijetko posjeti obitelj, a to je obično samo onda da podijeli svoj obrok s njima, ukoliko je uspio doći do njega. </a:t>
            </a:r>
            <a:endParaRPr lang="hr-HR" sz="2400" dirty="0"/>
          </a:p>
        </p:txBody>
      </p:sp>
      <p:pic>
        <p:nvPicPr>
          <p:cNvPr id="6" name="Rezervirano mjesto sadržaja 5" descr="where-children-sleep-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786058"/>
            <a:ext cx="5972705" cy="3738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sz="2400" dirty="0" smtClean="0">
                <a:latin typeface="Calibri" pitchFamily="34" charset="0"/>
              </a:rPr>
              <a:t/>
            </a:r>
            <a:br>
              <a:rPr lang="hr-HR" sz="2400" dirty="0" smtClean="0">
                <a:latin typeface="Calibri" pitchFamily="34" charset="0"/>
              </a:rPr>
            </a:br>
            <a:r>
              <a:rPr lang="vi-VN" sz="2400" dirty="0" smtClean="0">
                <a:latin typeface="Calibri" pitchFamily="34" charset="0"/>
              </a:rPr>
              <a:t>Ovom dječaku, čije ime nije poznato, i njegovoj obitelji dom je madrac negdje u predgrađu Rima. Došli su iz Rumunjske, a novac za autobusne karte skupili su prošenjem po ulicama. Nakon dolaska u Rim kampirali su na privatnom posjedu s kojeg ih je izbacila policija. Nemaju nikakvih isprava zbog čega se ne mogu legalno zaposliti. Dječakovi roditelji peru prljava stakla automobila na raskrižjima. Nitko iz njegove obitelji nikada nije išao u školu.</a:t>
            </a:r>
            <a:r>
              <a:rPr lang="hr-HR" sz="2400" dirty="0" smtClean="0">
                <a:latin typeface="Calibri" pitchFamily="34" charset="0"/>
              </a:rPr>
              <a:t/>
            </a:r>
            <a:br>
              <a:rPr lang="hr-HR" sz="2400" dirty="0" smtClean="0">
                <a:latin typeface="Calibri" pitchFamily="34" charset="0"/>
              </a:rPr>
            </a:br>
            <a:endParaRPr lang="hr-HR" sz="2400" dirty="0">
              <a:latin typeface="Calibri" pitchFamily="34" charset="0"/>
            </a:endParaRPr>
          </a:p>
        </p:txBody>
      </p:sp>
      <p:pic>
        <p:nvPicPr>
          <p:cNvPr id="4" name="Rezervirano mjesto sadržaja 3" descr="wcs_still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3071810"/>
            <a:ext cx="5609917" cy="3494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USA</a:t>
            </a:r>
            <a:r>
              <a:rPr lang="hr-HR" sz="2400" b="1" dirty="0" smtClean="0"/>
              <a:t>, </a:t>
            </a:r>
            <a:r>
              <a:rPr lang="en-US" sz="2400" b="1" dirty="0" smtClean="0"/>
              <a:t>New York, Jaime, 9</a:t>
            </a:r>
            <a:r>
              <a:rPr lang="hr-HR" sz="2400" b="1" dirty="0" smtClean="0"/>
              <a:t> godina</a:t>
            </a:r>
            <a:br>
              <a:rPr lang="hr-HR" sz="2400" b="1" dirty="0" smtClean="0"/>
            </a:br>
            <a:r>
              <a:rPr lang="vi-VN" sz="2400" dirty="0" smtClean="0">
                <a:latin typeface="Calibri" pitchFamily="34" charset="0"/>
              </a:rPr>
              <a:t>Ide u prestižnu školu i dobar je učenik. Također, trenira judo i bavi se plivanjem. Voli učiti o financijama, a kad odraste, želi biti odvjetnik kao njegov otac.</a:t>
            </a:r>
            <a:r>
              <a:rPr lang="en-US" sz="2400" b="1" dirty="0" smtClean="0">
                <a:latin typeface="Calibri" pitchFamily="34" charset="0"/>
              </a:rPr>
              <a:t> </a:t>
            </a:r>
            <a:endParaRPr lang="hr-HR" sz="2400" b="1" dirty="0">
              <a:latin typeface="Calibri" pitchFamily="34" charset="0"/>
            </a:endParaRPr>
          </a:p>
        </p:txBody>
      </p:sp>
      <p:pic>
        <p:nvPicPr>
          <p:cNvPr id="4" name="Rezervirano mjesto sadržaja 3" descr="JamesMollison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357430"/>
            <a:ext cx="6149387" cy="38135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revet na sme&amp;cacute;u ili spavanje me&amp;dstrok;u tijarama: gdje &amp;zcaron;ive djeca svij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928934"/>
            <a:ext cx="5805475" cy="3693070"/>
          </a:xfrm>
          <a:prstGeom prst="rect">
            <a:avLst/>
          </a:prstGeom>
          <a:noFill/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4288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sz="2400" b="1" dirty="0" smtClean="0"/>
              <a:t>Nepal, </a:t>
            </a:r>
            <a:r>
              <a:rPr lang="hr-HR" sz="2400" b="1" dirty="0" err="1" smtClean="0"/>
              <a:t>Katmandu</a:t>
            </a:r>
            <a:r>
              <a:rPr lang="hr-HR" sz="2400" b="1" dirty="0" smtClean="0"/>
              <a:t>, </a:t>
            </a:r>
            <a:r>
              <a:rPr lang="hr-HR" sz="2400" b="1" dirty="0" err="1" smtClean="0"/>
              <a:t>Netu</a:t>
            </a:r>
            <a:r>
              <a:rPr lang="hr-HR" sz="2400" b="1" dirty="0" smtClean="0"/>
              <a:t>, 11 godina</a:t>
            </a:r>
            <a:br>
              <a:rPr lang="hr-HR" sz="2400" b="1" dirty="0" smtClean="0"/>
            </a:br>
            <a:r>
              <a:rPr lang="hr-HR" sz="2400" b="1" dirty="0" smtClean="0"/>
              <a:t>P</a:t>
            </a:r>
            <a:r>
              <a:rPr lang="vi-VN" sz="2400" dirty="0" smtClean="0"/>
              <a:t>oslana </a:t>
            </a:r>
            <a:r>
              <a:rPr lang="hr-HR" sz="2400" dirty="0" smtClean="0"/>
              <a:t>je </a:t>
            </a:r>
            <a:r>
              <a:rPr lang="vi-VN" sz="2400" dirty="0" smtClean="0"/>
              <a:t>iz Indije da živi sa svojom tetom u Nepalu jer obitelj nije imala dovoljno hrane da djevojčica preživi. </a:t>
            </a:r>
            <a:r>
              <a:rPr lang="hr-HR" sz="2400" dirty="0" smtClean="0"/>
              <a:t>U Nepalu </a:t>
            </a:r>
            <a:r>
              <a:rPr lang="vi-VN" sz="2400" dirty="0" smtClean="0"/>
              <a:t>nije ništa boljeg položaja. </a:t>
            </a:r>
            <a:r>
              <a:rPr lang="hr-HR" sz="2400" dirty="0" smtClean="0"/>
              <a:t>M</a:t>
            </a:r>
            <a:r>
              <a:rPr lang="vi-VN" sz="2400" dirty="0" smtClean="0"/>
              <a:t>ora svaki dan prositi za hranu, a njoj i teti se ponekad posreći kad im turisti u prolazu ponude pomoć. Svoj dom teta i Netu dijele s još jednaestero ljudi</a:t>
            </a:r>
            <a:r>
              <a:rPr lang="hr-HR" sz="2400" dirty="0" smtClean="0"/>
              <a:t>.</a:t>
            </a:r>
            <a:endParaRPr lang="hr-HR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Krevet na sme&amp;cacute;u ili spavanje me&amp;dstrok;u tijarama: gdje &amp;zcaron;ive djeca svij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357562"/>
            <a:ext cx="5214974" cy="3332879"/>
          </a:xfrm>
          <a:prstGeom prst="rect">
            <a:avLst/>
          </a:prstGeom>
          <a:noFill/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29289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vi-VN" sz="2400" b="1" dirty="0" smtClean="0"/>
              <a:t>Tajland</a:t>
            </a:r>
            <a:r>
              <a:rPr lang="hr-HR" sz="2400" b="1" dirty="0" smtClean="0"/>
              <a:t>, </a:t>
            </a:r>
            <a:r>
              <a:rPr lang="vi-VN" sz="2400" b="1" dirty="0" smtClean="0"/>
              <a:t>Lay Lay </a:t>
            </a:r>
            <a:r>
              <a:rPr lang="hr-HR" sz="2400" b="1" dirty="0" smtClean="0"/>
              <a:t>, 14 godina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Izbjeglica iz Burme, ž</a:t>
            </a:r>
            <a:r>
              <a:rPr lang="vi-VN" sz="2400" dirty="0" smtClean="0"/>
              <a:t>ivi u sirotištu koje ima dvije prostorije koje su preko dana učionice, a preko noći spavaonice. Školski stolovi se preko noći pomaknu sa strane da bi se napravilo mjesta za dvadeset i jedno dijete koje stanuje u sirotištu. </a:t>
            </a:r>
            <a:r>
              <a:rPr lang="hr-HR" sz="2400" dirty="0" smtClean="0"/>
              <a:t>S</a:t>
            </a:r>
            <a:r>
              <a:rPr lang="vi-VN" sz="2400" dirty="0" smtClean="0"/>
              <a:t>vako dijete ima jednu svoju kutiju u koj</a:t>
            </a:r>
            <a:r>
              <a:rPr lang="hr-HR" sz="2400" dirty="0" smtClean="0"/>
              <a:t>oj</a:t>
            </a:r>
            <a:r>
              <a:rPr lang="vi-VN" sz="2400" dirty="0" smtClean="0"/>
              <a:t> drži sve stvari koje posjeduje, a kutije su prikazane na fotografiji. U slučaju Lay Lay, ona nema ništa osim par komada stare odjeće. </a:t>
            </a: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hr-HR" dirty="0" smtClean="0"/>
              <a:t>O autoru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72032"/>
          </a:xfrm>
        </p:spPr>
        <p:txBody>
          <a:bodyPr>
            <a:noAutofit/>
          </a:bodyPr>
          <a:lstStyle/>
          <a:p>
            <a:r>
              <a:rPr lang="hr-HR" sz="2800" dirty="0" smtClean="0"/>
              <a:t>James </a:t>
            </a:r>
            <a:r>
              <a:rPr lang="hr-HR" sz="2800" dirty="0" err="1" smtClean="0"/>
              <a:t>Mollison</a:t>
            </a:r>
            <a:r>
              <a:rPr lang="hr-HR" sz="2800" dirty="0" smtClean="0"/>
              <a:t>, (1973.) umjetnički fotograf </a:t>
            </a:r>
          </a:p>
          <a:p>
            <a:r>
              <a:rPr lang="hr-HR" sz="2800" dirty="0" smtClean="0"/>
              <a:t>Živi u Engleskoj, radi po cijelom svijetu</a:t>
            </a:r>
          </a:p>
          <a:p>
            <a:r>
              <a:rPr lang="hr-HR" sz="2800" dirty="0" smtClean="0"/>
              <a:t>2008.godine Organizacija “Save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children</a:t>
            </a:r>
            <a:r>
              <a:rPr lang="hr-HR" sz="2800" dirty="0" smtClean="0"/>
              <a:t>” angažira ga povodom Dana dječjih prava i daje mu slobodne ruke</a:t>
            </a:r>
          </a:p>
          <a:p>
            <a:r>
              <a:rPr lang="hr-HR" sz="2800" dirty="0" smtClean="0"/>
              <a:t>2010. nastaje dokumentarno  - edukativni foto esej o djeci širom svijeta  koje portretira slikajući njih i njihove sobe. </a:t>
            </a:r>
          </a:p>
          <a:p>
            <a:r>
              <a:rPr lang="hr-HR" sz="2800" dirty="0" smtClean="0"/>
              <a:t>Putovao je dvije godine, obišao većinu kontinenata i napravio knjigu  za koju kaže:</a:t>
            </a:r>
            <a:endParaRPr lang="hr-HR" sz="2800" dirty="0"/>
          </a:p>
        </p:txBody>
      </p:sp>
      <p:sp>
        <p:nvSpPr>
          <p:cNvPr id="4" name="Strelica udesno 3"/>
          <p:cNvSpPr/>
          <p:nvPr/>
        </p:nvSpPr>
        <p:spPr>
          <a:xfrm>
            <a:off x="6858016" y="6072206"/>
            <a:ext cx="1500198" cy="35719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uvarkuca.hr/repository/images/_variations/6/9/69ea068869b50c965306e76353caa70a_content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28934"/>
            <a:ext cx="5905500" cy="3657600"/>
          </a:xfrm>
          <a:prstGeom prst="rect">
            <a:avLst/>
          </a:prstGeom>
          <a:noFill/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400" b="1" dirty="0" smtClean="0"/>
              <a:t>Palestina, </a:t>
            </a:r>
            <a:r>
              <a:rPr lang="hr-HR" sz="2400" b="1" dirty="0" err="1" smtClean="0"/>
              <a:t>Bilala</a:t>
            </a:r>
            <a:r>
              <a:rPr lang="hr-HR" sz="2400" b="1" dirty="0" smtClean="0"/>
              <a:t>, 6 godina</a:t>
            </a:r>
            <a:br>
              <a:rPr lang="hr-HR" sz="2400" b="1" dirty="0" smtClean="0"/>
            </a:br>
            <a:r>
              <a:rPr lang="hr-HR" sz="2400" dirty="0" smtClean="0"/>
              <a:t>Dijete beduinskih pastira, nomadskog plemena. Spava na otvorenom zajedno sa stadom ovaca i koza.</a:t>
            </a:r>
            <a:endParaRPr lang="hr-HR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57158" y="1582340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“Ovo je priča djece širom svijeta, ispričana kroz portrete i slike njihovih soba. Kada sam trebao osmisliti način na koji ću se baviti pitanjem prava djece, počeo sam razmišljati o svojoj spavaćoj sobi: koliko je bila značajna u mom djetinjstvu i </a:t>
            </a:r>
            <a:r>
              <a:rPr lang="hr-HR" sz="2400" b="1" dirty="0" smtClean="0"/>
              <a:t>kako odražava što sam imao i tko sam bio</a:t>
            </a:r>
            <a:r>
              <a:rPr lang="hr-HR" sz="2400" dirty="0" smtClean="0"/>
              <a:t>. </a:t>
            </a:r>
          </a:p>
          <a:p>
            <a:r>
              <a:rPr lang="hr-HR" sz="2400" dirty="0" smtClean="0"/>
              <a:t>Pomislio sam da je to način na koji ću prikazati složene situacije i socijalna pitanja koja se tiču djece; da pogledamo sobe djece koja žive u različitim uvjetima. Nisam htio da to budu samo ‘siromašna djeca’ u zemljama u razvoju, već djeca u raznim situacijama – kaže </a:t>
            </a:r>
            <a:r>
              <a:rPr lang="hr-HR" sz="2400" dirty="0" err="1" smtClean="0"/>
              <a:t>Mollison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929353"/>
          </a:xfrm>
        </p:spPr>
        <p:txBody>
          <a:bodyPr>
            <a:normAutofit/>
          </a:bodyPr>
          <a:lstStyle/>
          <a:p>
            <a:r>
              <a:rPr lang="hr-HR" dirty="0" smtClean="0"/>
              <a:t>Knjiga na svakoj svojoj stranici uz fotografiju djeteta i njegove sobe ili prostora u kojem spava, donosi i njegovu kratku životnu priču.</a:t>
            </a:r>
          </a:p>
          <a:p>
            <a:pPr algn="ctr">
              <a:buNone/>
            </a:pPr>
            <a:r>
              <a:rPr lang="hr-HR" sz="4800" dirty="0" smtClean="0"/>
              <a:t>CILJ 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/>
              <a:t>U</a:t>
            </a:r>
            <a:r>
              <a:rPr lang="hr-HR" dirty="0" smtClean="0"/>
              <a:t>poznati djecu i odrasle s uvjetima u kojima žive djeca širom svijeta: od SAD-a, Brazila, Meksika, Italije, Velike Britanije, Izraela do Senegala, Kenije, Nepala, Kine, Indije.</a:t>
            </a:r>
            <a:endParaRPr lang="hr-HR" dirty="0"/>
          </a:p>
        </p:txBody>
      </p:sp>
      <p:sp>
        <p:nvSpPr>
          <p:cNvPr id="4" name="Strelica dolje 3"/>
          <p:cNvSpPr/>
          <p:nvPr/>
        </p:nvSpPr>
        <p:spPr>
          <a:xfrm>
            <a:off x="4357686" y="3143248"/>
            <a:ext cx="571504" cy="57150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mbs.mic.com/YWYwYTgzNGZiOCMvanYxdm1hUkw2WDNtTVp1LVFrcWg1Q3FvUjdZPS8weDA6NjMweDM5Ni9maWx0ZXJzOnF1YWxpdHkoNzApL2h0dHBzOi8vczMuYW1hem9uYXdzLmNvbS9wb2xpY3ltaWMtaW1hZ2VzLzRhZjQ0YzUwYzZlYTBjOTRmYWM0Y2EwMWJhZTYxNGFkMjYxNTIyNjdhMTRkNWJiZWRlNDkyYjM1MWQ3YTY5YWIuan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00306"/>
            <a:ext cx="6000750" cy="3771901"/>
          </a:xfrm>
          <a:prstGeom prst="rect">
            <a:avLst/>
          </a:prstGeom>
          <a:noFill/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400" b="1" dirty="0" smtClean="0"/>
              <a:t>Brazil, Mexico City, Maria, 12 godina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Živi u velikoj kući pokraj sigurnosnih vrata u Mexico City-u. Sigurnost vrlo ozbiljno shvaća nakon što je lokalna banda otela njenog rođaka.</a:t>
            </a:r>
            <a:endParaRPr lang="hr-HR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sz="2400" b="1" dirty="0" smtClean="0"/>
              <a:t>Japan, Tokio</a:t>
            </a:r>
            <a:r>
              <a:rPr lang="hr-HR" sz="2400" b="1" dirty="0"/>
              <a:t>,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Kaya</a:t>
            </a:r>
            <a:r>
              <a:rPr lang="hr-HR" sz="2400" b="1" dirty="0" smtClean="0"/>
              <a:t>, 4 godine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Njezina soba puna je igračaka i odjeće. Sve haljine šije joj mama - ima 30 haljina i kaputa, 30 pari cipela i brojne perike. Mama potroši mjesečno oko 1000 dolara na njenu garderobu.</a:t>
            </a:r>
            <a:br>
              <a:rPr lang="hr-HR" sz="2400" dirty="0" smtClean="0"/>
            </a:br>
            <a:r>
              <a:rPr lang="fi-FI" sz="2700" dirty="0" smtClean="0"/>
              <a:t>Kad odraste, želi biti karikaturistica!</a:t>
            </a:r>
            <a:endParaRPr lang="hr-HR" sz="2700" dirty="0"/>
          </a:p>
        </p:txBody>
      </p:sp>
      <p:pic>
        <p:nvPicPr>
          <p:cNvPr id="6" name="Rezervirano mjesto sadržaja 5" descr="Kaya-4-Tokyo-Jap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214554"/>
            <a:ext cx="7215238" cy="44401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revet na sme&amp;cacute;u ili spavanje me&amp;dstrok;u tijarama: gdje &amp;zcaron;ive djeca svij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00372"/>
            <a:ext cx="5715040" cy="3642711"/>
          </a:xfrm>
          <a:prstGeom prst="rect">
            <a:avLst/>
          </a:prstGeom>
          <a:noFill/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sz="2400" b="1" dirty="0" smtClean="0"/>
              <a:t>Afrika, Liberija, dječak od 9 godina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Anoniman je zbog njegove vlastite sigurnosti jer je bio vojnik tijekom rata u Liberiji. Iako ima tek devet godina, prihvatio je ponudu da uzme pušku i krene u rat, jer je ponuda koju mu je vojska dala bila primamljiva, a sastojala se od hrane i novca. Trenutno ide u školu za djecu bivše vojnike. Ovo siroče ima tri brata, a kad naraste ipak ne želi biti vojnik, </a:t>
            </a:r>
            <a:r>
              <a:rPr lang="hr-HR" sz="2400" b="1" dirty="0" smtClean="0"/>
              <a:t>nego učitelj u školi.</a:t>
            </a:r>
            <a:endParaRPr lang="hr-HR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400" b="1" dirty="0" smtClean="0"/>
              <a:t>SAD, </a:t>
            </a:r>
            <a:r>
              <a:rPr lang="hr-HR" sz="2400" b="1" dirty="0" err="1" smtClean="0"/>
              <a:t>Kentucky</a:t>
            </a:r>
            <a:r>
              <a:rPr lang="hr-HR" sz="2400" b="1" dirty="0"/>
              <a:t>,</a:t>
            </a:r>
            <a:r>
              <a:rPr lang="hr-HR" sz="2400" b="1" dirty="0" smtClean="0"/>
              <a:t> Jasmine, 4 godine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Njena soba ima 100-tinjak lenti s natjecanja ljepote. Slobodno vrijeme ispunjeno joj je vježbanjem točaka za pozornicu s profesionalnim trenerom. Kad odraste, želi biti </a:t>
            </a:r>
            <a:r>
              <a:rPr lang="hr-HR" sz="2400" dirty="0" err="1" smtClean="0"/>
              <a:t>rock</a:t>
            </a:r>
            <a:r>
              <a:rPr lang="hr-HR" sz="2400" dirty="0" smtClean="0"/>
              <a:t> zvijezda!</a:t>
            </a:r>
            <a:endParaRPr lang="hr-HR" sz="2400" dirty="0"/>
          </a:p>
        </p:txBody>
      </p:sp>
      <p:pic>
        <p:nvPicPr>
          <p:cNvPr id="6" name="Rezervirano mjesto sadržaja 5" descr="slide_238544_1222354_fr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214554"/>
            <a:ext cx="6643734" cy="41578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400" dirty="0" smtClean="0"/>
              <a:t>Kenija, </a:t>
            </a:r>
            <a:r>
              <a:rPr lang="hr-HR" sz="2400" dirty="0" err="1" smtClean="0"/>
              <a:t>Irkena</a:t>
            </a:r>
            <a:r>
              <a:rPr lang="hr-HR" sz="2400" dirty="0" smtClean="0"/>
              <a:t>, 14 godina </a:t>
            </a:r>
            <a:br>
              <a:rPr lang="hr-HR" sz="2400" dirty="0" smtClean="0"/>
            </a:br>
            <a:r>
              <a:rPr lang="hr-HR" sz="2400" dirty="0" smtClean="0"/>
              <a:t>Njegova soba je priroda. </a:t>
            </a:r>
            <a:endParaRPr lang="hr-HR" sz="2400" dirty="0"/>
          </a:p>
        </p:txBody>
      </p:sp>
      <p:pic>
        <p:nvPicPr>
          <p:cNvPr id="6" name="Rezervirano mjesto sadržaja 5" descr="20110329010701-14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14488"/>
            <a:ext cx="6938557" cy="43712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351</Words>
  <Application>Microsoft Office PowerPoint</Application>
  <PresentationFormat>Prikaz na zaslonu (4:3)</PresentationFormat>
  <Paragraphs>29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tema</vt:lpstr>
      <vt:lpstr>Gdje spavaju djeca James Mollison 2010.</vt:lpstr>
      <vt:lpstr>O autoru</vt:lpstr>
      <vt:lpstr>PowerPoint prezentacija</vt:lpstr>
      <vt:lpstr>PowerPoint prezentacija</vt:lpstr>
      <vt:lpstr>Brazil, Mexico City, Maria, 12 godina Živi u velikoj kući pokraj sigurnosnih vrata u Mexico City-u. Sigurnost vrlo ozbiljno shvaća nakon što je lokalna banda otela njenog rođaka.</vt:lpstr>
      <vt:lpstr>Japan, Tokio, Kaya, 4 godine Njezina soba puna je igračaka i odjeće. Sve haljine šije joj mama - ima 30 haljina i kaputa, 30 pari cipela i brojne perike. Mama potroši mjesečno oko 1000 dolara na njenu garderobu. Kad odraste, želi biti karikaturistica!</vt:lpstr>
      <vt:lpstr>Afrika, Liberija, dječak od 9 godina Anoniman je zbog njegove vlastite sigurnosti jer je bio vojnik tijekom rata u Liberiji. Iako ima tek devet godina, prihvatio je ponudu da uzme pušku i krene u rat, jer je ponuda koju mu je vojska dala bila primamljiva, a sastojala se od hrane i novca. Trenutno ide u školu za djecu bivše vojnike. Ovo siroče ima tri brata, a kad naraste ipak ne želi biti vojnik, nego učitelj u školi.</vt:lpstr>
      <vt:lpstr>SAD, Kentucky, Jasmine, 4 godine Njena soba ima 100-tinjak lenti s natjecanja ljepote. Slobodno vrijeme ispunjeno joj je vježbanjem točaka za pozornicu s profesionalnim trenerom. Kad odraste, želi biti rock zvijezda!</vt:lpstr>
      <vt:lpstr>Kenija, Irkena, 14 godina  Njegova soba je priroda. </vt:lpstr>
      <vt:lpstr>Kina, Dong, 9 godina  Živi s roditeljima, sestrom i djedom. Obitelj posjeduje komad zemlje koji im je dovoljan za proizvodnju vlastite riže i šećerne trske.  Navečer obično piše zadaću i gleda televiziju. Kad odraste, želi biti policajac.</vt:lpstr>
      <vt:lpstr>Senegal, Lamine, 12 godina Pohađa školu za dječake. Sobu dijeli s nekoliko drugih dječaka. Njihovi kreveti sastavljeni su od dasaka i cigle. Svako jutro ustaje u 6 i radi na školskoj farmi. </vt:lpstr>
      <vt:lpstr>Nepal, Katmandu, Indira, 7 godina Živi u kući koja ima jednu prostoriju i jedan madrac na kojem djeca spavaju. Obitelj je siromašna i svi moraju raditi. Indira radi od svoje treće godine u kamenolomu granita u kojem osim nje radi još oko 150 djece. Nakon šest sati rada, vraća se kući i pomaže majci u kućanskim poslovima. Kada odraste želi biti plesačica.</vt:lpstr>
      <vt:lpstr>Škotska, Rhiannon, 14 godina Svira gitaru, bubnjeve i pjeva.  Zbog izgleda često su je zadirkivali u školi.  </vt:lpstr>
      <vt:lpstr>SAD, Kentucky, Yoey, 11 godina Redovito prati oca u lov. Ima dvije sačmarice i samostrel, a prvog jelena ulovio je sa 7 godina! Voli život na otvorenom i nada se da će se i u budućnosti baviti lovom. U njegovoj se obitelji uvijek priprema i jede meso životinja koje ulove, a Joey smatra da životinje ne bi trebale biti ubijane zbog ''sporta'‘.</vt:lpstr>
      <vt:lpstr>Brazil, Rio de Janeiro, Alex, 9 godina Provodi vrijeme na ulicama i to u prošnji novca. Sredstva za nužnu hranu dobavlja tako da krade od starijih ljudi koji su na ulicama ili pak od onih koji sjede u automobilima. Često spava na ulici ili na napuštenom kauču. Rijetko posjeti obitelj, a to je obično samo onda da podijeli svoj obrok s njima, ukoliko je uspio doći do njega. </vt:lpstr>
      <vt:lpstr> Ovom dječaku, čije ime nije poznato, i njegovoj obitelji dom je madrac negdje u predgrađu Rima. Došli su iz Rumunjske, a novac za autobusne karte skupili su prošenjem po ulicama. Nakon dolaska u Rim kampirali su na privatnom posjedu s kojeg ih je izbacila policija. Nemaju nikakvih isprava zbog čega se ne mogu legalno zaposliti. Dječakovi roditelji peru prljava stakla automobila na raskrižjima. Nitko iz njegove obitelji nikada nije išao u školu. </vt:lpstr>
      <vt:lpstr>USA, New York, Jaime, 9 godina Ide u prestižnu školu i dobar je učenik. Također, trenira judo i bavi se plivanjem. Voli učiti o financijama, a kad odraste, želi biti odvjetnik kao njegov otac. </vt:lpstr>
      <vt:lpstr>Nepal, Katmandu, Netu, 11 godina Poslana je iz Indije da živi sa svojom tetom u Nepalu jer obitelj nije imala dovoljno hrane da djevojčica preživi. U Nepalu nije ništa boljeg položaja. Mora svaki dan prositi za hranu, a njoj i teti se ponekad posreći kad im turisti u prolazu ponude pomoć. Svoj dom teta i Netu dijele s još jednaestero ljudi.</vt:lpstr>
      <vt:lpstr> Tajland, Lay Lay , 14 godina Izbjeglica iz Burme, živi u sirotištu koje ima dvije prostorije koje su preko dana učionice, a preko noći spavaonice. Školski stolovi se preko noći pomaknu sa strane da bi se napravilo mjesta za dvadeset i jedno dijete koje stanuje u sirotištu. Svako dijete ima jednu svoju kutiju u kojoj drži sve stvari koje posjeduje, a kutije su prikazane na fotografiji. U slučaju Lay Lay, ona nema ništa osim par komada stare odjeće.  </vt:lpstr>
      <vt:lpstr>Palestina, Bilala, 6 godina Dijete beduinskih pastira, nomadskog plemena. Spava na otvorenom zajedno sa stadom ovaca i koza.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Agnes</dc:creator>
  <cp:lastModifiedBy>Korisnik</cp:lastModifiedBy>
  <cp:revision>41</cp:revision>
  <dcterms:created xsi:type="dcterms:W3CDTF">2012-11-26T15:49:16Z</dcterms:created>
  <dcterms:modified xsi:type="dcterms:W3CDTF">2020-04-08T20:07:03Z</dcterms:modified>
</cp:coreProperties>
</file>