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840CA-DB75-44FE-823B-BC0AD1C6E123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4EFF-7332-4799-9E36-6FB7DD4B8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834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61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18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65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03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1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39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5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7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14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70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1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809B-2A81-4A74-A15D-F2BBB65706F4}" type="datetimeFigureOut">
              <a:rPr lang="hr-HR" smtClean="0"/>
              <a:t>23.2.2021.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2384-F589-4ACF-AC46-5C791BA137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3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epn.h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3484" y="-360131"/>
            <a:ext cx="6619244" cy="2677648"/>
          </a:xfrm>
        </p:spPr>
        <p:txBody>
          <a:bodyPr/>
          <a:lstStyle/>
          <a:p>
            <a:pPr algn="r"/>
            <a:r>
              <a:rPr lang="hr-HR" b="1" dirty="0" smtClean="0">
                <a:solidFill>
                  <a:srgbClr val="FF3399"/>
                </a:solidFill>
                <a:latin typeface="Bahnschrift" panose="020B0502040204020203" pitchFamily="34" charset="0"/>
              </a:rPr>
              <a:t>Dan ružičastih majica-24. veljače 2021</a:t>
            </a:r>
            <a:r>
              <a:rPr lang="hr-HR" dirty="0" smtClean="0">
                <a:solidFill>
                  <a:srgbClr val="FF3399"/>
                </a:solidFill>
                <a:latin typeface="Bahnschrift" panose="020B0502040204020203" pitchFamily="34" charset="0"/>
              </a:rPr>
              <a:t>.</a:t>
            </a:r>
            <a:endParaRPr lang="hr-HR" dirty="0">
              <a:solidFill>
                <a:srgbClr val="FF3399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9058" y="3708433"/>
            <a:ext cx="6619244" cy="86142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r="3976"/>
          <a:stretch/>
        </p:blipFill>
        <p:spPr bwMode="auto">
          <a:xfrm>
            <a:off x="1043608" y="1774391"/>
            <a:ext cx="7272808" cy="463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0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</a:rPr>
              <a:t>Što učiniti ako si žrtva ili svjedok nasilja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>
                <a:solidFill>
                  <a:srgbClr val="FF3399"/>
                </a:solidFill>
              </a:rPr>
              <a:t> </a:t>
            </a:r>
            <a:r>
              <a:rPr lang="hr-HR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te netko zlostavlja, nemoj šutjeti i trpjeti</a:t>
            </a:r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Ostani smiren i ne pokazuj strah.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Makni se što prije od napadača ili izazivača.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Nikad na nasilje ne uzvraćaj nasiljem.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se bojiš, pozovi prijatelje da budu blizu tebe.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Povjeri se odrasloj osobi – nisi ”tužibaba” ako prijaviš nasilje.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Upamti: nisi kriv za to što ti se događa!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daj da te nagovore da sudjeluješ u nasilju prema drugima ni kad se radi o ruganju.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 vidiš zlostavljanje, odmah reci odraslima u koje imaš povjerenja.</a:t>
            </a:r>
          </a:p>
          <a:p>
            <a:r>
              <a:rPr lang="hr-HR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vidiš da nekoga stalno gnjave, pokaži mu da si na njegovoj strani i sprijatelji se s njim</a:t>
            </a:r>
            <a:r>
              <a:rPr lang="hr-HR" dirty="0">
                <a:solidFill>
                  <a:srgbClr val="FF3399"/>
                </a:solidFill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24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3399"/>
                </a:solidFill>
              </a:rPr>
              <a:t>Obilježavanje u našoj školi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3399"/>
                </a:solidFill>
              </a:rPr>
              <a:t>svake </a:t>
            </a:r>
            <a:r>
              <a:rPr lang="hr-HR" b="1" dirty="0">
                <a:solidFill>
                  <a:srgbClr val="FF3399"/>
                </a:solidFill>
              </a:rPr>
              <a:t>godine u našoj školi  obilježavamo ovaj </a:t>
            </a:r>
            <a:r>
              <a:rPr lang="hr-HR" b="1" dirty="0" smtClean="0">
                <a:solidFill>
                  <a:srgbClr val="FF3399"/>
                </a:solidFill>
              </a:rPr>
              <a:t>dan </a:t>
            </a:r>
            <a:r>
              <a:rPr lang="hr-HR" b="1" dirty="0">
                <a:solidFill>
                  <a:srgbClr val="FF3399"/>
                </a:solidFill>
              </a:rPr>
              <a:t>u nadi da ćemo prekinuti vršnjačko nasilje zauvijek. </a:t>
            </a:r>
          </a:p>
          <a:p>
            <a:r>
              <a:rPr lang="hr-HR" b="1" dirty="0" smtClean="0">
                <a:solidFill>
                  <a:srgbClr val="FF3399"/>
                </a:solidFill>
              </a:rPr>
              <a:t>svake zadnje srijede u godini </a:t>
            </a:r>
            <a:r>
              <a:rPr lang="hr-HR" b="1" dirty="0">
                <a:solidFill>
                  <a:srgbClr val="FF3399"/>
                </a:solidFill>
              </a:rPr>
              <a:t>nosimo ružičaste majice 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-2134" t="27641" r="2134" b="26423"/>
          <a:stretch/>
        </p:blipFill>
        <p:spPr>
          <a:xfrm>
            <a:off x="611560" y="4593431"/>
            <a:ext cx="3096344" cy="16144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4610" t="18913" r="6981" b="2922"/>
          <a:stretch/>
        </p:blipFill>
        <p:spPr>
          <a:xfrm>
            <a:off x="5103052" y="3741736"/>
            <a:ext cx="2637300" cy="29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3399"/>
                </a:solidFill>
              </a:rPr>
              <a:t>Službena majica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rgbClr val="FF3399"/>
                </a:solidFill>
              </a:rPr>
              <a:t>Svake godine se odabire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rgbClr val="FF3399"/>
                </a:solidFill>
              </a:rPr>
              <a:t> najbolja, najljepša,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rgbClr val="FF3399"/>
                </a:solidFill>
              </a:rPr>
              <a:t> najkreativnija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rgbClr val="FF3399"/>
                </a:solidFill>
              </a:rPr>
              <a:t>majica koja će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rgbClr val="FF3399"/>
                </a:solidFill>
              </a:rPr>
              <a:t> biti zaštitni </a:t>
            </a:r>
            <a:r>
              <a:rPr lang="hr-HR" dirty="0" smtClean="0">
                <a:solidFill>
                  <a:srgbClr val="FF3399"/>
                </a:solidFill>
              </a:rPr>
              <a:t>znak </a:t>
            </a:r>
            <a:r>
              <a:rPr lang="hr-HR" dirty="0">
                <a:solidFill>
                  <a:srgbClr val="FF3399"/>
                </a:solidFill>
              </a:rPr>
              <a:t>tog dana, </a:t>
            </a:r>
            <a:endParaRPr lang="hr-HR" dirty="0" smtClean="0">
              <a:solidFill>
                <a:srgbClr val="FF3399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solidFill>
                  <a:srgbClr val="FF3399"/>
                </a:solidFill>
              </a:rPr>
              <a:t>neke </a:t>
            </a:r>
            <a:r>
              <a:rPr lang="hr-HR" dirty="0">
                <a:solidFill>
                  <a:srgbClr val="FF3399"/>
                </a:solidFill>
              </a:rPr>
              <a:t>od njih su i ove: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957" y="1916832"/>
            <a:ext cx="2570297" cy="30963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1" y="-32287"/>
            <a:ext cx="2520280" cy="36623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575" y="3068960"/>
            <a:ext cx="3386906" cy="41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0" y="260648"/>
            <a:ext cx="8892175" cy="61206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33603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rgbClr val="FF3399"/>
                </a:solidFill>
              </a:rPr>
              <a:t>Prezentaciju izradile učenice 8.r.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i="1" dirty="0" smtClean="0">
                <a:solidFill>
                  <a:srgbClr val="FF3399"/>
                </a:solidFill>
              </a:rPr>
              <a:t>Lorena </a:t>
            </a:r>
            <a:r>
              <a:rPr lang="hr-HR" i="1" dirty="0" err="1" smtClean="0">
                <a:solidFill>
                  <a:srgbClr val="FF3399"/>
                </a:solidFill>
              </a:rPr>
              <a:t>Kolman</a:t>
            </a:r>
            <a:endParaRPr lang="hr-HR" i="1" dirty="0" smtClean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3399"/>
                </a:solidFill>
              </a:rPr>
              <a:t>           &amp;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FF3399"/>
                </a:solidFill>
              </a:rPr>
              <a:t>Lorena Mihalić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3399"/>
                </a:solidFill>
              </a:rPr>
              <a:t>            &amp;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FF3399"/>
                </a:solidFill>
              </a:rPr>
              <a:t>Martina </a:t>
            </a:r>
            <a:r>
              <a:rPr lang="hr-HR" i="1" dirty="0" err="1" smtClean="0">
                <a:solidFill>
                  <a:srgbClr val="FF3399"/>
                </a:solidFill>
              </a:rPr>
              <a:t>Tušak</a:t>
            </a:r>
            <a:endParaRPr lang="hr-HR" i="1" dirty="0" smtClean="0">
              <a:solidFill>
                <a:srgbClr val="FF3399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FF3399"/>
                </a:solidFill>
              </a:rPr>
              <a:t>Hvala na pažnji!</a:t>
            </a:r>
          </a:p>
          <a:p>
            <a:pPr marL="0" indent="0">
              <a:buNone/>
            </a:pPr>
            <a:endParaRPr lang="hr-HR" dirty="0">
              <a:solidFill>
                <a:srgbClr val="FF3399"/>
              </a:solidFill>
            </a:endParaRPr>
          </a:p>
        </p:txBody>
      </p:sp>
      <p:pic>
        <p:nvPicPr>
          <p:cNvPr id="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95" y="1340768"/>
            <a:ext cx="4995580" cy="4718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sz="5400" dirty="0">
                <a:latin typeface="Broadway" panose="04040905080B02020502" pitchFamily="82" charset="0"/>
              </a:rPr>
              <a:t>K</a:t>
            </a:r>
            <a:r>
              <a:rPr lang="hr-HR" sz="5400" dirty="0" smtClean="0">
                <a:latin typeface="Broadway" panose="04040905080B02020502" pitchFamily="82" charset="0"/>
              </a:rPr>
              <a:t>akav je to dan?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468605" cy="4752528"/>
          </a:xfrm>
        </p:spPr>
        <p:txBody>
          <a:bodyPr>
            <a:normAutofit lnSpcReduction="10000"/>
          </a:bodyPr>
          <a:lstStyle/>
          <a:p>
            <a:r>
              <a:rPr lang="hr-HR" sz="3200" b="1" dirty="0">
                <a:solidFill>
                  <a:srgbClr val="FF3399"/>
                </a:solidFill>
                <a:ea typeface="Batang" pitchFamily="18" charset="-127"/>
              </a:rPr>
              <a:t>Dan ružičastih </a:t>
            </a:r>
            <a:r>
              <a:rPr lang="hr-HR" sz="3200" b="1" dirty="0" smtClean="0">
                <a:solidFill>
                  <a:srgbClr val="FF3399"/>
                </a:solidFill>
                <a:ea typeface="Batang" pitchFamily="18" charset="-127"/>
              </a:rPr>
              <a:t>majica</a:t>
            </a:r>
            <a:r>
              <a:rPr lang="hr-HR" sz="3200" dirty="0">
                <a:solidFill>
                  <a:schemeClr val="tx1"/>
                </a:solidFill>
                <a:ea typeface="Batang" pitchFamily="18" charset="-127"/>
              </a:rPr>
              <a:t> je dan posvećen </a:t>
            </a:r>
            <a:r>
              <a:rPr lang="hr-HR" sz="3200" dirty="0" smtClean="0">
                <a:solidFill>
                  <a:schemeClr val="tx1"/>
                </a:solidFill>
                <a:ea typeface="Batang" pitchFamily="18" charset="-127"/>
              </a:rPr>
              <a:t>borbi protiv vršnjačkog zlostavljanja </a:t>
            </a:r>
            <a:r>
              <a:rPr lang="hr-HR" sz="3200" dirty="0">
                <a:solidFill>
                  <a:schemeClr val="tx1"/>
                </a:solidFill>
                <a:ea typeface="Batang" pitchFamily="18" charset="-127"/>
              </a:rPr>
              <a:t>koji se obilježava širom svijeta. Ime je dobio po inicijativi koju je 2007. pokrenula grupa aktivista u </a:t>
            </a:r>
            <a:r>
              <a:rPr lang="hr-HR" sz="3200" dirty="0" smtClean="0">
                <a:solidFill>
                  <a:schemeClr val="tx1"/>
                </a:solidFill>
                <a:ea typeface="Batang" pitchFamily="18" charset="-127"/>
              </a:rPr>
              <a:t>gradu </a:t>
            </a:r>
            <a:r>
              <a:rPr lang="hr-HR" sz="3200" dirty="0" err="1" smtClean="0">
                <a:solidFill>
                  <a:schemeClr val="tx1"/>
                </a:solidFill>
                <a:ea typeface="Batang" pitchFamily="18" charset="-127"/>
              </a:rPr>
              <a:t>Berwick</a:t>
            </a:r>
            <a:r>
              <a:rPr lang="hr-HR" sz="3200" dirty="0">
                <a:ea typeface="Batang" pitchFamily="18" charset="-127"/>
              </a:rPr>
              <a:t> </a:t>
            </a:r>
            <a:r>
              <a:rPr lang="hr-HR" sz="3200" dirty="0" smtClean="0">
                <a:ea typeface="Batang" pitchFamily="18" charset="-127"/>
              </a:rPr>
              <a:t>(Kanada).</a:t>
            </a:r>
            <a:endParaRPr lang="hr-HR" sz="3200" dirty="0" smtClean="0">
              <a:solidFill>
                <a:schemeClr val="tx1"/>
              </a:solidFill>
              <a:ea typeface="Batang" pitchFamily="18" charset="-127"/>
            </a:endParaRPr>
          </a:p>
          <a:p>
            <a:endParaRPr lang="hr-HR" sz="32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560136">
            <a:off x="3922192" y="1587550"/>
            <a:ext cx="4655612" cy="43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3399"/>
                </a:solidFill>
              </a:rPr>
              <a:t>Početak ove priče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solidFill>
                  <a:srgbClr val="FF3399"/>
                </a:solidFill>
              </a:rPr>
              <a:t>Ovaj dan obilježava se od 2007. godine. </a:t>
            </a:r>
            <a:r>
              <a:rPr lang="hr-HR" sz="2400" dirty="0" smtClean="0">
                <a:solidFill>
                  <a:srgbClr val="FF3399"/>
                </a:solidFill>
              </a:rPr>
              <a:t> Dječak </a:t>
            </a:r>
            <a:r>
              <a:rPr lang="hr-HR" sz="2400" dirty="0">
                <a:solidFill>
                  <a:srgbClr val="FF3399"/>
                </a:solidFill>
              </a:rPr>
              <a:t>u Kanadi </a:t>
            </a:r>
            <a:r>
              <a:rPr lang="hr-HR" sz="2400" dirty="0" err="1">
                <a:solidFill>
                  <a:srgbClr val="FF3399"/>
                </a:solidFill>
              </a:rPr>
              <a:t>Chuck</a:t>
            </a:r>
            <a:r>
              <a:rPr lang="hr-HR" sz="2400" dirty="0">
                <a:solidFill>
                  <a:srgbClr val="FF3399"/>
                </a:solidFill>
              </a:rPr>
              <a:t> </a:t>
            </a:r>
            <a:r>
              <a:rPr lang="hr-HR" sz="2400" dirty="0" err="1">
                <a:solidFill>
                  <a:srgbClr val="FF3399"/>
                </a:solidFill>
              </a:rPr>
              <a:t>McNeill</a:t>
            </a:r>
            <a:r>
              <a:rPr lang="hr-HR" sz="2400" dirty="0">
                <a:solidFill>
                  <a:srgbClr val="FF3399"/>
                </a:solidFill>
              </a:rPr>
              <a:t>, bio je izložen vršnjačkom nasilju u školi, zbog dolaska u ružičastoj majici. </a:t>
            </a:r>
            <a:endParaRPr lang="hr-HR" sz="2400" dirty="0" smtClean="0">
              <a:solidFill>
                <a:srgbClr val="FF3399"/>
              </a:solidFill>
            </a:endParaRPr>
          </a:p>
          <a:p>
            <a:r>
              <a:rPr lang="hr-HR" sz="2400" dirty="0" smtClean="0">
                <a:solidFill>
                  <a:srgbClr val="FF3399"/>
                </a:solidFill>
              </a:rPr>
              <a:t>Ispostavilo </a:t>
            </a:r>
            <a:r>
              <a:rPr lang="hr-HR" sz="2400" dirty="0">
                <a:solidFill>
                  <a:srgbClr val="FF3399"/>
                </a:solidFill>
              </a:rPr>
              <a:t>se da je majica bila simbol podrške dječaka svojoj majci koja je bolovala od karcinoma dojke</a:t>
            </a:r>
            <a:r>
              <a:rPr lang="hr-HR" sz="2400" dirty="0" smtClean="0">
                <a:solidFill>
                  <a:srgbClr val="FF3399"/>
                </a:solidFill>
              </a:rPr>
              <a:t>.</a:t>
            </a:r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05064"/>
            <a:ext cx="482372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3399"/>
                </a:solidFill>
              </a:rPr>
              <a:t>Dan ružičastih majica…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rgbClr val="FF3399"/>
                </a:solidFill>
              </a:rPr>
              <a:t>Školske </a:t>
            </a:r>
            <a:r>
              <a:rPr lang="hr-HR" sz="2400" dirty="0">
                <a:solidFill>
                  <a:srgbClr val="FF3399"/>
                </a:solidFill>
              </a:rPr>
              <a:t>kolege odlučile su </a:t>
            </a:r>
            <a:r>
              <a:rPr lang="hr-HR" sz="2400" dirty="0" smtClean="0">
                <a:solidFill>
                  <a:srgbClr val="FF3399"/>
                </a:solidFill>
              </a:rPr>
              <a:t>dignuti svoj </a:t>
            </a:r>
            <a:r>
              <a:rPr lang="hr-HR" sz="2400" dirty="0">
                <a:solidFill>
                  <a:srgbClr val="FF3399"/>
                </a:solidFill>
              </a:rPr>
              <a:t>glas protiv nasilnika tako što su </a:t>
            </a:r>
            <a:r>
              <a:rPr lang="hr-HR" sz="2400" dirty="0" smtClean="0">
                <a:solidFill>
                  <a:srgbClr val="FF3399"/>
                </a:solidFill>
              </a:rPr>
              <a:t> </a:t>
            </a:r>
            <a:r>
              <a:rPr lang="hr-HR" sz="2400" dirty="0">
                <a:solidFill>
                  <a:srgbClr val="FF3399"/>
                </a:solidFill>
              </a:rPr>
              <a:t>sutradan svi u </a:t>
            </a:r>
            <a:r>
              <a:rPr lang="hr-HR" sz="2400" dirty="0" smtClean="0">
                <a:solidFill>
                  <a:srgbClr val="FF3399"/>
                </a:solidFill>
              </a:rPr>
              <a:t>školu došli u </a:t>
            </a:r>
            <a:r>
              <a:rPr lang="hr-HR" sz="2400" dirty="0">
                <a:solidFill>
                  <a:srgbClr val="FF3399"/>
                </a:solidFill>
              </a:rPr>
              <a:t>ružičastim majicama. </a:t>
            </a:r>
            <a:endParaRPr lang="hr-HR" sz="2400" dirty="0" smtClean="0">
              <a:solidFill>
                <a:srgbClr val="FF3399"/>
              </a:solidFill>
            </a:endParaRPr>
          </a:p>
          <a:p>
            <a:r>
              <a:rPr lang="hr-HR" sz="2400" dirty="0" smtClean="0">
                <a:solidFill>
                  <a:srgbClr val="FF3399"/>
                </a:solidFill>
              </a:rPr>
              <a:t>Ovu </a:t>
            </a:r>
            <a:r>
              <a:rPr lang="hr-HR" sz="2400" dirty="0">
                <a:solidFill>
                  <a:srgbClr val="FF3399"/>
                </a:solidFill>
              </a:rPr>
              <a:t>inicijativu su pokrenuli 17-godišnji učenici David </a:t>
            </a:r>
            <a:r>
              <a:rPr lang="hr-HR" sz="2400" dirty="0" err="1">
                <a:solidFill>
                  <a:srgbClr val="FF3399"/>
                </a:solidFill>
              </a:rPr>
              <a:t>Shepherd</a:t>
            </a:r>
            <a:r>
              <a:rPr lang="hr-HR" sz="2400" dirty="0">
                <a:solidFill>
                  <a:srgbClr val="FF3399"/>
                </a:solidFill>
              </a:rPr>
              <a:t> i </a:t>
            </a:r>
            <a:r>
              <a:rPr lang="hr-HR" sz="2400" dirty="0" err="1">
                <a:solidFill>
                  <a:srgbClr val="FF3399"/>
                </a:solidFill>
              </a:rPr>
              <a:t>Travis</a:t>
            </a:r>
            <a:r>
              <a:rPr lang="hr-HR" sz="2400" dirty="0">
                <a:solidFill>
                  <a:srgbClr val="FF3399"/>
                </a:solidFill>
              </a:rPr>
              <a:t> Price, koji su štampali prvih 50 ružičastih majica. </a:t>
            </a:r>
            <a:endParaRPr lang="hr-HR" sz="2400" dirty="0" smtClean="0">
              <a:solidFill>
                <a:srgbClr val="FF3399"/>
              </a:solidFill>
            </a:endParaRPr>
          </a:p>
          <a:p>
            <a:r>
              <a:rPr lang="hr-HR" sz="2400" dirty="0" smtClean="0">
                <a:solidFill>
                  <a:srgbClr val="FF3399"/>
                </a:solidFill>
              </a:rPr>
              <a:t>Od </a:t>
            </a:r>
            <a:r>
              <a:rPr lang="hr-HR" sz="2400" dirty="0">
                <a:solidFill>
                  <a:srgbClr val="FF3399"/>
                </a:solidFill>
              </a:rPr>
              <a:t>tada, ružičasta majica postala je simbol borbe protiv </a:t>
            </a:r>
            <a:r>
              <a:rPr lang="hr-HR" sz="2400" dirty="0" err="1">
                <a:solidFill>
                  <a:srgbClr val="FF3399"/>
                </a:solidFill>
              </a:rPr>
              <a:t>međuvršnjačkog</a:t>
            </a:r>
            <a:r>
              <a:rPr lang="hr-HR" sz="2400" dirty="0">
                <a:solidFill>
                  <a:srgbClr val="FF3399"/>
                </a:solidFill>
              </a:rPr>
              <a:t> nasilja u školama</a:t>
            </a:r>
            <a:r>
              <a:rPr lang="hr-HR" sz="2400" dirty="0"/>
              <a:t>. </a:t>
            </a:r>
            <a:endParaRPr lang="hr-HR" sz="2400" dirty="0" smtClean="0"/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b="33320"/>
          <a:stretch/>
        </p:blipFill>
        <p:spPr>
          <a:xfrm>
            <a:off x="4067944" y="4653136"/>
            <a:ext cx="3888432" cy="15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3399"/>
                </a:solidFill>
              </a:rPr>
              <a:t>Tko </a:t>
            </a:r>
            <a:r>
              <a:rPr lang="hr-HR" sz="3200" b="1" dirty="0">
                <a:solidFill>
                  <a:srgbClr val="FF3399"/>
                </a:solidFill>
              </a:rPr>
              <a:t>je započeo Dan ružičastih majica u Hrvatskoj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rgbClr val="FF3399"/>
                </a:solidFill>
              </a:rPr>
              <a:t>N</a:t>
            </a:r>
            <a:r>
              <a:rPr lang="hr-HR" sz="2400" dirty="0" smtClean="0">
                <a:solidFill>
                  <a:srgbClr val="FF3399"/>
                </a:solidFill>
              </a:rPr>
              <a:t>ositelj  cjelokupnog </a:t>
            </a:r>
            <a:r>
              <a:rPr lang="hr-HR" sz="2400" dirty="0">
                <a:solidFill>
                  <a:srgbClr val="FF3399"/>
                </a:solidFill>
              </a:rPr>
              <a:t>programa i začetnik ideje u </a:t>
            </a:r>
            <a:r>
              <a:rPr lang="hr-HR" sz="2400" dirty="0" smtClean="0">
                <a:solidFill>
                  <a:srgbClr val="FF3399"/>
                </a:solidFill>
              </a:rPr>
              <a:t>Hrvatskoj je </a:t>
            </a:r>
            <a:r>
              <a:rPr lang="hr-HR" sz="2400" b="1" dirty="0" smtClean="0">
                <a:solidFill>
                  <a:srgbClr val="FF3399"/>
                </a:solidFill>
              </a:rPr>
              <a:t> </a:t>
            </a:r>
            <a:r>
              <a:rPr lang="hr-HR" sz="2400" b="1" dirty="0"/>
              <a:t>CEPN </a:t>
            </a:r>
            <a:endParaRPr lang="hr-HR" sz="2400" b="1" dirty="0" smtClean="0"/>
          </a:p>
          <a:p>
            <a:r>
              <a:rPr lang="hr-HR" sz="2400" dirty="0" smtClean="0">
                <a:solidFill>
                  <a:srgbClr val="FF3399"/>
                </a:solidFill>
              </a:rPr>
              <a:t>Promocijom </a:t>
            </a:r>
            <a:r>
              <a:rPr lang="hr-HR" sz="2400" dirty="0">
                <a:solidFill>
                  <a:srgbClr val="FF3399"/>
                </a:solidFill>
              </a:rPr>
              <a:t>Dana ružičastih majica postigao </a:t>
            </a:r>
            <a:r>
              <a:rPr lang="hr-HR" sz="2400" dirty="0" smtClean="0">
                <a:solidFill>
                  <a:srgbClr val="FF3399"/>
                </a:solidFill>
              </a:rPr>
              <a:t>je prepoznavanje </a:t>
            </a:r>
            <a:r>
              <a:rPr lang="hr-HR" sz="2400" dirty="0">
                <a:solidFill>
                  <a:srgbClr val="FF3399"/>
                </a:solidFill>
              </a:rPr>
              <a:t>obljetnice diljem naše </a:t>
            </a:r>
            <a:r>
              <a:rPr lang="hr-HR" sz="2400" dirty="0" smtClean="0">
                <a:solidFill>
                  <a:srgbClr val="FF3399"/>
                </a:solidFill>
              </a:rPr>
              <a:t>domovine</a:t>
            </a:r>
            <a:endParaRPr lang="hr-HR" sz="2400" dirty="0">
              <a:solidFill>
                <a:srgbClr val="FF3399"/>
              </a:solidFill>
            </a:endParaRPr>
          </a:p>
          <a:p>
            <a:r>
              <a:rPr lang="hr-HR" sz="2400" dirty="0">
                <a:solidFill>
                  <a:srgbClr val="FF3399"/>
                </a:solidFill>
              </a:rPr>
              <a:t>N</a:t>
            </a:r>
            <a:r>
              <a:rPr lang="hr-HR" sz="2400" dirty="0" smtClean="0">
                <a:solidFill>
                  <a:srgbClr val="FF3399"/>
                </a:solidFill>
              </a:rPr>
              <a:t>a njihovu  </a:t>
            </a:r>
            <a:r>
              <a:rPr lang="hr-HR" sz="2400" dirty="0">
                <a:solidFill>
                  <a:srgbClr val="FF3399"/>
                </a:solidFill>
              </a:rPr>
              <a:t>inicijativu i javno upućeni poziv, velik broj saborskih </a:t>
            </a:r>
            <a:r>
              <a:rPr lang="hr-HR" sz="2400" dirty="0" smtClean="0">
                <a:solidFill>
                  <a:srgbClr val="FF3399"/>
                </a:solidFill>
              </a:rPr>
              <a:t>zastupnika</a:t>
            </a:r>
            <a:r>
              <a:rPr lang="hr-HR" sz="2400" dirty="0">
                <a:solidFill>
                  <a:srgbClr val="FF3399"/>
                </a:solidFill>
              </a:rPr>
              <a:t>, raznih političkih </a:t>
            </a:r>
            <a:r>
              <a:rPr lang="hr-HR" sz="2400" dirty="0" smtClean="0">
                <a:solidFill>
                  <a:srgbClr val="FF3399"/>
                </a:solidFill>
              </a:rPr>
              <a:t>opcija, ali i javnih osoba od veljače </a:t>
            </a:r>
            <a:r>
              <a:rPr lang="hr-HR" sz="2400" dirty="0">
                <a:solidFill>
                  <a:srgbClr val="FF3399"/>
                </a:solidFill>
              </a:rPr>
              <a:t>2014</a:t>
            </a:r>
            <a:r>
              <a:rPr lang="hr-HR" sz="2400" dirty="0" smtClean="0">
                <a:solidFill>
                  <a:srgbClr val="FF3399"/>
                </a:solidFill>
              </a:rPr>
              <a:t>. g. nosi </a:t>
            </a:r>
            <a:r>
              <a:rPr lang="hr-HR" sz="2400" dirty="0">
                <a:solidFill>
                  <a:srgbClr val="FF3399"/>
                </a:solidFill>
              </a:rPr>
              <a:t>ružičastu majicu </a:t>
            </a:r>
            <a:r>
              <a:rPr lang="hr-HR" sz="2400" dirty="0" smtClean="0">
                <a:solidFill>
                  <a:srgbClr val="FF3399"/>
                </a:solidFill>
              </a:rPr>
              <a:t>u znak podrške </a:t>
            </a:r>
            <a:r>
              <a:rPr lang="hr-HR" sz="2400" dirty="0">
                <a:solidFill>
                  <a:srgbClr val="FF3399"/>
                </a:solidFill>
              </a:rPr>
              <a:t>djeci, žrtvama vršnjačkog nasilja</a:t>
            </a:r>
          </a:p>
          <a:p>
            <a:r>
              <a:rPr lang="hr-HR" sz="2400" b="1" dirty="0"/>
              <a:t>CEPN-Centar za edukaciju </a:t>
            </a:r>
            <a:endParaRPr lang="hr-HR" sz="2400" b="1" dirty="0" smtClean="0"/>
          </a:p>
          <a:p>
            <a:pPr marL="0" indent="0">
              <a:buNone/>
            </a:pPr>
            <a:r>
              <a:rPr lang="hr-HR" sz="2400" b="1" dirty="0"/>
              <a:t> </a:t>
            </a:r>
            <a:r>
              <a:rPr lang="hr-HR" sz="2400" b="1" dirty="0" smtClean="0"/>
              <a:t>      i prevenciju nasilja, Đakovo</a:t>
            </a:r>
          </a:p>
          <a:p>
            <a:pPr marL="0" indent="0">
              <a:buNone/>
            </a:pPr>
            <a:r>
              <a:rPr lang="hr-HR" sz="2400" b="1" u="sng" dirty="0" smtClean="0">
                <a:hlinkClick r:id="rId2"/>
              </a:rPr>
              <a:t>        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90" y="4797152"/>
            <a:ext cx="2065463" cy="18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E32D91"/>
                </a:solidFill>
              </a:rPr>
              <a:t>Obilježavanje</a:t>
            </a:r>
            <a:r>
              <a:rPr lang="hr-HR" dirty="0" smtClean="0"/>
              <a:t> </a:t>
            </a:r>
            <a:r>
              <a:rPr lang="hr-HR" dirty="0">
                <a:solidFill>
                  <a:srgbClr val="E32D91"/>
                </a:solidFill>
              </a:rPr>
              <a:t>D</a:t>
            </a:r>
            <a:r>
              <a:rPr lang="hr-HR" dirty="0" smtClean="0">
                <a:solidFill>
                  <a:srgbClr val="E32D91"/>
                </a:solidFill>
              </a:rPr>
              <a:t>ana</a:t>
            </a:r>
            <a:r>
              <a:rPr lang="hr-HR" dirty="0" smtClean="0"/>
              <a:t> </a:t>
            </a:r>
            <a:r>
              <a:rPr lang="hr-HR" dirty="0">
                <a:solidFill>
                  <a:srgbClr val="E32D91"/>
                </a:solidFill>
              </a:rPr>
              <a:t>ružičastih</a:t>
            </a:r>
            <a:r>
              <a:rPr lang="hr-HR" dirty="0"/>
              <a:t> </a:t>
            </a:r>
            <a:r>
              <a:rPr lang="hr-HR" dirty="0">
                <a:solidFill>
                  <a:srgbClr val="E32D91"/>
                </a:solidFill>
              </a:rPr>
              <a:t>majica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8958" r="6255" b="2650"/>
          <a:stretch/>
        </p:blipFill>
        <p:spPr>
          <a:xfrm>
            <a:off x="467546" y="1628800"/>
            <a:ext cx="3933320" cy="22483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30812" r="10525" b="9000"/>
          <a:stretch/>
        </p:blipFill>
        <p:spPr>
          <a:xfrm>
            <a:off x="5148064" y="1628800"/>
            <a:ext cx="3540606" cy="22483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221087"/>
            <a:ext cx="4104456" cy="23319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07003"/>
            <a:ext cx="3555592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E32D91"/>
                </a:solidFill>
              </a:rPr>
              <a:t>I </a:t>
            </a:r>
            <a:r>
              <a:rPr lang="hr-HR" dirty="0" smtClean="0">
                <a:solidFill>
                  <a:srgbClr val="E32D91"/>
                </a:solidFill>
              </a:rPr>
              <a:t>Vi</a:t>
            </a:r>
            <a:r>
              <a:rPr lang="hr-HR" dirty="0" smtClean="0"/>
              <a:t> </a:t>
            </a:r>
            <a:r>
              <a:rPr lang="hr-HR" dirty="0">
                <a:solidFill>
                  <a:srgbClr val="E32D91"/>
                </a:solidFill>
              </a:rPr>
              <a:t>biste</a:t>
            </a:r>
            <a:r>
              <a:rPr lang="hr-HR" dirty="0"/>
              <a:t> </a:t>
            </a:r>
            <a:r>
              <a:rPr lang="hr-HR" dirty="0">
                <a:solidFill>
                  <a:srgbClr val="E32D91"/>
                </a:solidFill>
              </a:rPr>
              <a:t>trebali</a:t>
            </a:r>
            <a:r>
              <a:rPr lang="hr-HR" dirty="0"/>
              <a:t> </a:t>
            </a:r>
            <a:r>
              <a:rPr lang="hr-HR" dirty="0">
                <a:solidFill>
                  <a:srgbClr val="E32D91"/>
                </a:solidFill>
              </a:rPr>
              <a:t>nositi</a:t>
            </a:r>
            <a:r>
              <a:rPr lang="hr-HR" dirty="0"/>
              <a:t> </a:t>
            </a:r>
            <a:r>
              <a:rPr lang="hr-HR" dirty="0">
                <a:solidFill>
                  <a:srgbClr val="E32D91"/>
                </a:solidFill>
              </a:rPr>
              <a:t>ružičaste</a:t>
            </a:r>
            <a:r>
              <a:rPr lang="hr-HR" dirty="0"/>
              <a:t> </a:t>
            </a:r>
            <a:r>
              <a:rPr lang="hr-HR" dirty="0">
                <a:solidFill>
                  <a:srgbClr val="E32D91"/>
                </a:solidFill>
              </a:rPr>
              <a:t>majice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3399"/>
                </a:solidFill>
              </a:rPr>
              <a:t>Dan </a:t>
            </a:r>
            <a:r>
              <a:rPr lang="hr-HR" b="1" dirty="0">
                <a:solidFill>
                  <a:srgbClr val="FF3399"/>
                </a:solidFill>
              </a:rPr>
              <a:t>ružičastih </a:t>
            </a:r>
            <a:r>
              <a:rPr lang="hr-HR" b="1" dirty="0" smtClean="0">
                <a:solidFill>
                  <a:srgbClr val="FF3399"/>
                </a:solidFill>
              </a:rPr>
              <a:t>majica </a:t>
            </a:r>
            <a:r>
              <a:rPr lang="hr-HR" dirty="0" smtClean="0">
                <a:solidFill>
                  <a:srgbClr val="FF3399"/>
                </a:solidFill>
              </a:rPr>
              <a:t>ne </a:t>
            </a:r>
            <a:r>
              <a:rPr lang="hr-HR" dirty="0">
                <a:solidFill>
                  <a:srgbClr val="FF3399"/>
                </a:solidFill>
              </a:rPr>
              <a:t>bismo  trebali </a:t>
            </a:r>
            <a:r>
              <a:rPr lang="hr-HR" dirty="0" smtClean="0">
                <a:solidFill>
                  <a:srgbClr val="FF3399"/>
                </a:solidFill>
              </a:rPr>
              <a:t>obilježavati </a:t>
            </a:r>
            <a:r>
              <a:rPr lang="hr-HR" dirty="0">
                <a:solidFill>
                  <a:srgbClr val="FF3399"/>
                </a:solidFill>
              </a:rPr>
              <a:t>samo taj jedan </a:t>
            </a:r>
            <a:r>
              <a:rPr lang="hr-HR" dirty="0" smtClean="0">
                <a:solidFill>
                  <a:srgbClr val="FF3399"/>
                </a:solidFill>
              </a:rPr>
              <a:t>dan, </a:t>
            </a:r>
            <a:r>
              <a:rPr lang="hr-HR" dirty="0">
                <a:solidFill>
                  <a:srgbClr val="FF3399"/>
                </a:solidFill>
              </a:rPr>
              <a:t>trebali bismo svaki dan pružati podršku jedni drugima </a:t>
            </a:r>
          </a:p>
          <a:p>
            <a:r>
              <a:rPr lang="hr-HR" dirty="0">
                <a:solidFill>
                  <a:srgbClr val="FF3399"/>
                </a:solidFill>
              </a:rPr>
              <a:t>Trebali bismo svaki dan u godini biti </a:t>
            </a:r>
            <a:r>
              <a:rPr lang="hr-HR" dirty="0" smtClean="0">
                <a:solidFill>
                  <a:srgbClr val="FF3399"/>
                </a:solidFill>
              </a:rPr>
              <a:t>prijatelji, </a:t>
            </a:r>
            <a:r>
              <a:rPr lang="hr-HR" dirty="0">
                <a:solidFill>
                  <a:srgbClr val="FF3399"/>
                </a:solidFill>
              </a:rPr>
              <a:t>ne </a:t>
            </a:r>
            <a:r>
              <a:rPr lang="hr-HR" dirty="0" smtClean="0">
                <a:solidFill>
                  <a:srgbClr val="FF3399"/>
                </a:solidFill>
              </a:rPr>
              <a:t>biti nasilni….ni u stvarnom ni u virtualnom svijetu, točnije na društvenim mrežama</a:t>
            </a:r>
            <a:endParaRPr lang="hr-HR" dirty="0">
              <a:solidFill>
                <a:srgbClr val="FF3399"/>
              </a:solidFill>
            </a:endParaRPr>
          </a:p>
          <a:p>
            <a:r>
              <a:rPr lang="hr-HR" dirty="0">
                <a:solidFill>
                  <a:srgbClr val="FF3399"/>
                </a:solidFill>
              </a:rPr>
              <a:t>Trebali bismo 365 dana u godini „nositi ružičaste majice”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93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3399"/>
                </a:solidFill>
              </a:rPr>
              <a:t>K</a:t>
            </a:r>
            <a:r>
              <a:rPr lang="hr-HR" b="1" dirty="0" smtClean="0">
                <a:solidFill>
                  <a:srgbClr val="FF3399"/>
                </a:solidFill>
              </a:rPr>
              <a:t>ako </a:t>
            </a:r>
            <a:r>
              <a:rPr lang="hr-HR" b="1" dirty="0">
                <a:solidFill>
                  <a:srgbClr val="FF3399"/>
                </a:solidFill>
              </a:rPr>
              <a:t>podržati Dan ružičastih majica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solidFill>
                  <a:srgbClr val="FF3399"/>
                </a:solidFill>
              </a:rPr>
              <a:t>nosi ružičastu majicu</a:t>
            </a:r>
          </a:p>
          <a:p>
            <a:r>
              <a:rPr lang="hr-HR" dirty="0">
                <a:solidFill>
                  <a:srgbClr val="FF3399"/>
                </a:solidFill>
              </a:rPr>
              <a:t>napiši kratku pjesmicu</a:t>
            </a:r>
          </a:p>
          <a:p>
            <a:r>
              <a:rPr lang="hr-HR" dirty="0">
                <a:solidFill>
                  <a:srgbClr val="FF3399"/>
                </a:solidFill>
              </a:rPr>
              <a:t>podijeli s nama svoju priču</a:t>
            </a:r>
          </a:p>
          <a:p>
            <a:r>
              <a:rPr lang="hr-HR" dirty="0">
                <a:solidFill>
                  <a:srgbClr val="FF3399"/>
                </a:solidFill>
              </a:rPr>
              <a:t>organiziraj aktivnosti u svojoj školi, radnom mjestu ili na nekom drugom mjestu</a:t>
            </a:r>
          </a:p>
          <a:p>
            <a:r>
              <a:rPr lang="hr-HR" dirty="0">
                <a:solidFill>
                  <a:srgbClr val="FF3399"/>
                </a:solidFill>
              </a:rPr>
              <a:t>postani volonter</a:t>
            </a:r>
          </a:p>
          <a:p>
            <a:r>
              <a:rPr lang="hr-HR" dirty="0">
                <a:solidFill>
                  <a:srgbClr val="FF3399"/>
                </a:solidFill>
              </a:rPr>
              <a:t>budi ljubazan i brižan</a:t>
            </a:r>
          </a:p>
          <a:p>
            <a:r>
              <a:rPr lang="hr-HR" dirty="0">
                <a:solidFill>
                  <a:srgbClr val="FF3399"/>
                </a:solidFill>
              </a:rPr>
              <a:t>ne budi ljut na nekoga jer biti ljut na nekoga je čisto gubljenje vremena</a:t>
            </a:r>
          </a:p>
          <a:p>
            <a:r>
              <a:rPr lang="hr-HR" dirty="0">
                <a:solidFill>
                  <a:srgbClr val="FF3399"/>
                </a:solidFill>
              </a:rPr>
              <a:t>prijavi nasilje</a:t>
            </a:r>
          </a:p>
          <a:p>
            <a:r>
              <a:rPr lang="hr-HR" dirty="0">
                <a:solidFill>
                  <a:srgbClr val="FF3399"/>
                </a:solidFill>
              </a:rPr>
              <a:t>budi hrabar i reci NE nasilju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22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532</Words>
  <Application>Microsoft Office PowerPoint</Application>
  <PresentationFormat>Prikaz na zaslonu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Tema sustava Office</vt:lpstr>
      <vt:lpstr>Dan ružičastih majica-24. veljače 2021.</vt:lpstr>
      <vt:lpstr> Kakav je to dan?</vt:lpstr>
      <vt:lpstr>Početak ove priče</vt:lpstr>
      <vt:lpstr>Dan ružičastih majica…</vt:lpstr>
      <vt:lpstr>PowerPointova prezentacija</vt:lpstr>
      <vt:lpstr>Tko je započeo Dan ružičastih majica u Hrvatskoj</vt:lpstr>
      <vt:lpstr>Obilježavanje Dana ružičastih majica</vt:lpstr>
      <vt:lpstr>I Vi biste trebali nositi ružičaste majice</vt:lpstr>
      <vt:lpstr>Kako podržati Dan ružičastih majica</vt:lpstr>
      <vt:lpstr>Što učiniti ako si žrtva ili svjedok nasilja</vt:lpstr>
      <vt:lpstr>Obilježavanje u našoj školi</vt:lpstr>
      <vt:lpstr>Službena majica</vt:lpstr>
      <vt:lpstr>PowerPointova prezentacija</vt:lpstr>
      <vt:lpstr>Prezentaciju izradile učenice 8.r.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Pedagoginja</dc:creator>
  <cp:lastModifiedBy>Pedagoginja</cp:lastModifiedBy>
  <cp:revision>23</cp:revision>
  <cp:lastPrinted>2020-02-25T12:49:20Z</cp:lastPrinted>
  <dcterms:created xsi:type="dcterms:W3CDTF">2019-02-26T15:28:53Z</dcterms:created>
  <dcterms:modified xsi:type="dcterms:W3CDTF">2021-02-23T09:28:06Z</dcterms:modified>
</cp:coreProperties>
</file>