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ijetli stil 1 - Isticanj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rednji stil 2 - Isticanj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09E913-1BB0-467C-939B-47F4AC6F8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BDF699E-13A6-453C-87A8-33667529C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230C5AF-ABDA-4B94-9BD3-5E71D747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0299D8C-5F26-40A0-9FD4-9765311C1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3D9F41E-AEFA-47B5-BD7C-6AABFB48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6697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234EF7-1F8E-4C4D-961C-38383105C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767133D-B993-4B6E-A168-F82CC4848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B467490-7224-4709-BC3E-E0E2DBC8C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670117D-16E1-42B0-B550-E3FB546AF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70C49D3-87BC-4698-A225-63506D73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3923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F188CEF-74EB-4B7F-B610-01910FB11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9D70CB6-05FB-43CD-BA3C-708047726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9B0ACF3-D70D-4199-AD1E-1C826D35C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33A2B94-E3E6-4A7A-800C-C9387DCEF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7E7D728-304D-4857-AC6E-4CCB9CFA2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860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3B998E-E6BC-4E76-B5F6-E2A9833F2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0E7A609-74DF-428D-BA5B-2DD6D2EF1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0024519-C880-4D39-AC2A-1FD2A3E38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E129C8D-63C7-49A3-BBD0-A254A628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772E91E-16EF-46AE-AB3A-3EDB39D86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98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2E9EDC-00AC-4E9D-AC25-FD7E8F56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7AE2917-0255-47A8-888F-D2FDC8CAC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D52D3CB-D46B-4115-B915-E566F0D73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65CF31C-5ED0-4C12-9EAA-CFC967242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51DCA1F-BEB9-45A9-AD62-8BD8B3A1B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617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17F345-108D-46BF-A90F-C7E06B3A8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1AB6E52-EE26-426C-A645-AA775D511B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E9BA071-ED42-43D2-9146-1A24A310D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8FD810A-E02B-4751-AF72-05880BBF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AC8B083-7B1D-4BA8-9299-6E3469C7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8B53D59-9328-4A2E-A417-F6E3F084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675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8948E8-9CBA-412F-BD1A-DC291165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8CFDCC7-6B15-4C55-A60C-946593754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1E8E93B-B5B4-469F-9EC7-7DE9D1389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4D1BC0A9-65E2-4F8B-8DD9-ED3D43DA6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AC4B8F65-0E24-4F0A-BB98-BB91A8188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567A7EB9-9FE0-40A4-ACCD-4FBB7F4F6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4755FEE2-3918-4919-9B51-E2B6D9D3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7EE3469-E5BA-46DA-8FC2-4746C37D9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020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7AEEA1-721B-4CE3-9B49-C6B2F32E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B01F07F3-70B4-4663-A52C-FA985B2BF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49CC527-6A81-4E3D-BE70-11737F2D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1FD0D6E-7C0E-4E3A-9F1A-5FA4940E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022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90CA574-BAFC-4F30-8151-A81EB06EE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79B8A58-3253-4595-8C1E-9CCE3816A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F7DFDEF0-6720-48C5-B647-67028D16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848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1262E0-E18F-4ACD-8C60-39F75790B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AA5FC32-3DFF-44F3-8974-FD931B8BD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0E5D2E2-32A9-4EDD-BFB0-F100EF4CB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8D45A4D-3219-40B6-9C35-14FAE5B42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F738D84-67DD-41C7-956B-915DB3987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585F165-F97F-46AB-8840-019421A1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647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2F4417-84A5-486B-8311-027CB807F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54555AB-79D3-49B3-A304-6A8C483C3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2942CFE-5E06-461D-B568-988DAC975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B7CC519-FB40-428E-BE10-384965E99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997A383-C2F8-4342-B56B-E04415A24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8D9E0D1-CB38-4F08-8062-B716D5E66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21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FD7C4462-E8E6-4EA6-8B57-47525970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68B8D4C-8AF8-41BD-9B4B-985A15D95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735821D-47F1-4E63-88FA-E3C33475E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AD432-831A-4D8C-B59B-39C0F8B3EC2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42E8C89-58B6-423C-A6A6-1BD1594BD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BD70660-42A5-4410-864B-52BCD9B4E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F868E-E03D-482A-818C-C358312BB6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798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atarina.pucar@skole.h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7CAC15-F7DB-4D3E-9A20-CBFDC2391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629506"/>
          </a:xfrm>
        </p:spPr>
        <p:txBody>
          <a:bodyPr>
            <a:normAutofit/>
          </a:bodyPr>
          <a:lstStyle/>
          <a:p>
            <a:r>
              <a:rPr lang="hr-HR" sz="7200" dirty="0">
                <a:solidFill>
                  <a:srgbClr val="FF0000"/>
                </a:solidFill>
              </a:rPr>
              <a:t>Referat o odabranoj velikoj svjetskoj religiji</a:t>
            </a:r>
          </a:p>
        </p:txBody>
      </p:sp>
    </p:spTree>
    <p:extLst>
      <p:ext uri="{BB962C8B-B14F-4D97-AF65-F5344CB8AC3E}">
        <p14:creationId xmlns:p14="http://schemas.microsoft.com/office/powerpoint/2010/main" val="2013483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4822BC-C8CF-4E55-B744-CAEB701A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Teme: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8DEAB7D-939D-4FE6-BE3A-7BE9545D8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6000" dirty="0">
                <a:solidFill>
                  <a:srgbClr val="FF0000"/>
                </a:solidFill>
              </a:rPr>
              <a:t>Židovstvo</a:t>
            </a:r>
          </a:p>
          <a:p>
            <a:r>
              <a:rPr lang="hr-HR" sz="6000" dirty="0">
                <a:solidFill>
                  <a:srgbClr val="FF0000"/>
                </a:solidFill>
              </a:rPr>
              <a:t>Islam</a:t>
            </a:r>
          </a:p>
          <a:p>
            <a:r>
              <a:rPr lang="hr-HR" sz="6000" dirty="0">
                <a:solidFill>
                  <a:srgbClr val="FF0000"/>
                </a:solidFill>
              </a:rPr>
              <a:t>Budizam</a:t>
            </a:r>
          </a:p>
          <a:p>
            <a:r>
              <a:rPr lang="hr-HR" sz="6000" dirty="0">
                <a:solidFill>
                  <a:srgbClr val="FF0000"/>
                </a:solidFill>
              </a:rPr>
              <a:t>Hinduizam</a:t>
            </a:r>
          </a:p>
          <a:p>
            <a:r>
              <a:rPr lang="hr-HR" sz="6000" dirty="0"/>
              <a:t>(Kršćanstvo)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430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61168A-D065-4F32-9AF6-87EB065B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5CF7987-C814-474E-A9F7-6B6143568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4400" dirty="0"/>
              <a:t>Bog</a:t>
            </a:r>
          </a:p>
          <a:p>
            <a:r>
              <a:rPr lang="hr-HR" sz="4400" dirty="0"/>
              <a:t>Osnivanje</a:t>
            </a:r>
          </a:p>
          <a:p>
            <a:r>
              <a:rPr lang="hr-HR" sz="4400" dirty="0"/>
              <a:t>Sveta knjiga</a:t>
            </a:r>
          </a:p>
          <a:p>
            <a:r>
              <a:rPr lang="hr-HR" sz="4400" dirty="0"/>
              <a:t>Mjesto molitve</a:t>
            </a:r>
          </a:p>
          <a:p>
            <a:r>
              <a:rPr lang="hr-HR" sz="4400" dirty="0"/>
              <a:t>Put spasenja</a:t>
            </a:r>
          </a:p>
          <a:p>
            <a:r>
              <a:rPr lang="hr-HR" sz="4400" dirty="0"/>
              <a:t>Izvori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520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E51358-07E5-4475-8ADD-EBBC60226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navesti izvor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DF7A3C2-CBBC-4614-A79E-090928815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4800" dirty="0"/>
              <a:t>Knjige – ime autora, naslov</a:t>
            </a:r>
          </a:p>
          <a:p>
            <a:r>
              <a:rPr lang="hr-HR" sz="4800" dirty="0"/>
              <a:t>Web mjesta – naslov iz alatne trake + datum preuzimanja</a:t>
            </a:r>
          </a:p>
          <a:p>
            <a:r>
              <a:rPr lang="hr-HR" sz="4800" dirty="0"/>
              <a:t>Usmeni izvor – ime, prezime, zanimanje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8521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AB5029-7F2D-4862-B5FF-13A42AA1D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Mogućnosti za predaju rada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187197D-5DB8-448C-B1DE-C8565664B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3600" dirty="0"/>
              <a:t>Poslati na mail: </a:t>
            </a:r>
            <a:r>
              <a:rPr lang="hr-HR" sz="3600" u="sng" dirty="0">
                <a:hlinkClick r:id="rId2"/>
              </a:rPr>
              <a:t>katarina.pucar@skole.hr</a:t>
            </a:r>
            <a:r>
              <a:rPr lang="hr-HR" sz="3600" dirty="0"/>
              <a:t> </a:t>
            </a:r>
          </a:p>
          <a:p>
            <a:pPr marL="0" indent="0">
              <a:buNone/>
            </a:pPr>
            <a:r>
              <a:rPr lang="hr-HR" sz="3600" dirty="0">
                <a:solidFill>
                  <a:srgbClr val="FF0000"/>
                </a:solidFill>
              </a:rPr>
              <a:t>ILI</a:t>
            </a:r>
          </a:p>
          <a:p>
            <a:pPr marL="0" indent="0">
              <a:buNone/>
            </a:pPr>
            <a:r>
              <a:rPr lang="hr-HR" sz="3600" dirty="0"/>
              <a:t>Predati na satu – rad može biti pisan rukom ili printan ako je rađen na računalu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2099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6FC42E6-6C25-4922-95D2-B97B1E123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95F874-A8A5-4A14-8CFC-828968DE6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754" y="0"/>
            <a:ext cx="4731782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624D7CA-9877-4A5B-A3BC-B25870A05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16" y="871442"/>
            <a:ext cx="2924843" cy="31723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kern="120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Izgled naslovnice</a:t>
            </a:r>
          </a:p>
        </p:txBody>
      </p:sp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1443CF13-FB58-43CD-9211-B4499BC46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176797"/>
              </p:ext>
            </p:extLst>
          </p:nvPr>
        </p:nvGraphicFramePr>
        <p:xfrm>
          <a:off x="6239930" y="420670"/>
          <a:ext cx="4082419" cy="582812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082419">
                  <a:extLst>
                    <a:ext uri="{9D8B030D-6E8A-4147-A177-3AD203B41FA5}">
                      <a16:colId xmlns:a16="http://schemas.microsoft.com/office/drawing/2014/main" val="2956556353"/>
                    </a:ext>
                  </a:extLst>
                </a:gridCol>
              </a:tblGrid>
              <a:tr h="6407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hr-HR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477" marR="143477" marT="0" marB="0"/>
                </a:tc>
                <a:extLst>
                  <a:ext uri="{0D108BD9-81ED-4DB2-BD59-A6C34878D82A}">
                    <a16:rowId xmlns:a16="http://schemas.microsoft.com/office/drawing/2014/main" val="986780531"/>
                  </a:ext>
                </a:extLst>
              </a:tr>
              <a:tr h="1869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2900" dirty="0">
                          <a:effectLst/>
                        </a:rPr>
                        <a:t>OŠ „Ljubo Babić“</a:t>
                      </a:r>
                      <a:endParaRPr lang="hr-HR" sz="23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2900" dirty="0">
                          <a:effectLst/>
                        </a:rPr>
                        <a:t>Katolički vjeronauk</a:t>
                      </a:r>
                      <a:endParaRPr lang="hr-HR" sz="2300" dirty="0">
                        <a:effectLst/>
                      </a:endParaRPr>
                    </a:p>
                    <a:p>
                      <a:r>
                        <a:rPr lang="hr-HR" sz="2100" dirty="0">
                          <a:effectLst/>
                        </a:rPr>
                        <a:t>    </a:t>
                      </a:r>
                      <a:endParaRPr lang="hr-HR" sz="2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3477" marR="143477" marT="0" marB="0"/>
                </a:tc>
                <a:extLst>
                  <a:ext uri="{0D108BD9-81ED-4DB2-BD59-A6C34878D82A}">
                    <a16:rowId xmlns:a16="http://schemas.microsoft.com/office/drawing/2014/main" val="303708452"/>
                  </a:ext>
                </a:extLst>
              </a:tr>
              <a:tr h="25913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2900" dirty="0">
                          <a:effectLst/>
                        </a:rPr>
                        <a:t>    </a:t>
                      </a:r>
                      <a:endParaRPr lang="hr-HR" sz="23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2300" dirty="0">
                          <a:effectLst/>
                        </a:rPr>
                        <a:t>               </a:t>
                      </a:r>
                      <a:r>
                        <a:rPr lang="hr-HR" sz="2900" dirty="0">
                          <a:effectLst/>
                        </a:rPr>
                        <a:t>  T  E  M  A</a:t>
                      </a:r>
                      <a:endParaRPr lang="hr-HR" sz="23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2900" dirty="0">
                          <a:effectLst/>
                        </a:rPr>
                        <a:t> </a:t>
                      </a:r>
                      <a:endParaRPr lang="hr-HR" sz="2300" dirty="0">
                        <a:effectLst/>
                      </a:endParaRPr>
                    </a:p>
                    <a:p>
                      <a:r>
                        <a:rPr lang="hr-HR" sz="2100" dirty="0">
                          <a:effectLst/>
                        </a:rPr>
                        <a:t>        </a:t>
                      </a:r>
                      <a:endParaRPr lang="hr-HR" sz="2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3477" marR="143477" marT="0" marB="0"/>
                </a:tc>
                <a:extLst>
                  <a:ext uri="{0D108BD9-81ED-4DB2-BD59-A6C34878D82A}">
                    <a16:rowId xmlns:a16="http://schemas.microsoft.com/office/drawing/2014/main" val="376289662"/>
                  </a:ext>
                </a:extLst>
              </a:tr>
              <a:tr h="72644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2900" dirty="0">
                          <a:effectLst/>
                        </a:rPr>
                        <a:t>Ime, prezime i razred</a:t>
                      </a:r>
                      <a:endParaRPr lang="hr-HR" sz="2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477" marR="143477" marT="0" marB="0"/>
                </a:tc>
                <a:extLst>
                  <a:ext uri="{0D108BD9-81ED-4DB2-BD59-A6C34878D82A}">
                    <a16:rowId xmlns:a16="http://schemas.microsoft.com/office/drawing/2014/main" val="2065224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201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9D6A52-DEA7-428A-8B2A-61266A6FA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Vrednovanje</a:t>
            </a:r>
          </a:p>
        </p:txBody>
      </p:sp>
      <p:graphicFrame>
        <p:nvGraphicFramePr>
          <p:cNvPr id="8" name="Tablica 8">
            <a:extLst>
              <a:ext uri="{FF2B5EF4-FFF2-40B4-BE49-F238E27FC236}">
                <a16:creationId xmlns:a16="http://schemas.microsoft.com/office/drawing/2014/main" id="{76CAA7C3-3200-469A-B091-9EAE9752CE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865387"/>
              </p:ext>
            </p:extLst>
          </p:nvPr>
        </p:nvGraphicFramePr>
        <p:xfrm>
          <a:off x="838200" y="1825624"/>
          <a:ext cx="10515600" cy="41792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419680">
                  <a:extLst>
                    <a:ext uri="{9D8B030D-6E8A-4147-A177-3AD203B41FA5}">
                      <a16:colId xmlns:a16="http://schemas.microsoft.com/office/drawing/2014/main" val="3773744306"/>
                    </a:ext>
                  </a:extLst>
                </a:gridCol>
                <a:gridCol w="3095920">
                  <a:extLst>
                    <a:ext uri="{9D8B030D-6E8A-4147-A177-3AD203B41FA5}">
                      <a16:colId xmlns:a16="http://schemas.microsoft.com/office/drawing/2014/main" val="2743313976"/>
                    </a:ext>
                  </a:extLst>
                </a:gridCol>
              </a:tblGrid>
              <a:tr h="522406">
                <a:tc>
                  <a:txBody>
                    <a:bodyPr/>
                    <a:lstStyle/>
                    <a:p>
                      <a:r>
                        <a:rPr lang="hr-HR" sz="2800" dirty="0"/>
                        <a:t>SADRŽAJ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/>
                        <a:t>BROJ BODOVA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592679"/>
                  </a:ext>
                </a:extLst>
              </a:tr>
              <a:tr h="522406">
                <a:tc>
                  <a:txBody>
                    <a:bodyPr/>
                    <a:lstStyle/>
                    <a:p>
                      <a:r>
                        <a:rPr lang="hr-HR" sz="2800" dirty="0"/>
                        <a:t>Bog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/>
                        <a:t>1 –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294937"/>
                  </a:ext>
                </a:extLst>
              </a:tr>
              <a:tr h="522406">
                <a:tc>
                  <a:txBody>
                    <a:bodyPr/>
                    <a:lstStyle/>
                    <a:p>
                      <a:r>
                        <a:rPr lang="hr-HR" sz="2800" dirty="0"/>
                        <a:t>Osnivanje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/>
                        <a:t>1 –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736817"/>
                  </a:ext>
                </a:extLst>
              </a:tr>
              <a:tr h="522406">
                <a:tc>
                  <a:txBody>
                    <a:bodyPr/>
                    <a:lstStyle/>
                    <a:p>
                      <a:r>
                        <a:rPr lang="hr-HR" sz="2800" dirty="0"/>
                        <a:t>Sveta knjiga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/>
                        <a:t>1 –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468070"/>
                  </a:ext>
                </a:extLst>
              </a:tr>
              <a:tr h="522406">
                <a:tc>
                  <a:txBody>
                    <a:bodyPr/>
                    <a:lstStyle/>
                    <a:p>
                      <a:r>
                        <a:rPr lang="hr-HR" sz="2800" dirty="0"/>
                        <a:t>Mjesto molitve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/>
                        <a:t>1 –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386560"/>
                  </a:ext>
                </a:extLst>
              </a:tr>
              <a:tr h="522406">
                <a:tc>
                  <a:txBody>
                    <a:bodyPr/>
                    <a:lstStyle/>
                    <a:p>
                      <a:r>
                        <a:rPr lang="hr-HR" sz="2800" dirty="0"/>
                        <a:t>Put spasenja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/>
                        <a:t>1 – 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04516"/>
                  </a:ext>
                </a:extLst>
              </a:tr>
              <a:tr h="522406">
                <a:tc>
                  <a:txBody>
                    <a:bodyPr/>
                    <a:lstStyle/>
                    <a:p>
                      <a:r>
                        <a:rPr lang="hr-HR" sz="2800" dirty="0"/>
                        <a:t>Ispravno navedeni izvori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11231"/>
                  </a:ext>
                </a:extLst>
              </a:tr>
              <a:tr h="522406">
                <a:tc>
                  <a:txBody>
                    <a:bodyPr/>
                    <a:lstStyle/>
                    <a:p>
                      <a:r>
                        <a:rPr lang="hr-HR" sz="2800" dirty="0"/>
                        <a:t>Urednost i oblikovanje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56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972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A0977A-CB34-47F7-B686-38B2A8281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Vrednovanje 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B8A483B4-B0DF-4561-95D8-5FAD8F88B1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179811"/>
              </p:ext>
            </p:extLst>
          </p:nvPr>
        </p:nvGraphicFramePr>
        <p:xfrm>
          <a:off x="1144571" y="1951348"/>
          <a:ext cx="634973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431">
                  <a:extLst>
                    <a:ext uri="{9D8B030D-6E8A-4147-A177-3AD203B41FA5}">
                      <a16:colId xmlns:a16="http://schemas.microsoft.com/office/drawing/2014/main" val="969755993"/>
                    </a:ext>
                  </a:extLst>
                </a:gridCol>
                <a:gridCol w="3695307">
                  <a:extLst>
                    <a:ext uri="{9D8B030D-6E8A-4147-A177-3AD203B41FA5}">
                      <a16:colId xmlns:a16="http://schemas.microsoft.com/office/drawing/2014/main" val="2165468383"/>
                    </a:ext>
                  </a:extLst>
                </a:gridCol>
              </a:tblGrid>
              <a:tr h="637887">
                <a:tc>
                  <a:txBody>
                    <a:bodyPr/>
                    <a:lstStyle/>
                    <a:p>
                      <a:r>
                        <a:rPr lang="hr-HR" sz="3600" dirty="0"/>
                        <a:t>BROJ BODOVA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OCJENA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92310"/>
                  </a:ext>
                </a:extLst>
              </a:tr>
              <a:tr h="637887">
                <a:tc>
                  <a:txBody>
                    <a:bodyPr/>
                    <a:lstStyle/>
                    <a:p>
                      <a:r>
                        <a:rPr lang="hr-HR" sz="3600" dirty="0"/>
                        <a:t>15 – 17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Odličan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764506"/>
                  </a:ext>
                </a:extLst>
              </a:tr>
              <a:tr h="637887">
                <a:tc>
                  <a:txBody>
                    <a:bodyPr/>
                    <a:lstStyle/>
                    <a:p>
                      <a:r>
                        <a:rPr lang="hr-HR" sz="3600" dirty="0"/>
                        <a:t>12 – 14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Vrlo dobar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502252"/>
                  </a:ext>
                </a:extLst>
              </a:tr>
              <a:tr h="637887">
                <a:tc>
                  <a:txBody>
                    <a:bodyPr/>
                    <a:lstStyle/>
                    <a:p>
                      <a:r>
                        <a:rPr lang="hr-HR" sz="3600" dirty="0"/>
                        <a:t>9 – 11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Dobar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787467"/>
                  </a:ext>
                </a:extLst>
              </a:tr>
              <a:tr h="637887">
                <a:tc>
                  <a:txBody>
                    <a:bodyPr/>
                    <a:lstStyle/>
                    <a:p>
                      <a:r>
                        <a:rPr lang="hr-HR" sz="3600" dirty="0"/>
                        <a:t>6 – 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Dovoljan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007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972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163</Words>
  <Application>Microsoft Office PowerPoint</Application>
  <PresentationFormat>Široki zaslon</PresentationFormat>
  <Paragraphs>59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sustava Office</vt:lpstr>
      <vt:lpstr>Referat o odabranoj velikoj svjetskoj religiji</vt:lpstr>
      <vt:lpstr>Teme: </vt:lpstr>
      <vt:lpstr>Sadržaj</vt:lpstr>
      <vt:lpstr>Kako navesti izvor</vt:lpstr>
      <vt:lpstr>Mogućnosti za predaju rada</vt:lpstr>
      <vt:lpstr>Izgled naslovnice</vt:lpstr>
      <vt:lpstr>Vrednovanje</vt:lpstr>
      <vt:lpstr>Vrednovanje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Referat o odabranoj velikoj svjetskoj religiji</dc:title>
  <dc:creator>Korisnik</dc:creator>
  <cp:lastModifiedBy>Korisnik</cp:lastModifiedBy>
  <cp:revision>3</cp:revision>
  <dcterms:created xsi:type="dcterms:W3CDTF">2020-09-29T09:50:51Z</dcterms:created>
  <dcterms:modified xsi:type="dcterms:W3CDTF">2022-09-29T10:32:06Z</dcterms:modified>
</cp:coreProperties>
</file>