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handoutMasterIdLst>
    <p:handoutMasterId r:id="rId2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77" r:id="rId10"/>
    <p:sldId id="264" r:id="rId11"/>
    <p:sldId id="265" r:id="rId12"/>
    <p:sldId id="266" r:id="rId13"/>
    <p:sldId id="267" r:id="rId14"/>
    <p:sldId id="268" r:id="rId15"/>
    <p:sldId id="269" r:id="rId16"/>
    <p:sldId id="278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784975" cy="99298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331311-140E-497C-9FCD-4E42B0D0D73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65E4776-B6EE-4D43-9762-F47F3A894400}">
      <dgm:prSet/>
      <dgm:spPr/>
      <dgm:t>
        <a:bodyPr/>
        <a:lstStyle/>
        <a:p>
          <a:r>
            <a:rPr lang="en-US" b="1" u="sng"/>
            <a:t>Odgojna situacija</a:t>
          </a:r>
          <a:endParaRPr lang="en-US"/>
        </a:p>
      </dgm:t>
    </dgm:pt>
    <dgm:pt modelId="{79D8BA74-5CBE-4CF8-B758-13D928CE55B0}" type="parTrans" cxnId="{EC3F6C5B-3943-45F7-A24A-E36F974001FF}">
      <dgm:prSet/>
      <dgm:spPr/>
      <dgm:t>
        <a:bodyPr/>
        <a:lstStyle/>
        <a:p>
          <a:endParaRPr lang="en-US"/>
        </a:p>
      </dgm:t>
    </dgm:pt>
    <dgm:pt modelId="{2B28CE24-779D-4D3B-8D54-891F6B675F61}" type="sibTrans" cxnId="{EC3F6C5B-3943-45F7-A24A-E36F974001FF}">
      <dgm:prSet/>
      <dgm:spPr/>
      <dgm:t>
        <a:bodyPr/>
        <a:lstStyle/>
        <a:p>
          <a:endParaRPr lang="en-US"/>
        </a:p>
      </dgm:t>
    </dgm:pt>
    <dgm:pt modelId="{0044D951-D5DA-4E8C-831C-CD9F3F83F0D5}">
      <dgm:prSet/>
      <dgm:spPr/>
      <dgm:t>
        <a:bodyPr/>
        <a:lstStyle/>
        <a:p>
          <a:r>
            <a:rPr lang="en-US"/>
            <a:t>upućivati učenike na poštivanje razrednih pravila i pravila ponašanja tijekom boravka u školi, osobito na poštivanje pripisanih epidemioloških mjera</a:t>
          </a:r>
        </a:p>
      </dgm:t>
    </dgm:pt>
    <dgm:pt modelId="{D3D3A283-9D22-461A-ADF0-3E932548E874}" type="parTrans" cxnId="{4D43BB84-F36F-4197-B4A3-AC8A01135A1B}">
      <dgm:prSet/>
      <dgm:spPr/>
      <dgm:t>
        <a:bodyPr/>
        <a:lstStyle/>
        <a:p>
          <a:endParaRPr lang="en-US"/>
        </a:p>
      </dgm:t>
    </dgm:pt>
    <dgm:pt modelId="{0DAD75B1-D265-42CD-92E0-2F924829E1C3}" type="sibTrans" cxnId="{4D43BB84-F36F-4197-B4A3-AC8A01135A1B}">
      <dgm:prSet/>
      <dgm:spPr/>
      <dgm:t>
        <a:bodyPr/>
        <a:lstStyle/>
        <a:p>
          <a:endParaRPr lang="en-US"/>
        </a:p>
      </dgm:t>
    </dgm:pt>
    <dgm:pt modelId="{3F6BD719-0777-4398-9B40-22AD2DFE94D4}">
      <dgm:prSet/>
      <dgm:spPr/>
      <dgm:t>
        <a:bodyPr/>
        <a:lstStyle/>
        <a:p>
          <a:r>
            <a:rPr lang="en-US"/>
            <a:t>poticati </a:t>
          </a:r>
          <a:r>
            <a:rPr lang="en-US" u="sng"/>
            <a:t>osobnu i društvenu odgovornost učenika</a:t>
          </a:r>
          <a:r>
            <a:rPr lang="en-US"/>
            <a:t>; isticati da sami odgovaramo za vlastito ponašanje. Osobno i društveno odgovoran učenik – samostalan, „ne pada“ po vršnjački pritisak, uspješan u izvršavanju obaveza te razvija pozitivne socijalne odnose</a:t>
          </a:r>
        </a:p>
      </dgm:t>
    </dgm:pt>
    <dgm:pt modelId="{33344CA8-7889-48F1-9534-B721CE994E53}" type="parTrans" cxnId="{A82790F4-6E85-4845-B036-CE834A352869}">
      <dgm:prSet/>
      <dgm:spPr/>
      <dgm:t>
        <a:bodyPr/>
        <a:lstStyle/>
        <a:p>
          <a:endParaRPr lang="en-US"/>
        </a:p>
      </dgm:t>
    </dgm:pt>
    <dgm:pt modelId="{5BFF1C74-1180-482A-AEFD-8B263092D582}" type="sibTrans" cxnId="{A82790F4-6E85-4845-B036-CE834A352869}">
      <dgm:prSet/>
      <dgm:spPr/>
      <dgm:t>
        <a:bodyPr/>
        <a:lstStyle/>
        <a:p>
          <a:endParaRPr lang="en-US"/>
        </a:p>
      </dgm:t>
    </dgm:pt>
    <dgm:pt modelId="{0C443EFA-B833-4C78-A2D0-E36A0843E894}">
      <dgm:prSet/>
      <dgm:spPr/>
      <dgm:t>
        <a:bodyPr/>
        <a:lstStyle/>
        <a:p>
          <a:r>
            <a:rPr lang="en-US"/>
            <a:t>razvijati razredno zajedništvo, komunikacijske vještine i strategije nenasilnog rješavanja sukoba </a:t>
          </a:r>
        </a:p>
      </dgm:t>
    </dgm:pt>
    <dgm:pt modelId="{F8A8F307-559C-43C7-8C83-C20AC41AB33A}" type="parTrans" cxnId="{3364E65B-A4BB-482B-9CC1-7DAAC662F74C}">
      <dgm:prSet/>
      <dgm:spPr/>
      <dgm:t>
        <a:bodyPr/>
        <a:lstStyle/>
        <a:p>
          <a:endParaRPr lang="en-US"/>
        </a:p>
      </dgm:t>
    </dgm:pt>
    <dgm:pt modelId="{A6046E91-5BD7-4CD6-B17C-B11875FF2B39}" type="sibTrans" cxnId="{3364E65B-A4BB-482B-9CC1-7DAAC662F74C}">
      <dgm:prSet/>
      <dgm:spPr/>
      <dgm:t>
        <a:bodyPr/>
        <a:lstStyle/>
        <a:p>
          <a:endParaRPr lang="en-US"/>
        </a:p>
      </dgm:t>
    </dgm:pt>
    <dgm:pt modelId="{DB925E5E-2005-43A1-B95B-15618ED8A798}">
      <dgm:prSet/>
      <dgm:spPr/>
      <dgm:t>
        <a:bodyPr/>
        <a:lstStyle/>
        <a:p>
          <a:r>
            <a:rPr lang="en-US"/>
            <a:t>poticati toleranciju, poštivanje različitosti te razvijati empatično ponašanje </a:t>
          </a:r>
        </a:p>
      </dgm:t>
    </dgm:pt>
    <dgm:pt modelId="{7F1D65E8-7D39-44D7-9B24-7A5D4C5A3286}" type="parTrans" cxnId="{7445A48C-36EE-4B10-BA3A-4171B75D41FC}">
      <dgm:prSet/>
      <dgm:spPr/>
      <dgm:t>
        <a:bodyPr/>
        <a:lstStyle/>
        <a:p>
          <a:endParaRPr lang="en-US"/>
        </a:p>
      </dgm:t>
    </dgm:pt>
    <dgm:pt modelId="{EE0B85DD-6697-4BCB-88D4-B66D0B6ECA73}" type="sibTrans" cxnId="{7445A48C-36EE-4B10-BA3A-4171B75D41FC}">
      <dgm:prSet/>
      <dgm:spPr/>
      <dgm:t>
        <a:bodyPr/>
        <a:lstStyle/>
        <a:p>
          <a:endParaRPr lang="en-US"/>
        </a:p>
      </dgm:t>
    </dgm:pt>
    <dgm:pt modelId="{9405752E-5F65-49F1-AE98-403B52468E18}">
      <dgm:prSet/>
      <dgm:spPr/>
      <dgm:t>
        <a:bodyPr/>
        <a:lstStyle/>
        <a:p>
          <a:r>
            <a:rPr lang="en-US"/>
            <a:t>kontinuirano upozoravati na pravila ponašanja na internetu (pogotovo na društvenim mrežama i aplikacijama za komunikaciju) te opomenuti učestalo korištenje mobitela u prostorima škole</a:t>
          </a:r>
          <a:br>
            <a:rPr lang="en-US"/>
          </a:br>
          <a:r>
            <a:rPr lang="en-US"/>
            <a:t/>
          </a:r>
          <a:br>
            <a:rPr lang="en-US"/>
          </a:br>
          <a:endParaRPr lang="en-US"/>
        </a:p>
      </dgm:t>
    </dgm:pt>
    <dgm:pt modelId="{1078DC58-0B6D-4197-A60B-F5AEE9E730CE}" type="parTrans" cxnId="{20194B06-376E-4B99-B620-C09DFB250B28}">
      <dgm:prSet/>
      <dgm:spPr/>
      <dgm:t>
        <a:bodyPr/>
        <a:lstStyle/>
        <a:p>
          <a:endParaRPr lang="en-US"/>
        </a:p>
      </dgm:t>
    </dgm:pt>
    <dgm:pt modelId="{9B301356-F940-4BF8-AF43-0DC936605D9B}" type="sibTrans" cxnId="{20194B06-376E-4B99-B620-C09DFB250B28}">
      <dgm:prSet/>
      <dgm:spPr/>
      <dgm:t>
        <a:bodyPr/>
        <a:lstStyle/>
        <a:p>
          <a:endParaRPr lang="en-US"/>
        </a:p>
      </dgm:t>
    </dgm:pt>
    <dgm:pt modelId="{4B7EBE8E-84B9-483D-9E97-F53C2D00EF82}" type="pres">
      <dgm:prSet presAssocID="{9D331311-140E-497C-9FCD-4E42B0D0D7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EE24DDBF-59CB-4873-AFA2-7E37A17E913F}" type="pres">
      <dgm:prSet presAssocID="{E65E4776-B6EE-4D43-9762-F47F3A89440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98DA75E-1766-48F9-B046-BCD023A70163}" type="pres">
      <dgm:prSet presAssocID="{2B28CE24-779D-4D3B-8D54-891F6B675F61}" presName="sibTrans" presStyleCnt="0"/>
      <dgm:spPr/>
    </dgm:pt>
    <dgm:pt modelId="{007836CF-AFAD-4806-8885-7D46F5214B56}" type="pres">
      <dgm:prSet presAssocID="{0044D951-D5DA-4E8C-831C-CD9F3F83F0D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D33C79B-B45B-42CC-8977-D0341183B435}" type="pres">
      <dgm:prSet presAssocID="{0DAD75B1-D265-42CD-92E0-2F924829E1C3}" presName="sibTrans" presStyleCnt="0"/>
      <dgm:spPr/>
    </dgm:pt>
    <dgm:pt modelId="{5C63A4B6-7BF1-414A-AC6B-3A0F15721A56}" type="pres">
      <dgm:prSet presAssocID="{3F6BD719-0777-4398-9B40-22AD2DFE94D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1B76218-91FA-44E0-8204-9A7E0E396BBF}" type="pres">
      <dgm:prSet presAssocID="{5BFF1C74-1180-482A-AEFD-8B263092D582}" presName="sibTrans" presStyleCnt="0"/>
      <dgm:spPr/>
    </dgm:pt>
    <dgm:pt modelId="{8DD37DB0-D5E5-4A0F-8DCB-EE9E58BD2975}" type="pres">
      <dgm:prSet presAssocID="{0C443EFA-B833-4C78-A2D0-E36A0843E89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EB53B8F-B817-4519-9BE3-72DB83350CF2}" type="pres">
      <dgm:prSet presAssocID="{A6046E91-5BD7-4CD6-B17C-B11875FF2B39}" presName="sibTrans" presStyleCnt="0"/>
      <dgm:spPr/>
    </dgm:pt>
    <dgm:pt modelId="{383EC418-213F-4845-9ED0-2E0398C67B88}" type="pres">
      <dgm:prSet presAssocID="{DB925E5E-2005-43A1-B95B-15618ED8A79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3E28AFB-E837-4263-B0C7-5AD6E147A1C1}" type="pres">
      <dgm:prSet presAssocID="{EE0B85DD-6697-4BCB-88D4-B66D0B6ECA73}" presName="sibTrans" presStyleCnt="0"/>
      <dgm:spPr/>
    </dgm:pt>
    <dgm:pt modelId="{21053AF2-62A1-4BB5-BE0D-47235A106AD5}" type="pres">
      <dgm:prSet presAssocID="{9405752E-5F65-49F1-AE98-403B52468E1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7EFA5608-2272-4FB0-8B88-F80423585E5F}" type="presOf" srcId="{3F6BD719-0777-4398-9B40-22AD2DFE94D4}" destId="{5C63A4B6-7BF1-414A-AC6B-3A0F15721A56}" srcOrd="0" destOrd="0" presId="urn:microsoft.com/office/officeart/2005/8/layout/default"/>
    <dgm:cxn modelId="{20194B06-376E-4B99-B620-C09DFB250B28}" srcId="{9D331311-140E-497C-9FCD-4E42B0D0D73C}" destId="{9405752E-5F65-49F1-AE98-403B52468E18}" srcOrd="5" destOrd="0" parTransId="{1078DC58-0B6D-4197-A60B-F5AEE9E730CE}" sibTransId="{9B301356-F940-4BF8-AF43-0DC936605D9B}"/>
    <dgm:cxn modelId="{EC3F6C5B-3943-45F7-A24A-E36F974001FF}" srcId="{9D331311-140E-497C-9FCD-4E42B0D0D73C}" destId="{E65E4776-B6EE-4D43-9762-F47F3A894400}" srcOrd="0" destOrd="0" parTransId="{79D8BA74-5CBE-4CF8-B758-13D928CE55B0}" sibTransId="{2B28CE24-779D-4D3B-8D54-891F6B675F61}"/>
    <dgm:cxn modelId="{A6AF526A-1CC4-4FB1-81CD-3F10F19072BC}" type="presOf" srcId="{0044D951-D5DA-4E8C-831C-CD9F3F83F0D5}" destId="{007836CF-AFAD-4806-8885-7D46F5214B56}" srcOrd="0" destOrd="0" presId="urn:microsoft.com/office/officeart/2005/8/layout/default"/>
    <dgm:cxn modelId="{2D655C65-8EA1-402F-B391-25D4CFD327BA}" type="presOf" srcId="{9405752E-5F65-49F1-AE98-403B52468E18}" destId="{21053AF2-62A1-4BB5-BE0D-47235A106AD5}" srcOrd="0" destOrd="0" presId="urn:microsoft.com/office/officeart/2005/8/layout/default"/>
    <dgm:cxn modelId="{C41EDE5C-A107-441B-84E1-417B6FACC407}" type="presOf" srcId="{0C443EFA-B833-4C78-A2D0-E36A0843E894}" destId="{8DD37DB0-D5E5-4A0F-8DCB-EE9E58BD2975}" srcOrd="0" destOrd="0" presId="urn:microsoft.com/office/officeart/2005/8/layout/default"/>
    <dgm:cxn modelId="{3364E65B-A4BB-482B-9CC1-7DAAC662F74C}" srcId="{9D331311-140E-497C-9FCD-4E42B0D0D73C}" destId="{0C443EFA-B833-4C78-A2D0-E36A0843E894}" srcOrd="3" destOrd="0" parTransId="{F8A8F307-559C-43C7-8C83-C20AC41AB33A}" sibTransId="{A6046E91-5BD7-4CD6-B17C-B11875FF2B39}"/>
    <dgm:cxn modelId="{4D43BB84-F36F-4197-B4A3-AC8A01135A1B}" srcId="{9D331311-140E-497C-9FCD-4E42B0D0D73C}" destId="{0044D951-D5DA-4E8C-831C-CD9F3F83F0D5}" srcOrd="1" destOrd="0" parTransId="{D3D3A283-9D22-461A-ADF0-3E932548E874}" sibTransId="{0DAD75B1-D265-42CD-92E0-2F924829E1C3}"/>
    <dgm:cxn modelId="{EC19D623-2309-4FDD-BB24-3CDBC141A86F}" type="presOf" srcId="{DB925E5E-2005-43A1-B95B-15618ED8A798}" destId="{383EC418-213F-4845-9ED0-2E0398C67B88}" srcOrd="0" destOrd="0" presId="urn:microsoft.com/office/officeart/2005/8/layout/default"/>
    <dgm:cxn modelId="{5D8FDDEF-8EA4-43F8-B99F-3497683933F8}" type="presOf" srcId="{9D331311-140E-497C-9FCD-4E42B0D0D73C}" destId="{4B7EBE8E-84B9-483D-9E97-F53C2D00EF82}" srcOrd="0" destOrd="0" presId="urn:microsoft.com/office/officeart/2005/8/layout/default"/>
    <dgm:cxn modelId="{A82790F4-6E85-4845-B036-CE834A352869}" srcId="{9D331311-140E-497C-9FCD-4E42B0D0D73C}" destId="{3F6BD719-0777-4398-9B40-22AD2DFE94D4}" srcOrd="2" destOrd="0" parTransId="{33344CA8-7889-48F1-9534-B721CE994E53}" sibTransId="{5BFF1C74-1180-482A-AEFD-8B263092D582}"/>
    <dgm:cxn modelId="{7445A48C-36EE-4B10-BA3A-4171B75D41FC}" srcId="{9D331311-140E-497C-9FCD-4E42B0D0D73C}" destId="{DB925E5E-2005-43A1-B95B-15618ED8A798}" srcOrd="4" destOrd="0" parTransId="{7F1D65E8-7D39-44D7-9B24-7A5D4C5A3286}" sibTransId="{EE0B85DD-6697-4BCB-88D4-B66D0B6ECA73}"/>
    <dgm:cxn modelId="{6284D472-3CB8-49AA-838B-BA199BB91BE5}" type="presOf" srcId="{E65E4776-B6EE-4D43-9762-F47F3A894400}" destId="{EE24DDBF-59CB-4873-AFA2-7E37A17E913F}" srcOrd="0" destOrd="0" presId="urn:microsoft.com/office/officeart/2005/8/layout/default"/>
    <dgm:cxn modelId="{1247B646-F047-4E23-B636-2A06B7F92299}" type="presParOf" srcId="{4B7EBE8E-84B9-483D-9E97-F53C2D00EF82}" destId="{EE24DDBF-59CB-4873-AFA2-7E37A17E913F}" srcOrd="0" destOrd="0" presId="urn:microsoft.com/office/officeart/2005/8/layout/default"/>
    <dgm:cxn modelId="{B1496775-49BB-4052-B5C1-CD0ECF1BB7A7}" type="presParOf" srcId="{4B7EBE8E-84B9-483D-9E97-F53C2D00EF82}" destId="{598DA75E-1766-48F9-B046-BCD023A70163}" srcOrd="1" destOrd="0" presId="urn:microsoft.com/office/officeart/2005/8/layout/default"/>
    <dgm:cxn modelId="{DAA6CD6F-B5E6-4C74-B6DB-2A44DA156FCA}" type="presParOf" srcId="{4B7EBE8E-84B9-483D-9E97-F53C2D00EF82}" destId="{007836CF-AFAD-4806-8885-7D46F5214B56}" srcOrd="2" destOrd="0" presId="urn:microsoft.com/office/officeart/2005/8/layout/default"/>
    <dgm:cxn modelId="{41CB2C52-5C4D-4CB9-9657-AEF06660AB74}" type="presParOf" srcId="{4B7EBE8E-84B9-483D-9E97-F53C2D00EF82}" destId="{2D33C79B-B45B-42CC-8977-D0341183B435}" srcOrd="3" destOrd="0" presId="urn:microsoft.com/office/officeart/2005/8/layout/default"/>
    <dgm:cxn modelId="{0F589993-B596-4F6F-864E-8B84A8D42C8D}" type="presParOf" srcId="{4B7EBE8E-84B9-483D-9E97-F53C2D00EF82}" destId="{5C63A4B6-7BF1-414A-AC6B-3A0F15721A56}" srcOrd="4" destOrd="0" presId="urn:microsoft.com/office/officeart/2005/8/layout/default"/>
    <dgm:cxn modelId="{B6891445-A25B-4095-A66C-228FBD9AE7D9}" type="presParOf" srcId="{4B7EBE8E-84B9-483D-9E97-F53C2D00EF82}" destId="{91B76218-91FA-44E0-8204-9A7E0E396BBF}" srcOrd="5" destOrd="0" presId="urn:microsoft.com/office/officeart/2005/8/layout/default"/>
    <dgm:cxn modelId="{CC5DD86D-0C91-43A2-9D85-4230875F0D0A}" type="presParOf" srcId="{4B7EBE8E-84B9-483D-9E97-F53C2D00EF82}" destId="{8DD37DB0-D5E5-4A0F-8DCB-EE9E58BD2975}" srcOrd="6" destOrd="0" presId="urn:microsoft.com/office/officeart/2005/8/layout/default"/>
    <dgm:cxn modelId="{BE02FA6E-ADC4-48EE-9BFD-7D0A3F56483B}" type="presParOf" srcId="{4B7EBE8E-84B9-483D-9E97-F53C2D00EF82}" destId="{EEB53B8F-B817-4519-9BE3-72DB83350CF2}" srcOrd="7" destOrd="0" presId="urn:microsoft.com/office/officeart/2005/8/layout/default"/>
    <dgm:cxn modelId="{05A8FCDF-26C9-4442-AD27-6100B3630ACE}" type="presParOf" srcId="{4B7EBE8E-84B9-483D-9E97-F53C2D00EF82}" destId="{383EC418-213F-4845-9ED0-2E0398C67B88}" srcOrd="8" destOrd="0" presId="urn:microsoft.com/office/officeart/2005/8/layout/default"/>
    <dgm:cxn modelId="{1F25D550-D22B-47A1-929C-2BD664FB274C}" type="presParOf" srcId="{4B7EBE8E-84B9-483D-9E97-F53C2D00EF82}" destId="{E3E28AFB-E837-4263-B0C7-5AD6E147A1C1}" srcOrd="9" destOrd="0" presId="urn:microsoft.com/office/officeart/2005/8/layout/default"/>
    <dgm:cxn modelId="{1CA85F20-F205-4453-919B-2D727EA3EAC2}" type="presParOf" srcId="{4B7EBE8E-84B9-483D-9E97-F53C2D00EF82}" destId="{21053AF2-62A1-4BB5-BE0D-47235A106AD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E84067-B1EF-44E8-8FBA-EA2A581454C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D78DC1A-A7C5-4C41-8752-54EDA6874485}">
      <dgm:prSet/>
      <dgm:spPr/>
      <dgm:t>
        <a:bodyPr/>
        <a:lstStyle/>
        <a:p>
          <a:r>
            <a:rPr lang="en-US" b="1" dirty="0" err="1"/>
            <a:t>Obrazovna</a:t>
          </a:r>
          <a:r>
            <a:rPr lang="en-US" b="1" dirty="0"/>
            <a:t> </a:t>
          </a:r>
          <a:r>
            <a:rPr lang="en-US" b="1" dirty="0" err="1"/>
            <a:t>situacija</a:t>
          </a:r>
          <a:endParaRPr lang="en-US" dirty="0" err="1"/>
        </a:p>
      </dgm:t>
    </dgm:pt>
    <dgm:pt modelId="{E1FA56E1-0E99-48CF-A3FE-B7F1D556090B}" type="parTrans" cxnId="{C6899033-26BE-4A77-8580-6A1592ACC27A}">
      <dgm:prSet/>
      <dgm:spPr/>
      <dgm:t>
        <a:bodyPr/>
        <a:lstStyle/>
        <a:p>
          <a:endParaRPr lang="en-US"/>
        </a:p>
      </dgm:t>
    </dgm:pt>
    <dgm:pt modelId="{F20839DB-0709-4129-9FA9-20287DD30535}" type="sibTrans" cxnId="{C6899033-26BE-4A77-8580-6A1592ACC27A}">
      <dgm:prSet/>
      <dgm:spPr/>
      <dgm:t>
        <a:bodyPr/>
        <a:lstStyle/>
        <a:p>
          <a:endParaRPr lang="en-US"/>
        </a:p>
      </dgm:t>
    </dgm:pt>
    <dgm:pt modelId="{747A499F-E7D8-415D-8C29-88F92EF5DD6A}">
      <dgm:prSet/>
      <dgm:spPr/>
      <dgm:t>
        <a:bodyPr/>
        <a:lstStyle/>
        <a:p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dalje</a:t>
          </a:r>
          <a:r>
            <a:rPr lang="en-US" dirty="0"/>
            <a:t> </a:t>
          </a:r>
          <a:r>
            <a:rPr lang="en-US" dirty="0" err="1"/>
            <a:t>organizirati</a:t>
          </a:r>
          <a:r>
            <a:rPr lang="en-US" dirty="0"/>
            <a:t> DOP </a:t>
          </a:r>
          <a:r>
            <a:rPr lang="en-US" dirty="0" err="1"/>
            <a:t>nastavu</a:t>
          </a:r>
          <a:r>
            <a:rPr lang="en-US" dirty="0"/>
            <a:t> za </a:t>
          </a:r>
          <a:r>
            <a:rPr lang="en-US" dirty="0" err="1"/>
            <a:t>učenike</a:t>
          </a:r>
          <a:r>
            <a:rPr lang="en-US" dirty="0"/>
            <a:t> s </a:t>
          </a:r>
          <a:r>
            <a:rPr lang="en-US" dirty="0" err="1"/>
            <a:t>teškoćama</a:t>
          </a:r>
          <a:r>
            <a:rPr lang="en-US" dirty="0"/>
            <a:t> u </a:t>
          </a:r>
          <a:r>
            <a:rPr lang="en-US" dirty="0" err="1"/>
            <a:t>svladavanju</a:t>
          </a:r>
          <a:r>
            <a:rPr lang="en-US" dirty="0"/>
            <a:t> </a:t>
          </a:r>
          <a:r>
            <a:rPr lang="en-US" dirty="0" err="1"/>
            <a:t>nastavnog</a:t>
          </a:r>
          <a:r>
            <a:rPr lang="en-US" dirty="0"/>
            <a:t> </a:t>
          </a:r>
          <a:r>
            <a:rPr lang="en-US" dirty="0" err="1"/>
            <a:t>gradiva</a:t>
          </a:r>
        </a:p>
      </dgm:t>
    </dgm:pt>
    <dgm:pt modelId="{9682B379-8C8F-43A5-96FD-6E73DA9F0813}" type="parTrans" cxnId="{A0AEE017-DF76-482F-A020-0F204D7D8CFC}">
      <dgm:prSet/>
      <dgm:spPr/>
      <dgm:t>
        <a:bodyPr/>
        <a:lstStyle/>
        <a:p>
          <a:endParaRPr lang="en-US"/>
        </a:p>
      </dgm:t>
    </dgm:pt>
    <dgm:pt modelId="{0860B426-8569-4A96-A6B1-E284D4178483}" type="sibTrans" cxnId="{A0AEE017-DF76-482F-A020-0F204D7D8CFC}">
      <dgm:prSet/>
      <dgm:spPr/>
      <dgm:t>
        <a:bodyPr/>
        <a:lstStyle/>
        <a:p>
          <a:endParaRPr lang="en-US"/>
        </a:p>
      </dgm:t>
    </dgm:pt>
    <dgm:pt modelId="{12676136-8781-4416-A42C-B5F0A7C3150A}">
      <dgm:prSet/>
      <dgm:spPr/>
      <dgm:t>
        <a:bodyPr/>
        <a:lstStyle/>
        <a:p>
          <a:r>
            <a:rPr lang="en-US" dirty="0" err="1"/>
            <a:t>primjenjivati</a:t>
          </a:r>
          <a:r>
            <a:rPr lang="en-US" dirty="0"/>
            <a:t> </a:t>
          </a:r>
          <a:r>
            <a:rPr lang="en-US" dirty="0" err="1"/>
            <a:t>individualizirani</a:t>
          </a:r>
          <a:r>
            <a:rPr lang="en-US" dirty="0"/>
            <a:t> </a:t>
          </a:r>
          <a:r>
            <a:rPr lang="en-US" dirty="0" err="1"/>
            <a:t>pristup</a:t>
          </a:r>
          <a:r>
            <a:rPr lang="en-US" dirty="0"/>
            <a:t>, </a:t>
          </a:r>
          <a:r>
            <a:rPr lang="en-US" dirty="0" err="1"/>
            <a:t>diferencirane</a:t>
          </a:r>
          <a:r>
            <a:rPr lang="en-US" dirty="0"/>
            <a:t> </a:t>
          </a:r>
          <a:r>
            <a:rPr lang="en-US" dirty="0" err="1"/>
            <a:t>zadatke</a:t>
          </a:r>
          <a:r>
            <a:rPr lang="en-US" dirty="0"/>
            <a:t>, </a:t>
          </a:r>
          <a:r>
            <a:rPr lang="en-US" dirty="0" err="1"/>
            <a:t>formativno</a:t>
          </a:r>
          <a:r>
            <a:rPr lang="en-US" dirty="0"/>
            <a:t> </a:t>
          </a:r>
          <a:r>
            <a:rPr lang="en-US" dirty="0" err="1"/>
            <a:t>vrednovanje</a:t>
          </a:r>
          <a:r>
            <a:rPr lang="en-US" dirty="0"/>
            <a:t>, </a:t>
          </a:r>
          <a:r>
            <a:rPr lang="en-US" dirty="0" err="1"/>
            <a:t>vršnjačko</a:t>
          </a:r>
          <a:r>
            <a:rPr lang="en-US" dirty="0"/>
            <a:t> </a:t>
          </a:r>
          <a:r>
            <a:rPr lang="en-US" dirty="0" err="1"/>
            <a:t>vrednovanje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samovrednovanje</a:t>
          </a:r>
          <a:r>
            <a:rPr lang="en-US" dirty="0"/>
            <a:t> </a:t>
          </a:r>
          <a:r>
            <a:rPr lang="en-US" dirty="0" err="1"/>
            <a:t>učenika</a:t>
          </a:r>
        </a:p>
      </dgm:t>
    </dgm:pt>
    <dgm:pt modelId="{744AE0F8-2D9E-4ABC-854B-8011511FA01B}" type="parTrans" cxnId="{4E69979A-E234-4B27-A2F8-983C56F6C380}">
      <dgm:prSet/>
      <dgm:spPr/>
      <dgm:t>
        <a:bodyPr/>
        <a:lstStyle/>
        <a:p>
          <a:endParaRPr lang="en-US"/>
        </a:p>
      </dgm:t>
    </dgm:pt>
    <dgm:pt modelId="{B1301AFD-6E02-462B-9190-9E9201119017}" type="sibTrans" cxnId="{4E69979A-E234-4B27-A2F8-983C56F6C380}">
      <dgm:prSet/>
      <dgm:spPr/>
      <dgm:t>
        <a:bodyPr/>
        <a:lstStyle/>
        <a:p>
          <a:endParaRPr lang="en-US"/>
        </a:p>
      </dgm:t>
    </dgm:pt>
    <dgm:pt modelId="{A9AE4AA3-3D45-449A-8BDE-0EFF2EE7BD47}">
      <dgm:prSet/>
      <dgm:spPr/>
      <dgm:t>
        <a:bodyPr/>
        <a:lstStyle/>
        <a:p>
          <a:r>
            <a:rPr lang="en-US" dirty="0" err="1"/>
            <a:t>poticati</a:t>
          </a:r>
          <a:r>
            <a:rPr lang="en-US" dirty="0"/>
            <a:t> </a:t>
          </a:r>
          <a:r>
            <a:rPr lang="en-US" dirty="0" err="1"/>
            <a:t>aktivno</a:t>
          </a:r>
          <a:r>
            <a:rPr lang="en-US" dirty="0"/>
            <a:t> </a:t>
          </a:r>
          <a:r>
            <a:rPr lang="en-US" dirty="0" err="1"/>
            <a:t>učenje</a:t>
          </a:r>
          <a:r>
            <a:rPr lang="en-US" dirty="0"/>
            <a:t>, </a:t>
          </a:r>
          <a:r>
            <a:rPr lang="en-US" dirty="0" err="1"/>
            <a:t>odnosno</a:t>
          </a:r>
          <a:r>
            <a:rPr lang="en-US" dirty="0"/>
            <a:t> </a:t>
          </a:r>
          <a:r>
            <a:rPr lang="en-US" dirty="0" err="1"/>
            <a:t>učenje</a:t>
          </a:r>
          <a:r>
            <a:rPr lang="en-US" dirty="0"/>
            <a:t> s </a:t>
          </a:r>
          <a:r>
            <a:rPr lang="en-US" dirty="0" err="1"/>
            <a:t>razumijevanjem</a:t>
          </a:r>
          <a:r>
            <a:rPr lang="en-US" dirty="0"/>
            <a:t>, </a:t>
          </a:r>
          <a:r>
            <a:rPr lang="en-US" dirty="0" err="1"/>
            <a:t>putem</a:t>
          </a:r>
          <a:r>
            <a:rPr lang="en-US" dirty="0"/>
            <a:t> </a:t>
          </a:r>
          <a:r>
            <a:rPr lang="en-US" dirty="0" err="1"/>
            <a:t>samostalnog</a:t>
          </a:r>
          <a:r>
            <a:rPr lang="en-US" dirty="0"/>
            <a:t> </a:t>
          </a:r>
          <a:r>
            <a:rPr lang="en-US" dirty="0" err="1"/>
            <a:t>zaključivanja</a:t>
          </a:r>
          <a:r>
            <a:rPr lang="en-US" dirty="0"/>
            <a:t>, </a:t>
          </a:r>
          <a:r>
            <a:rPr lang="en-US" dirty="0" err="1"/>
            <a:t>povezivanja</a:t>
          </a:r>
          <a:r>
            <a:rPr lang="en-US" dirty="0"/>
            <a:t>, </a:t>
          </a:r>
          <a:r>
            <a:rPr lang="en-US" dirty="0" err="1"/>
            <a:t>rješavanja</a:t>
          </a:r>
          <a:r>
            <a:rPr lang="en-US" dirty="0"/>
            <a:t> </a:t>
          </a:r>
          <a:r>
            <a:rPr lang="en-US" dirty="0" err="1"/>
            <a:t>problema</a:t>
          </a:r>
          <a:r>
            <a:rPr lang="en-US" dirty="0"/>
            <a:t> </a:t>
          </a:r>
        </a:p>
      </dgm:t>
    </dgm:pt>
    <dgm:pt modelId="{C95D3E4D-13ED-46C4-8E1D-48DECFD5DF3E}" type="parTrans" cxnId="{2FD6C8BB-C223-4CCF-8728-E1BD569E741C}">
      <dgm:prSet/>
      <dgm:spPr/>
      <dgm:t>
        <a:bodyPr/>
        <a:lstStyle/>
        <a:p>
          <a:endParaRPr lang="en-US"/>
        </a:p>
      </dgm:t>
    </dgm:pt>
    <dgm:pt modelId="{3012B87C-7F91-476F-88D5-568B30DF102B}" type="sibTrans" cxnId="{2FD6C8BB-C223-4CCF-8728-E1BD569E741C}">
      <dgm:prSet/>
      <dgm:spPr/>
      <dgm:t>
        <a:bodyPr/>
        <a:lstStyle/>
        <a:p>
          <a:endParaRPr lang="en-US"/>
        </a:p>
      </dgm:t>
    </dgm:pt>
    <dgm:pt modelId="{13788CA5-B02B-4FBB-8241-F72046E31BD1}">
      <dgm:prSet/>
      <dgm:spPr/>
      <dgm:t>
        <a:bodyPr/>
        <a:lstStyle/>
        <a:p>
          <a:r>
            <a:rPr lang="en-US" dirty="0" err="1"/>
            <a:t>stvoriti</a:t>
          </a:r>
          <a:r>
            <a:rPr lang="en-US" dirty="0"/>
            <a:t> </a:t>
          </a:r>
          <a:r>
            <a:rPr lang="en-US" dirty="0" err="1"/>
            <a:t>poticajno</a:t>
          </a:r>
          <a:r>
            <a:rPr lang="en-US" dirty="0"/>
            <a:t> </a:t>
          </a:r>
          <a:r>
            <a:rPr lang="en-US" dirty="0" err="1"/>
            <a:t>razredno</a:t>
          </a:r>
          <a:r>
            <a:rPr lang="en-US" dirty="0"/>
            <a:t> </a:t>
          </a:r>
          <a:r>
            <a:rPr lang="en-US" dirty="0" err="1"/>
            <a:t>ozračje</a:t>
          </a:r>
          <a:r>
            <a:rPr lang="en-US" dirty="0"/>
            <a:t> – u </a:t>
          </a:r>
          <a:r>
            <a:rPr lang="en-US" dirty="0" err="1"/>
            <a:t>kojima</a:t>
          </a:r>
          <a:r>
            <a:rPr lang="en-US" dirty="0"/>
            <a:t> se </a:t>
          </a:r>
          <a:r>
            <a:rPr lang="en-US" dirty="0" err="1"/>
            <a:t>uz</a:t>
          </a:r>
          <a:r>
            <a:rPr lang="en-US" dirty="0"/>
            <a:t> </a:t>
          </a:r>
          <a:r>
            <a:rPr lang="en-US" dirty="0" err="1"/>
            <a:t>učenje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griješi</a:t>
          </a:r>
          <a:r>
            <a:rPr lang="en-US" dirty="0"/>
            <a:t> – bez </a:t>
          </a:r>
          <a:r>
            <a:rPr lang="en-US" dirty="0" err="1"/>
            <a:t>osjećaja</a:t>
          </a:r>
          <a:r>
            <a:rPr lang="en-US" dirty="0"/>
            <a:t> „</a:t>
          </a:r>
          <a:r>
            <a:rPr lang="en-US" dirty="0" err="1"/>
            <a:t>ispast</a:t>
          </a:r>
          <a:r>
            <a:rPr lang="en-US" dirty="0"/>
            <a:t> </a:t>
          </a:r>
          <a:r>
            <a:rPr lang="en-US" dirty="0" err="1"/>
            <a:t>ću</a:t>
          </a:r>
          <a:r>
            <a:rPr lang="en-US" dirty="0"/>
            <a:t> </a:t>
          </a:r>
          <a:r>
            <a:rPr lang="en-US" dirty="0" err="1"/>
            <a:t>smiješan</a:t>
          </a:r>
          <a:r>
            <a:rPr lang="en-US" dirty="0"/>
            <a:t>“ – </a:t>
          </a:r>
          <a:r>
            <a:rPr lang="en-US" dirty="0" err="1"/>
            <a:t>učenike</a:t>
          </a:r>
          <a:r>
            <a:rPr lang="en-US" dirty="0"/>
            <a:t> </a:t>
          </a:r>
          <a:r>
            <a:rPr lang="en-US" dirty="0" err="1"/>
            <a:t>upozoravati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ismijavanje</a:t>
          </a:r>
        </a:p>
      </dgm:t>
    </dgm:pt>
    <dgm:pt modelId="{8345B4C9-926C-47E2-AA8C-81935B283CBC}" type="parTrans" cxnId="{0C13D941-DB83-46EE-B2F8-C2E740586937}">
      <dgm:prSet/>
      <dgm:spPr/>
      <dgm:t>
        <a:bodyPr/>
        <a:lstStyle/>
        <a:p>
          <a:endParaRPr lang="en-US"/>
        </a:p>
      </dgm:t>
    </dgm:pt>
    <dgm:pt modelId="{76DD5A18-5042-4863-92A2-BC78A8E28FE8}" type="sibTrans" cxnId="{0C13D941-DB83-46EE-B2F8-C2E740586937}">
      <dgm:prSet/>
      <dgm:spPr/>
      <dgm:t>
        <a:bodyPr/>
        <a:lstStyle/>
        <a:p>
          <a:endParaRPr lang="en-US"/>
        </a:p>
      </dgm:t>
    </dgm:pt>
    <dgm:pt modelId="{72AD0D24-20DB-47D7-B13B-D163A7AFF619}">
      <dgm:prSet/>
      <dgm:spPr/>
      <dgm:t>
        <a:bodyPr/>
        <a:lstStyle/>
        <a:p>
          <a:r>
            <a:rPr lang="en-US" dirty="0" err="1"/>
            <a:t>poticanje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kontinuirani</a:t>
          </a:r>
          <a:r>
            <a:rPr lang="en-US" dirty="0"/>
            <a:t> rad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razvijanje</a:t>
          </a:r>
          <a:r>
            <a:rPr lang="en-US" dirty="0"/>
            <a:t> </a:t>
          </a:r>
          <a:r>
            <a:rPr lang="en-US" dirty="0" err="1"/>
            <a:t>radnih</a:t>
          </a:r>
          <a:r>
            <a:rPr lang="en-US" dirty="0"/>
            <a:t> </a:t>
          </a:r>
          <a:r>
            <a:rPr lang="en-US" dirty="0" err="1"/>
            <a:t>navika</a:t>
          </a:r>
          <a:r>
            <a:rPr lang="en-US" dirty="0"/>
            <a:t>, </a:t>
          </a:r>
          <a:r>
            <a:rPr lang="en-US" dirty="0" err="1"/>
            <a:t>ustrajnosti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temeljitosti</a:t>
          </a:r>
          <a:r>
            <a:rPr lang="en-US" dirty="0"/>
            <a:t> u </a:t>
          </a:r>
          <a:r>
            <a:rPr lang="en-US" dirty="0" err="1"/>
            <a:t>radu</a:t>
          </a:r>
        </a:p>
      </dgm:t>
    </dgm:pt>
    <dgm:pt modelId="{B478757B-76A1-4D75-A8F1-8C558C04FC14}" type="parTrans" cxnId="{50835F27-2211-405A-928B-B9E85E3D9B48}">
      <dgm:prSet/>
      <dgm:spPr/>
      <dgm:t>
        <a:bodyPr/>
        <a:lstStyle/>
        <a:p>
          <a:endParaRPr lang="en-US"/>
        </a:p>
      </dgm:t>
    </dgm:pt>
    <dgm:pt modelId="{C897BBB5-5B65-4058-AE6F-DB6CA3B57ED6}" type="sibTrans" cxnId="{50835F27-2211-405A-928B-B9E85E3D9B48}">
      <dgm:prSet/>
      <dgm:spPr/>
      <dgm:t>
        <a:bodyPr/>
        <a:lstStyle/>
        <a:p>
          <a:endParaRPr lang="en-US"/>
        </a:p>
      </dgm:t>
    </dgm:pt>
    <dgm:pt modelId="{83230EE9-9612-4334-8FB1-7700F0FFEBCE}">
      <dgm:prSet/>
      <dgm:spPr/>
      <dgm:t>
        <a:bodyPr/>
        <a:lstStyle/>
        <a:p>
          <a:r>
            <a:rPr lang="en-US" dirty="0" err="1"/>
            <a:t>osvijestiti</a:t>
          </a:r>
          <a:r>
            <a:rPr lang="en-US" dirty="0"/>
            <a:t> </a:t>
          </a:r>
          <a:r>
            <a:rPr lang="en-US" dirty="0" err="1"/>
            <a:t>odgovornost</a:t>
          </a:r>
          <a:r>
            <a:rPr lang="en-US" dirty="0"/>
            <a:t> za </a:t>
          </a:r>
          <a:r>
            <a:rPr lang="en-US" dirty="0" err="1"/>
            <a:t>vlastiti</a:t>
          </a:r>
          <a:r>
            <a:rPr lang="en-US" dirty="0"/>
            <a:t> </a:t>
          </a:r>
          <a:r>
            <a:rPr lang="en-US" dirty="0" err="1"/>
            <a:t>uspjeh</a:t>
          </a:r>
          <a:r>
            <a:rPr lang="en-US" dirty="0"/>
            <a:t> </a:t>
          </a:r>
          <a:r>
            <a:rPr lang="en-US" dirty="0" err="1"/>
            <a:t>te</a:t>
          </a:r>
          <a:r>
            <a:rPr lang="en-US" dirty="0"/>
            <a:t> </a:t>
          </a:r>
          <a:r>
            <a:rPr lang="en-US" dirty="0" err="1"/>
            <a:t>poticati</a:t>
          </a:r>
          <a:r>
            <a:rPr lang="en-US" dirty="0"/>
            <a:t> </a:t>
          </a:r>
          <a:r>
            <a:rPr lang="en-US" dirty="0" err="1"/>
            <a:t>želju</a:t>
          </a:r>
          <a:r>
            <a:rPr lang="en-US" dirty="0"/>
            <a:t> za </a:t>
          </a:r>
          <a:r>
            <a:rPr lang="en-US" dirty="0" err="1"/>
            <a:t>uspjehom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stjecanjem</a:t>
          </a:r>
          <a:r>
            <a:rPr lang="en-US" dirty="0"/>
            <a:t> </a:t>
          </a:r>
          <a:r>
            <a:rPr lang="en-US" dirty="0" err="1"/>
            <a:t>novih</a:t>
          </a:r>
          <a:r>
            <a:rPr lang="en-US" dirty="0"/>
            <a:t> </a:t>
          </a:r>
          <a:r>
            <a:rPr lang="en-US" dirty="0" err="1"/>
            <a:t>znanja</a:t>
          </a:r>
          <a:r>
            <a:rPr lang="en-US" dirty="0"/>
            <a:t> </a:t>
          </a:r>
        </a:p>
      </dgm:t>
    </dgm:pt>
    <dgm:pt modelId="{0BA7756D-ABD4-44E7-BE61-37403FC0E340}" type="parTrans" cxnId="{0743D2E3-6053-4418-926F-CDB58D651542}">
      <dgm:prSet/>
      <dgm:spPr/>
      <dgm:t>
        <a:bodyPr/>
        <a:lstStyle/>
        <a:p>
          <a:endParaRPr lang="en-US"/>
        </a:p>
      </dgm:t>
    </dgm:pt>
    <dgm:pt modelId="{FA2538E6-0C17-402B-8F35-D001285AD135}" type="sibTrans" cxnId="{0743D2E3-6053-4418-926F-CDB58D651542}">
      <dgm:prSet/>
      <dgm:spPr/>
      <dgm:t>
        <a:bodyPr/>
        <a:lstStyle/>
        <a:p>
          <a:endParaRPr lang="en-US"/>
        </a:p>
      </dgm:t>
    </dgm:pt>
    <dgm:pt modelId="{31198804-101B-4F7A-A18A-9F4BB25D8ED9}">
      <dgm:prSet/>
      <dgm:spPr/>
      <dgm:t>
        <a:bodyPr/>
        <a:lstStyle/>
        <a:p>
          <a:pPr rtl="0"/>
          <a:r>
            <a:rPr lang="en-US" dirty="0" err="1">
              <a:latin typeface="Century Gothic" panose="020B0502020202020204"/>
            </a:rPr>
            <a:t>kod</a:t>
          </a:r>
          <a:r>
            <a:rPr lang="en-US" dirty="0"/>
            <a:t> </a:t>
          </a:r>
          <a:r>
            <a:rPr lang="en-US" dirty="0" err="1"/>
            <a:t>učenika</a:t>
          </a:r>
          <a:r>
            <a:rPr lang="en-US" dirty="0"/>
            <a:t> </a:t>
          </a:r>
          <a:r>
            <a:rPr lang="en-US" dirty="0" err="1"/>
            <a:t>teškoćama</a:t>
          </a:r>
          <a:r>
            <a:rPr lang="en-US" dirty="0"/>
            <a:t> </a:t>
          </a:r>
          <a:r>
            <a:rPr lang="en-US" dirty="0" err="1"/>
            <a:t>vrednovati</a:t>
          </a:r>
          <a:r>
            <a:rPr lang="en-US" dirty="0">
              <a:latin typeface="Century Gothic" panose="020B0502020202020204"/>
            </a:rPr>
            <a:t> </a:t>
          </a:r>
          <a:r>
            <a:rPr lang="en-US" dirty="0"/>
            <a:t> </a:t>
          </a:r>
          <a:r>
            <a:rPr lang="en-US" dirty="0" err="1"/>
            <a:t>napredak</a:t>
          </a:r>
          <a:endParaRPr lang="en-US" dirty="0"/>
        </a:p>
      </dgm:t>
    </dgm:pt>
    <dgm:pt modelId="{D90FDD8F-676D-479B-8E06-8C1AC5C59B00}" type="parTrans" cxnId="{6D56E3FB-F2A1-44A3-8416-1B92376DB969}">
      <dgm:prSet/>
      <dgm:spPr/>
      <dgm:t>
        <a:bodyPr/>
        <a:lstStyle/>
        <a:p>
          <a:endParaRPr lang="en-US"/>
        </a:p>
      </dgm:t>
    </dgm:pt>
    <dgm:pt modelId="{13BAB342-6BB0-4FFD-8890-7EE75FA5DDD4}" type="sibTrans" cxnId="{6D56E3FB-F2A1-44A3-8416-1B92376DB969}">
      <dgm:prSet/>
      <dgm:spPr/>
      <dgm:t>
        <a:bodyPr/>
        <a:lstStyle/>
        <a:p>
          <a:endParaRPr lang="en-US"/>
        </a:p>
      </dgm:t>
    </dgm:pt>
    <dgm:pt modelId="{7FAC5137-AA61-438E-BD8E-428C8818E0E8}" type="pres">
      <dgm:prSet presAssocID="{A8E84067-B1EF-44E8-8FBA-EA2A581454C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24B8B9C-94C1-4177-9C23-965019F8777B}" type="pres">
      <dgm:prSet presAssocID="{2D78DC1A-A7C5-4C41-8752-54EDA687448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2F5DF6A-80D0-4803-A9B8-252201041C20}" type="pres">
      <dgm:prSet presAssocID="{F20839DB-0709-4129-9FA9-20287DD30535}" presName="sibTrans" presStyleCnt="0"/>
      <dgm:spPr/>
    </dgm:pt>
    <dgm:pt modelId="{E119595D-0119-4823-9C69-5278F1288EE2}" type="pres">
      <dgm:prSet presAssocID="{747A499F-E7D8-415D-8C29-88F92EF5DD6A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85B7631-C702-4EF3-8A1E-85DF525D2C8B}" type="pres">
      <dgm:prSet presAssocID="{0860B426-8569-4A96-A6B1-E284D4178483}" presName="sibTrans" presStyleCnt="0"/>
      <dgm:spPr/>
    </dgm:pt>
    <dgm:pt modelId="{EC8FD3FD-7504-4265-A9A2-C8E499D3FEE4}" type="pres">
      <dgm:prSet presAssocID="{12676136-8781-4416-A42C-B5F0A7C3150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8ABFBDF-6944-4E1E-8C40-A1949AA51890}" type="pres">
      <dgm:prSet presAssocID="{B1301AFD-6E02-462B-9190-9E9201119017}" presName="sibTrans" presStyleCnt="0"/>
      <dgm:spPr/>
    </dgm:pt>
    <dgm:pt modelId="{499B11F1-5221-4717-99DB-2F8B57C5CC44}" type="pres">
      <dgm:prSet presAssocID="{A9AE4AA3-3D45-449A-8BDE-0EFF2EE7BD47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1263D5B-003E-4B23-B478-467180EAFD92}" type="pres">
      <dgm:prSet presAssocID="{3012B87C-7F91-476F-88D5-568B30DF102B}" presName="sibTrans" presStyleCnt="0"/>
      <dgm:spPr/>
    </dgm:pt>
    <dgm:pt modelId="{D3F5ADA7-91E6-422B-9342-E93AD110E436}" type="pres">
      <dgm:prSet presAssocID="{13788CA5-B02B-4FBB-8241-F72046E31BD1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E702C40-6145-4982-BC2D-E90B158184B9}" type="pres">
      <dgm:prSet presAssocID="{76DD5A18-5042-4863-92A2-BC78A8E28FE8}" presName="sibTrans" presStyleCnt="0"/>
      <dgm:spPr/>
    </dgm:pt>
    <dgm:pt modelId="{D4292652-CDCE-415C-8BD3-6AE19D1BE250}" type="pres">
      <dgm:prSet presAssocID="{72AD0D24-20DB-47D7-B13B-D163A7AFF61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4DDBF2D-FA59-4B76-8040-EDA399BC6877}" type="pres">
      <dgm:prSet presAssocID="{C897BBB5-5B65-4058-AE6F-DB6CA3B57ED6}" presName="sibTrans" presStyleCnt="0"/>
      <dgm:spPr/>
    </dgm:pt>
    <dgm:pt modelId="{676A2F2B-67F9-4668-A501-4660968EFDAF}" type="pres">
      <dgm:prSet presAssocID="{83230EE9-9612-4334-8FB1-7700F0FFEBC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FA9329D-90BA-4E84-9B24-06CA32EC9A05}" type="pres">
      <dgm:prSet presAssocID="{FA2538E6-0C17-402B-8F35-D001285AD135}" presName="sibTrans" presStyleCnt="0"/>
      <dgm:spPr/>
    </dgm:pt>
    <dgm:pt modelId="{0F6C8778-18B3-4608-AF54-015EC6487194}" type="pres">
      <dgm:prSet presAssocID="{31198804-101B-4F7A-A18A-9F4BB25D8ED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4F8CF86-BFD2-4190-A122-D27242379E11}" type="presOf" srcId="{13788CA5-B02B-4FBB-8241-F72046E31BD1}" destId="{D3F5ADA7-91E6-422B-9342-E93AD110E436}" srcOrd="0" destOrd="0" presId="urn:microsoft.com/office/officeart/2005/8/layout/default"/>
    <dgm:cxn modelId="{6D56E3FB-F2A1-44A3-8416-1B92376DB969}" srcId="{A8E84067-B1EF-44E8-8FBA-EA2A581454CB}" destId="{31198804-101B-4F7A-A18A-9F4BB25D8ED9}" srcOrd="7" destOrd="0" parTransId="{D90FDD8F-676D-479B-8E06-8C1AC5C59B00}" sibTransId="{13BAB342-6BB0-4FFD-8890-7EE75FA5DDD4}"/>
    <dgm:cxn modelId="{719B6ECD-D5B1-4B3C-9486-F2800392FBBE}" type="presOf" srcId="{12676136-8781-4416-A42C-B5F0A7C3150A}" destId="{EC8FD3FD-7504-4265-A9A2-C8E499D3FEE4}" srcOrd="0" destOrd="0" presId="urn:microsoft.com/office/officeart/2005/8/layout/default"/>
    <dgm:cxn modelId="{2FD6C8BB-C223-4CCF-8728-E1BD569E741C}" srcId="{A8E84067-B1EF-44E8-8FBA-EA2A581454CB}" destId="{A9AE4AA3-3D45-449A-8BDE-0EFF2EE7BD47}" srcOrd="3" destOrd="0" parTransId="{C95D3E4D-13ED-46C4-8E1D-48DECFD5DF3E}" sibTransId="{3012B87C-7F91-476F-88D5-568B30DF102B}"/>
    <dgm:cxn modelId="{EB418B91-9E5C-4190-AC35-90B4316420D3}" type="presOf" srcId="{72AD0D24-20DB-47D7-B13B-D163A7AFF619}" destId="{D4292652-CDCE-415C-8BD3-6AE19D1BE250}" srcOrd="0" destOrd="0" presId="urn:microsoft.com/office/officeart/2005/8/layout/default"/>
    <dgm:cxn modelId="{C6899033-26BE-4A77-8580-6A1592ACC27A}" srcId="{A8E84067-B1EF-44E8-8FBA-EA2A581454CB}" destId="{2D78DC1A-A7C5-4C41-8752-54EDA6874485}" srcOrd="0" destOrd="0" parTransId="{E1FA56E1-0E99-48CF-A3FE-B7F1D556090B}" sibTransId="{F20839DB-0709-4129-9FA9-20287DD30535}"/>
    <dgm:cxn modelId="{9989FAF8-9A54-4001-892A-1A56A24B108C}" type="presOf" srcId="{A8E84067-B1EF-44E8-8FBA-EA2A581454CB}" destId="{7FAC5137-AA61-438E-BD8E-428C8818E0E8}" srcOrd="0" destOrd="0" presId="urn:microsoft.com/office/officeart/2005/8/layout/default"/>
    <dgm:cxn modelId="{05726366-727B-4F5C-9FB5-C056EEF1FF87}" type="presOf" srcId="{31198804-101B-4F7A-A18A-9F4BB25D8ED9}" destId="{0F6C8778-18B3-4608-AF54-015EC6487194}" srcOrd="0" destOrd="0" presId="urn:microsoft.com/office/officeart/2005/8/layout/default"/>
    <dgm:cxn modelId="{0743D2E3-6053-4418-926F-CDB58D651542}" srcId="{A8E84067-B1EF-44E8-8FBA-EA2A581454CB}" destId="{83230EE9-9612-4334-8FB1-7700F0FFEBCE}" srcOrd="6" destOrd="0" parTransId="{0BA7756D-ABD4-44E7-BE61-37403FC0E340}" sibTransId="{FA2538E6-0C17-402B-8F35-D001285AD135}"/>
    <dgm:cxn modelId="{A0AEE017-DF76-482F-A020-0F204D7D8CFC}" srcId="{A8E84067-B1EF-44E8-8FBA-EA2A581454CB}" destId="{747A499F-E7D8-415D-8C29-88F92EF5DD6A}" srcOrd="1" destOrd="0" parTransId="{9682B379-8C8F-43A5-96FD-6E73DA9F0813}" sibTransId="{0860B426-8569-4A96-A6B1-E284D4178483}"/>
    <dgm:cxn modelId="{A7A4F64F-DC77-489C-B0CF-3C4E6209B1E7}" type="presOf" srcId="{83230EE9-9612-4334-8FB1-7700F0FFEBCE}" destId="{676A2F2B-67F9-4668-A501-4660968EFDAF}" srcOrd="0" destOrd="0" presId="urn:microsoft.com/office/officeart/2005/8/layout/default"/>
    <dgm:cxn modelId="{950C5305-2942-4ACB-AB32-055515A09DBD}" type="presOf" srcId="{2D78DC1A-A7C5-4C41-8752-54EDA6874485}" destId="{824B8B9C-94C1-4177-9C23-965019F8777B}" srcOrd="0" destOrd="0" presId="urn:microsoft.com/office/officeart/2005/8/layout/default"/>
    <dgm:cxn modelId="{33C2AEB6-83FD-4326-822D-F6CB74A072A6}" type="presOf" srcId="{747A499F-E7D8-415D-8C29-88F92EF5DD6A}" destId="{E119595D-0119-4823-9C69-5278F1288EE2}" srcOrd="0" destOrd="0" presId="urn:microsoft.com/office/officeart/2005/8/layout/default"/>
    <dgm:cxn modelId="{50835F27-2211-405A-928B-B9E85E3D9B48}" srcId="{A8E84067-B1EF-44E8-8FBA-EA2A581454CB}" destId="{72AD0D24-20DB-47D7-B13B-D163A7AFF619}" srcOrd="5" destOrd="0" parTransId="{B478757B-76A1-4D75-A8F1-8C558C04FC14}" sibTransId="{C897BBB5-5B65-4058-AE6F-DB6CA3B57ED6}"/>
    <dgm:cxn modelId="{63A87E3F-9FA1-414F-88BB-0E0E3364CB8D}" type="presOf" srcId="{A9AE4AA3-3D45-449A-8BDE-0EFF2EE7BD47}" destId="{499B11F1-5221-4717-99DB-2F8B57C5CC44}" srcOrd="0" destOrd="0" presId="urn:microsoft.com/office/officeart/2005/8/layout/default"/>
    <dgm:cxn modelId="{4E69979A-E234-4B27-A2F8-983C56F6C380}" srcId="{A8E84067-B1EF-44E8-8FBA-EA2A581454CB}" destId="{12676136-8781-4416-A42C-B5F0A7C3150A}" srcOrd="2" destOrd="0" parTransId="{744AE0F8-2D9E-4ABC-854B-8011511FA01B}" sibTransId="{B1301AFD-6E02-462B-9190-9E9201119017}"/>
    <dgm:cxn modelId="{0C13D941-DB83-46EE-B2F8-C2E740586937}" srcId="{A8E84067-B1EF-44E8-8FBA-EA2A581454CB}" destId="{13788CA5-B02B-4FBB-8241-F72046E31BD1}" srcOrd="4" destOrd="0" parTransId="{8345B4C9-926C-47E2-AA8C-81935B283CBC}" sibTransId="{76DD5A18-5042-4863-92A2-BC78A8E28FE8}"/>
    <dgm:cxn modelId="{EE6BDC8A-FB74-49DC-B81B-A781E527DFE4}" type="presParOf" srcId="{7FAC5137-AA61-438E-BD8E-428C8818E0E8}" destId="{824B8B9C-94C1-4177-9C23-965019F8777B}" srcOrd="0" destOrd="0" presId="urn:microsoft.com/office/officeart/2005/8/layout/default"/>
    <dgm:cxn modelId="{B6614CBE-D3D2-42EB-AC65-EB350E3B10BA}" type="presParOf" srcId="{7FAC5137-AA61-438E-BD8E-428C8818E0E8}" destId="{22F5DF6A-80D0-4803-A9B8-252201041C20}" srcOrd="1" destOrd="0" presId="urn:microsoft.com/office/officeart/2005/8/layout/default"/>
    <dgm:cxn modelId="{2B66F2C6-5521-4397-8FCA-1AC0975EBA06}" type="presParOf" srcId="{7FAC5137-AA61-438E-BD8E-428C8818E0E8}" destId="{E119595D-0119-4823-9C69-5278F1288EE2}" srcOrd="2" destOrd="0" presId="urn:microsoft.com/office/officeart/2005/8/layout/default"/>
    <dgm:cxn modelId="{B6E510A9-902A-4602-91BD-A5E348089DDE}" type="presParOf" srcId="{7FAC5137-AA61-438E-BD8E-428C8818E0E8}" destId="{485B7631-C702-4EF3-8A1E-85DF525D2C8B}" srcOrd="3" destOrd="0" presId="urn:microsoft.com/office/officeart/2005/8/layout/default"/>
    <dgm:cxn modelId="{BCA2205B-4CD4-4D9A-9966-0FBAE91DFA3B}" type="presParOf" srcId="{7FAC5137-AA61-438E-BD8E-428C8818E0E8}" destId="{EC8FD3FD-7504-4265-A9A2-C8E499D3FEE4}" srcOrd="4" destOrd="0" presId="urn:microsoft.com/office/officeart/2005/8/layout/default"/>
    <dgm:cxn modelId="{E166D412-FEBA-4DBD-9FFA-5200253966FC}" type="presParOf" srcId="{7FAC5137-AA61-438E-BD8E-428C8818E0E8}" destId="{88ABFBDF-6944-4E1E-8C40-A1949AA51890}" srcOrd="5" destOrd="0" presId="urn:microsoft.com/office/officeart/2005/8/layout/default"/>
    <dgm:cxn modelId="{96EE49E6-63B9-4C53-A1B0-3A00FC983D6C}" type="presParOf" srcId="{7FAC5137-AA61-438E-BD8E-428C8818E0E8}" destId="{499B11F1-5221-4717-99DB-2F8B57C5CC44}" srcOrd="6" destOrd="0" presId="urn:microsoft.com/office/officeart/2005/8/layout/default"/>
    <dgm:cxn modelId="{143AC886-1535-4FB9-9FE2-463BAD19FCF7}" type="presParOf" srcId="{7FAC5137-AA61-438E-BD8E-428C8818E0E8}" destId="{51263D5B-003E-4B23-B478-467180EAFD92}" srcOrd="7" destOrd="0" presId="urn:microsoft.com/office/officeart/2005/8/layout/default"/>
    <dgm:cxn modelId="{8D2E17E7-5ACB-4455-8F67-2A55326BE6E5}" type="presParOf" srcId="{7FAC5137-AA61-438E-BD8E-428C8818E0E8}" destId="{D3F5ADA7-91E6-422B-9342-E93AD110E436}" srcOrd="8" destOrd="0" presId="urn:microsoft.com/office/officeart/2005/8/layout/default"/>
    <dgm:cxn modelId="{812ABA76-0D54-4EB4-9376-EFEB4A3DBEF2}" type="presParOf" srcId="{7FAC5137-AA61-438E-BD8E-428C8818E0E8}" destId="{5E702C40-6145-4982-BC2D-E90B158184B9}" srcOrd="9" destOrd="0" presId="urn:microsoft.com/office/officeart/2005/8/layout/default"/>
    <dgm:cxn modelId="{37984F8D-BCA1-4374-AF75-7412051A09D7}" type="presParOf" srcId="{7FAC5137-AA61-438E-BD8E-428C8818E0E8}" destId="{D4292652-CDCE-415C-8BD3-6AE19D1BE250}" srcOrd="10" destOrd="0" presId="urn:microsoft.com/office/officeart/2005/8/layout/default"/>
    <dgm:cxn modelId="{7CD53E9A-64F9-4268-920F-F7BE3197BDBC}" type="presParOf" srcId="{7FAC5137-AA61-438E-BD8E-428C8818E0E8}" destId="{94DDBF2D-FA59-4B76-8040-EDA399BC6877}" srcOrd="11" destOrd="0" presId="urn:microsoft.com/office/officeart/2005/8/layout/default"/>
    <dgm:cxn modelId="{4C05AB8E-E478-43D6-AF37-AD0011C04A19}" type="presParOf" srcId="{7FAC5137-AA61-438E-BD8E-428C8818E0E8}" destId="{676A2F2B-67F9-4668-A501-4660968EFDAF}" srcOrd="12" destOrd="0" presId="urn:microsoft.com/office/officeart/2005/8/layout/default"/>
    <dgm:cxn modelId="{600BF29E-9F61-4A73-97B4-05B07F5FF83B}" type="presParOf" srcId="{7FAC5137-AA61-438E-BD8E-428C8818E0E8}" destId="{DFA9329D-90BA-4E84-9B24-06CA32EC9A05}" srcOrd="13" destOrd="0" presId="urn:microsoft.com/office/officeart/2005/8/layout/default"/>
    <dgm:cxn modelId="{956DD82E-70A9-447B-ABB7-50135FD71239}" type="presParOf" srcId="{7FAC5137-AA61-438E-BD8E-428C8818E0E8}" destId="{0F6C8778-18B3-4608-AF54-015EC6487194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21" cy="498334"/>
          </a:xfrm>
          <a:prstGeom prst="rect">
            <a:avLst/>
          </a:prstGeom>
        </p:spPr>
        <p:txBody>
          <a:bodyPr vert="horz" lIns="83741" tIns="41870" rIns="83741" bIns="41870" rtlCol="0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42730" y="0"/>
            <a:ext cx="2940821" cy="498334"/>
          </a:xfrm>
          <a:prstGeom prst="rect">
            <a:avLst/>
          </a:prstGeom>
        </p:spPr>
        <p:txBody>
          <a:bodyPr vert="horz" lIns="83741" tIns="41870" rIns="83741" bIns="41870" rtlCol="0"/>
          <a:lstStyle>
            <a:lvl1pPr algn="r">
              <a:defRPr sz="1100"/>
            </a:lvl1pPr>
          </a:lstStyle>
          <a:p>
            <a:fld id="{20EA6081-9445-463B-B1BC-596EFE0BC1C3}" type="datetimeFigureOut">
              <a:rPr lang="hr-HR" smtClean="0"/>
              <a:t>3.1.2022.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31480"/>
            <a:ext cx="2940821" cy="498334"/>
          </a:xfrm>
          <a:prstGeom prst="rect">
            <a:avLst/>
          </a:prstGeom>
        </p:spPr>
        <p:txBody>
          <a:bodyPr vert="horz" lIns="83741" tIns="41870" rIns="83741" bIns="41870" rtlCol="0" anchor="b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42730" y="9431480"/>
            <a:ext cx="2940821" cy="498334"/>
          </a:xfrm>
          <a:prstGeom prst="rect">
            <a:avLst/>
          </a:prstGeom>
        </p:spPr>
        <p:txBody>
          <a:bodyPr vert="horz" lIns="83741" tIns="41870" rIns="83741" bIns="41870" rtlCol="0" anchor="b"/>
          <a:lstStyle>
            <a:lvl1pPr algn="r">
              <a:defRPr sz="1100"/>
            </a:lvl1pPr>
          </a:lstStyle>
          <a:p>
            <a:fld id="{BA7E3D14-EB57-426D-8F43-5288A3C9517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584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60340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86173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body"/>
          </p:nvPr>
        </p:nvSpPr>
        <p:spPr>
          <a:xfrm>
            <a:off x="560340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8" name="PlaceHolder 7"/>
          <p:cNvSpPr>
            <a:spLocks noGrp="1"/>
          </p:cNvSpPr>
          <p:nvPr>
            <p:ph type="body"/>
          </p:nvPr>
        </p:nvSpPr>
        <p:spPr>
          <a:xfrm>
            <a:off x="86173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60340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86173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 type="body"/>
          </p:nvPr>
        </p:nvSpPr>
        <p:spPr>
          <a:xfrm>
            <a:off x="560340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 type="body"/>
          </p:nvPr>
        </p:nvSpPr>
        <p:spPr>
          <a:xfrm>
            <a:off x="86173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34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3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14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6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PlaceHolder 28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0" strike="noStrike" spc="-1">
                <a:solidFill>
                  <a:srgbClr val="262626"/>
                </a:solidFill>
                <a:latin typeface="Century Gothic"/>
              </a:rPr>
              <a:t>Click to edit Master title style</a:t>
            </a:r>
            <a:endParaRPr lang="en-US" sz="54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" name="PlaceHolder 29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20FE107-3B62-4D2E-A358-497A57A88A16}" type="datetime">
              <a:rPr lang="hr-HR" sz="900" b="0" strike="noStrike" spc="-1">
                <a:solidFill>
                  <a:srgbClr val="8B8B8B"/>
                </a:solidFill>
                <a:latin typeface="Century Gothic"/>
              </a:rPr>
              <a:t>3.1.2022.</a:t>
            </a:fld>
            <a:endParaRPr lang="hr-HR" sz="900" b="0" strike="noStrike" spc="-1">
              <a:latin typeface="Times New Roman"/>
            </a:endParaRPr>
          </a:p>
        </p:txBody>
      </p:sp>
      <p:sp>
        <p:nvSpPr>
          <p:cNvPr id="29" name="PlaceHolder 30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hr-HR" sz="2400" b="0" strike="noStrike" spc="-1">
              <a:latin typeface="Times New Roman"/>
            </a:endParaRPr>
          </a:p>
        </p:txBody>
      </p:sp>
      <p:sp>
        <p:nvSpPr>
          <p:cNvPr id="30" name="CustomShape 31"/>
          <p:cNvSpPr/>
          <p:nvPr/>
        </p:nvSpPr>
        <p:spPr>
          <a:xfrm>
            <a:off x="0" y="4323960"/>
            <a:ext cx="1744200" cy="778320"/>
          </a:xfrm>
          <a:custGeom>
            <a:avLst/>
            <a:gdLst/>
            <a:ahLst/>
            <a:cxn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" name="PlaceHolder 32"/>
          <p:cNvSpPr>
            <a:spLocks noGrp="1"/>
          </p:cNvSpPr>
          <p:nvPr>
            <p:ph type="sldNum"/>
          </p:nvPr>
        </p:nvSpPr>
        <p:spPr>
          <a:xfrm>
            <a:off x="531720" y="4529520"/>
            <a:ext cx="7794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09D87FA-F46C-48D7-BD40-426354C1F542}" type="slidenum">
              <a:rPr lang="hr-HR" sz="2000" b="0" strike="noStrike" spc="-1">
                <a:solidFill>
                  <a:srgbClr val="FEFFFF"/>
                </a:solidFill>
                <a:latin typeface="Century Gothic"/>
              </a:rPr>
              <a:t>‹#›</a:t>
            </a:fld>
            <a:endParaRPr lang="hr-HR" sz="2000" b="0" strike="noStrike" spc="-1">
              <a:latin typeface="Times New Roman"/>
            </a:endParaRPr>
          </a:p>
        </p:txBody>
      </p:sp>
      <p:sp>
        <p:nvSpPr>
          <p:cNvPr id="32" name="PlaceHolder 3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Century Gothic"/>
              </a:rPr>
              <a:t>Kliknite za uređivanje oblika teksta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entury Gothic"/>
              </a:rPr>
              <a:t>Druga razina konture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Treća razina konture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Četvrta razina kontura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Peta razina kontura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Šesta razina kontura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Sedma razina konture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70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2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3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4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5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6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1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82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83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4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0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1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2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5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6" name="PlaceHolder 28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262626"/>
                </a:solidFill>
                <a:latin typeface="Century Gothic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7" name="PlaceHolder 29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>
                <a:solidFill>
                  <a:srgbClr val="404040"/>
                </a:solidFill>
                <a:latin typeface="Century Gothic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600" b="0" strike="noStrike" spc="-1">
                <a:solidFill>
                  <a:srgbClr val="404040"/>
                </a:solidFill>
                <a:latin typeface="Century Gothic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400" b="0" strike="noStrike" spc="-1">
                <a:solidFill>
                  <a:srgbClr val="404040"/>
                </a:solidFill>
                <a:latin typeface="Century Gothic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Fifth level</a:t>
            </a:r>
          </a:p>
        </p:txBody>
      </p:sp>
      <p:sp>
        <p:nvSpPr>
          <p:cNvPr id="98" name="PlaceHolder 30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11D37E-38E3-45B9-B7A2-BF02495EEB04}" type="datetime">
              <a:rPr lang="hr-HR" sz="900" b="0" strike="noStrike" spc="-1">
                <a:solidFill>
                  <a:srgbClr val="8B8B8B"/>
                </a:solidFill>
                <a:latin typeface="Century Gothic"/>
              </a:rPr>
              <a:t>3.1.2022.</a:t>
            </a:fld>
            <a:endParaRPr lang="hr-HR" sz="900" b="0" strike="noStrike" spc="-1">
              <a:latin typeface="Times New Roman"/>
            </a:endParaRPr>
          </a:p>
        </p:txBody>
      </p:sp>
      <p:sp>
        <p:nvSpPr>
          <p:cNvPr id="99" name="PlaceHolder 31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hr-HR" sz="2400" b="0" strike="noStrike" spc="-1">
              <a:latin typeface="Times New Roman"/>
            </a:endParaRPr>
          </a:p>
        </p:txBody>
      </p:sp>
      <p:sp>
        <p:nvSpPr>
          <p:cNvPr id="100" name="CustomShape 32"/>
          <p:cNvSpPr/>
          <p:nvPr/>
        </p:nvSpPr>
        <p:spPr>
          <a:xfrm flipV="1">
            <a:off x="-3960" y="713880"/>
            <a:ext cx="1588320" cy="50688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PlaceHolder 33"/>
          <p:cNvSpPr>
            <a:spLocks noGrp="1"/>
          </p:cNvSpPr>
          <p:nvPr>
            <p:ph type="sldNum"/>
          </p:nvPr>
        </p:nvSpPr>
        <p:spPr>
          <a:xfrm>
            <a:off x="531720" y="787680"/>
            <a:ext cx="7794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9278095-F4FB-4602-B688-2C1A50A21B8C}" type="slidenum">
              <a:rPr lang="hr-HR" sz="2000" b="0" strike="noStrike" spc="-1">
                <a:solidFill>
                  <a:srgbClr val="FEFFFF"/>
                </a:solidFill>
                <a:latin typeface="Century Gothic"/>
              </a:rPr>
              <a:t>‹#›</a:t>
            </a:fld>
            <a:endParaRPr lang="hr-HR" sz="20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schoolsdo.org/2017/08/need-or-have-supplies-for-students-see-meliss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39" name="Group 2"/>
          <p:cNvGrpSpPr/>
          <p:nvPr/>
        </p:nvGrpSpPr>
        <p:grpSpPr>
          <a:xfrm>
            <a:off x="3657600" y="228600"/>
            <a:ext cx="2851200" cy="6638400"/>
            <a:chOff x="3657600" y="228600"/>
            <a:chExt cx="2851200" cy="6638400"/>
          </a:xfrm>
        </p:grpSpPr>
        <p:sp>
          <p:nvSpPr>
            <p:cNvPr id="140" name="CustomShape 3"/>
            <p:cNvSpPr/>
            <p:nvPr/>
          </p:nvSpPr>
          <p:spPr>
            <a:xfrm>
              <a:off x="365760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" name="CustomShape 4"/>
            <p:cNvSpPr/>
            <p:nvPr/>
          </p:nvSpPr>
          <p:spPr>
            <a:xfrm>
              <a:off x="37861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" name="CustomShape 5"/>
            <p:cNvSpPr/>
            <p:nvPr/>
          </p:nvSpPr>
          <p:spPr>
            <a:xfrm>
              <a:off x="44647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" name="CustomShape 6"/>
            <p:cNvSpPr/>
            <p:nvPr/>
          </p:nvSpPr>
          <p:spPr>
            <a:xfrm>
              <a:off x="46173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" name="CustomShape 7"/>
            <p:cNvSpPr/>
            <p:nvPr/>
          </p:nvSpPr>
          <p:spPr>
            <a:xfrm>
              <a:off x="37584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5" name="CustomShape 8"/>
            <p:cNvSpPr/>
            <p:nvPr/>
          </p:nvSpPr>
          <p:spPr>
            <a:xfrm>
              <a:off x="36799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6" name="CustomShape 9"/>
            <p:cNvSpPr/>
            <p:nvPr/>
          </p:nvSpPr>
          <p:spPr>
            <a:xfrm>
              <a:off x="37357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7" name="CustomShape 10"/>
            <p:cNvSpPr/>
            <p:nvPr/>
          </p:nvSpPr>
          <p:spPr>
            <a:xfrm>
              <a:off x="44272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8" name="CustomShape 11"/>
            <p:cNvSpPr/>
            <p:nvPr/>
          </p:nvSpPr>
          <p:spPr>
            <a:xfrm>
              <a:off x="44330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9" name="CustomShape 12"/>
            <p:cNvSpPr/>
            <p:nvPr/>
          </p:nvSpPr>
          <p:spPr>
            <a:xfrm>
              <a:off x="45802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" name="CustomShape 13"/>
            <p:cNvSpPr/>
            <p:nvPr/>
          </p:nvSpPr>
          <p:spPr>
            <a:xfrm>
              <a:off x="44272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" name="CustomShape 14"/>
            <p:cNvSpPr/>
            <p:nvPr/>
          </p:nvSpPr>
          <p:spPr>
            <a:xfrm>
              <a:off x="45075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52" name="Group 15"/>
          <p:cNvGrpSpPr/>
          <p:nvPr/>
        </p:nvGrpSpPr>
        <p:grpSpPr>
          <a:xfrm>
            <a:off x="3684960" y="-720"/>
            <a:ext cx="2356200" cy="6853680"/>
            <a:chOff x="3684960" y="-720"/>
            <a:chExt cx="2356200" cy="6853680"/>
          </a:xfrm>
        </p:grpSpPr>
        <p:sp>
          <p:nvSpPr>
            <p:cNvPr id="153" name="CustomShape 16"/>
            <p:cNvSpPr/>
            <p:nvPr/>
          </p:nvSpPr>
          <p:spPr>
            <a:xfrm>
              <a:off x="36849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" name="CustomShape 17"/>
            <p:cNvSpPr/>
            <p:nvPr/>
          </p:nvSpPr>
          <p:spPr>
            <a:xfrm>
              <a:off x="42080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5" name="CustomShape 18"/>
            <p:cNvSpPr/>
            <p:nvPr/>
          </p:nvSpPr>
          <p:spPr>
            <a:xfrm>
              <a:off x="46638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6" name="CustomShape 19"/>
            <p:cNvSpPr/>
            <p:nvPr/>
          </p:nvSpPr>
          <p:spPr>
            <a:xfrm>
              <a:off x="41792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7" name="CustomShape 20"/>
            <p:cNvSpPr/>
            <p:nvPr/>
          </p:nvSpPr>
          <p:spPr>
            <a:xfrm>
              <a:off x="41256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8" name="CustomShape 21"/>
            <p:cNvSpPr/>
            <p:nvPr/>
          </p:nvSpPr>
          <p:spPr>
            <a:xfrm>
              <a:off x="47692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9" name="CustomShape 22"/>
            <p:cNvSpPr/>
            <p:nvPr/>
          </p:nvSpPr>
          <p:spPr>
            <a:xfrm>
              <a:off x="41601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" name="CustomShape 23"/>
            <p:cNvSpPr/>
            <p:nvPr/>
          </p:nvSpPr>
          <p:spPr>
            <a:xfrm>
              <a:off x="46314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1" name="CustomShape 24"/>
            <p:cNvSpPr/>
            <p:nvPr/>
          </p:nvSpPr>
          <p:spPr>
            <a:xfrm>
              <a:off x="47311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2" name="CustomShape 25"/>
            <p:cNvSpPr/>
            <p:nvPr/>
          </p:nvSpPr>
          <p:spPr>
            <a:xfrm>
              <a:off x="46314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3" name="CustomShape 26"/>
            <p:cNvSpPr/>
            <p:nvPr/>
          </p:nvSpPr>
          <p:spPr>
            <a:xfrm>
              <a:off x="46314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CustomShape 27"/>
            <p:cNvSpPr/>
            <p:nvPr/>
          </p:nvSpPr>
          <p:spPr>
            <a:xfrm>
              <a:off x="46638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65" name="TextShape 28"/>
          <p:cNvSpPr txBox="1"/>
          <p:nvPr/>
        </p:nvSpPr>
        <p:spPr>
          <a:xfrm>
            <a:off x="5825160" y="2514600"/>
            <a:ext cx="5680800" cy="22626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86000" lnSpcReduction="10000"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C00000"/>
                </a:solidFill>
                <a:latin typeface="Century Gothic"/>
              </a:rPr>
              <a:t>ANALIZA ODGOJNOG PLANA NA KRAJU 1.POLUGODIŠTA </a:t>
            </a:r>
            <a:r>
              <a:rPr lang="en-US" sz="4400" b="0" strike="noStrike" spc="-1" dirty="0" smtClean="0">
                <a:solidFill>
                  <a:srgbClr val="C00000"/>
                </a:solidFill>
                <a:latin typeface="Century Gothic"/>
              </a:rPr>
              <a:t>202</a:t>
            </a:r>
            <a:r>
              <a:rPr lang="hr-HR" sz="4400" b="0" strike="noStrike" spc="-1" dirty="0" smtClean="0">
                <a:solidFill>
                  <a:srgbClr val="C00000"/>
                </a:solidFill>
                <a:latin typeface="Century Gothic"/>
              </a:rPr>
              <a:t>1</a:t>
            </a:r>
            <a:r>
              <a:rPr lang="en-US" sz="4400" b="0" strike="noStrike" spc="-1" dirty="0" smtClean="0">
                <a:solidFill>
                  <a:srgbClr val="C00000"/>
                </a:solidFill>
                <a:latin typeface="Century Gothic"/>
              </a:rPr>
              <a:t>./202</a:t>
            </a:r>
            <a:r>
              <a:rPr lang="hr-HR" sz="4400" b="0" strike="noStrike" spc="-1" dirty="0" smtClean="0">
                <a:solidFill>
                  <a:srgbClr val="C00000"/>
                </a:solidFill>
                <a:latin typeface="Century Gothic"/>
              </a:rPr>
              <a:t>2</a:t>
            </a:r>
            <a:r>
              <a:rPr lang="en-US" sz="4400" b="0" strike="noStrike" spc="-1" dirty="0" smtClean="0">
                <a:solidFill>
                  <a:srgbClr val="C00000"/>
                </a:solidFill>
                <a:latin typeface="Century Gothic"/>
              </a:rPr>
              <a:t>.</a:t>
            </a:r>
            <a:endParaRPr lang="en-US" sz="4400" b="0" strike="noStrike" spc="-1" dirty="0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66" name="TextShape 29"/>
          <p:cNvSpPr txBox="1"/>
          <p:nvPr/>
        </p:nvSpPr>
        <p:spPr>
          <a:xfrm>
            <a:off x="5825160" y="4777200"/>
            <a:ext cx="5680800" cy="1126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r-HR" sz="1800" b="0" strike="noStrike" spc="-1" dirty="0">
                <a:solidFill>
                  <a:srgbClr val="C00000"/>
                </a:solidFill>
                <a:latin typeface="Century Gothic"/>
              </a:rPr>
              <a:t>Mihovljan, </a:t>
            </a:r>
            <a:r>
              <a:rPr lang="hr-HR" spc="-1" dirty="0">
                <a:solidFill>
                  <a:srgbClr val="C00000"/>
                </a:solidFill>
                <a:latin typeface="Century Gothic"/>
              </a:rPr>
              <a:t>5</a:t>
            </a:r>
            <a:r>
              <a:rPr lang="hr-HR" sz="1800" b="0" strike="noStrike" spc="-1" dirty="0" smtClean="0">
                <a:solidFill>
                  <a:srgbClr val="C00000"/>
                </a:solidFill>
                <a:latin typeface="Century Gothic"/>
              </a:rPr>
              <a:t>.siječnja 2021.</a:t>
            </a:r>
            <a:endParaRPr lang="hr-HR" sz="1800" b="0" strike="noStrike" spc="-1" dirty="0">
              <a:latin typeface="Arial"/>
            </a:endParaRPr>
          </a:p>
        </p:txBody>
      </p:sp>
      <p:sp>
        <p:nvSpPr>
          <p:cNvPr id="167" name="CustomShape 30"/>
          <p:cNvSpPr/>
          <p:nvPr/>
        </p:nvSpPr>
        <p:spPr>
          <a:xfrm>
            <a:off x="365760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68" name="CustomShape 31"/>
          <p:cNvSpPr/>
          <p:nvPr/>
        </p:nvSpPr>
        <p:spPr>
          <a:xfrm>
            <a:off x="3657600" y="4323960"/>
            <a:ext cx="1744200" cy="778320"/>
          </a:xfrm>
          <a:custGeom>
            <a:avLst/>
            <a:gdLst/>
            <a:ahLst/>
            <a:cxn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9" name="Picture 4"/>
          <p:cNvPicPr/>
          <p:nvPr/>
        </p:nvPicPr>
        <p:blipFill>
          <a:blip r:embed="rId2"/>
          <a:srcRect l="33153" r="28203"/>
          <a:stretch/>
        </p:blipFill>
        <p:spPr>
          <a:xfrm>
            <a:off x="-2520" y="0"/>
            <a:ext cx="3680640" cy="6857640"/>
          </a:xfrm>
          <a:prstGeom prst="rect">
            <a:avLst/>
          </a:prstGeom>
          <a:ln>
            <a:noFill/>
          </a:ln>
        </p:spPr>
      </p:pic>
      <p:sp>
        <p:nvSpPr>
          <p:cNvPr id="170" name="CustomShape 32"/>
          <p:cNvSpPr/>
          <p:nvPr/>
        </p:nvSpPr>
        <p:spPr>
          <a:xfrm>
            <a:off x="885240" y="6657840"/>
            <a:ext cx="2692440" cy="1969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r">
              <a:lnSpc>
                <a:spcPct val="100000"/>
              </a:lnSpc>
              <a:spcAft>
                <a:spcPts val="601"/>
              </a:spcAft>
            </a:pPr>
            <a:r>
              <a:rPr lang="hr-HR" sz="700" b="0" u="sng" strike="noStrike" spc="-1">
                <a:solidFill>
                  <a:srgbClr val="FB4A18"/>
                </a:solidFill>
                <a:uFillTx/>
                <a:latin typeface="Century Gothic"/>
                <a:hlinkClick r:id="rId3"/>
              </a:rPr>
              <a:t>This Photo</a:t>
            </a:r>
            <a:r>
              <a:rPr lang="hr-HR" sz="700" b="0" strike="noStrike" spc="-1">
                <a:solidFill>
                  <a:srgbClr val="FFFFFF"/>
                </a:solidFill>
                <a:latin typeface="Century Gothic"/>
              </a:rPr>
              <a:t> by Unknown author is licensed under </a:t>
            </a:r>
            <a:r>
              <a:rPr lang="hr-HR" sz="700" b="0" u="sng" strike="noStrike" spc="-1">
                <a:solidFill>
                  <a:srgbClr val="FB4A18"/>
                </a:solidFill>
                <a:uFillTx/>
                <a:latin typeface="Century Gothic"/>
                <a:hlinkClick r:id="rId4"/>
              </a:rPr>
              <a:t>CC BY-NC-ND</a:t>
            </a:r>
            <a:r>
              <a:rPr lang="hr-HR" sz="700" b="0" strike="noStrike" spc="-1">
                <a:solidFill>
                  <a:srgbClr val="FFFFFF"/>
                </a:solidFill>
                <a:latin typeface="Century Gothic"/>
              </a:rPr>
              <a:t>.</a:t>
            </a:r>
            <a:endParaRPr lang="hr-HR" sz="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1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</a:rPr>
              <a:t>5. Dopunska i dodatna nastava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22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23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424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5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6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7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8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9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0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1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2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3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4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5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36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437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8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9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0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1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2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3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4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5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6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7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8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49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0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Ove školske godine moguće je miješanje grupa, iako je ono izbjegnuto gdje god je to moguće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1800" b="1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DOPUNSKA NASTAVA 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– HJ, MAT, NJEM, FIZ, KEM,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POV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 PR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realizirano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276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sati,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sudjelovalo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104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stalno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ostali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potrebi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1800" b="1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DODATNA NASTAVA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- 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HJ,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MAT,POV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GEO, BIO 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realizirano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183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sat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A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sudjelovalo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73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2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</a:rPr>
              <a:t>6. Kulturna i javna djelatnost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53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54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455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6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7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8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9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0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1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2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3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4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5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6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67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468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9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0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1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2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3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4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5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6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7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8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9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80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1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planirana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je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sukladno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epidemiološkim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mjerama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uputama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HZJZ-a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MZO-a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tom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planu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je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realizirana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aktivnosti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provedene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razredima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bez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miješanja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različitih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razrednih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odjeljenja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virtualnim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putem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ako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bile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namjenjene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učenicima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3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6. Kulturna i javna djelatnost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84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85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486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7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8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9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0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1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2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3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4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5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6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7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98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499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0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1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2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3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4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5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6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7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8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9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0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11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2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sudjelovali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obilježavanju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prigodnih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dana,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blagdana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ostalih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važnih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datuma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: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Hrvatski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Olimpijski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dan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Europski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dan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jezika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Dječji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tjedan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Dan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kravata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Dani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kruha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Dan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svetih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Mjesec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borbe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protiv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ovisnosti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Dan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sjećanja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žrtve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Vukovara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Dan ljubaznosti,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Mjesec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hrvatske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knjige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Međunarodni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mjesec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školskih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knjižnica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Dan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osoba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invaliditetom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. Nikola,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Božić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Nova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godina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.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održani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integrirani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dani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povodom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Dana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kruha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Božića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1.razreda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obilježili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Medni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dan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održano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predavanje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prometnog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policajca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otvorenom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prostoru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o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sigurnom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kretanju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prometu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- šetnja do općine i prigodni pokloni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4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6. Kulturna i javna djelatnost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15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16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517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8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9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0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1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2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3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4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5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6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7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8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529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530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1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2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3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4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5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6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7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8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9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0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1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42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3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500" b="1" strike="noStrike" spc="-1" dirty="0">
                <a:solidFill>
                  <a:srgbClr val="404040"/>
                </a:solidFill>
                <a:latin typeface="Century Gothic"/>
              </a:rPr>
              <a:t>PROJEKTI</a:t>
            </a:r>
            <a:r>
              <a:rPr lang="en-US" sz="1500" b="1" strike="noStrike" spc="-1" dirty="0" smtClean="0">
                <a:solidFill>
                  <a:srgbClr val="404040"/>
                </a:solidFill>
                <a:latin typeface="Century Gothic"/>
              </a:rPr>
              <a:t>:</a:t>
            </a:r>
            <a:endParaRPr lang="hr-HR" sz="1500" b="1" strike="noStrike" spc="-1" dirty="0" smtClean="0">
              <a:solidFill>
                <a:srgbClr val="404040"/>
              </a:solidFill>
              <a:latin typeface="Century Gothic"/>
              <a:ea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500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Pro-Micro</a:t>
            </a: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Večer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matematike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Međunarodni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dan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tablice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množenja</a:t>
            </a:r>
            <a:endParaRPr lang="hr-HR" sz="1500" b="0" strike="noStrike" spc="-1" dirty="0" smtClean="0">
              <a:solidFill>
                <a:srgbClr val="404040"/>
              </a:solidFill>
              <a:latin typeface="Century Gothic"/>
              <a:ea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500" spc="-1" dirty="0" smtClean="0">
                <a:solidFill>
                  <a:srgbClr val="404040"/>
                </a:solidFill>
                <a:latin typeface="Century Gothic"/>
              </a:rPr>
              <a:t>Mjesec hrvatske knjige- programi poticanja čitanja  u Godini čitanja 2021., Lektira na drugačiji način" za učenike predmetne nastave i "Svijet mašte" za učenike razredne nastave,  aktivnosti </a:t>
            </a:r>
            <a:r>
              <a:rPr lang="hr-HR" sz="1500" spc="-1" dirty="0" err="1" smtClean="0">
                <a:solidFill>
                  <a:srgbClr val="404040"/>
                </a:solidFill>
                <a:latin typeface="Century Gothic"/>
              </a:rPr>
              <a:t>eTwinning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</a:rPr>
              <a:t> projekta "Godina čitanja 2021.", sajam knjiga "Mali školski </a:t>
            </a:r>
            <a:r>
              <a:rPr lang="hr-HR" sz="1500" spc="-1" dirty="0" err="1" smtClean="0">
                <a:solidFill>
                  <a:srgbClr val="404040"/>
                </a:solidFill>
                <a:latin typeface="Century Gothic"/>
              </a:rPr>
              <a:t>Interliber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</a:rPr>
              <a:t>", projekt </a:t>
            </a:r>
            <a:r>
              <a:rPr lang="hr-HR" sz="1500" spc="-1" dirty="0" err="1" smtClean="0">
                <a:solidFill>
                  <a:srgbClr val="404040"/>
                </a:solidFill>
                <a:latin typeface="Century Gothic"/>
              </a:rPr>
              <a:t>ČitKaj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</a:rPr>
              <a:t> u suradnji s Udrugom </a:t>
            </a:r>
            <a:r>
              <a:rPr lang="hr-HR" sz="1500" spc="-1" dirty="0" err="1" smtClean="0">
                <a:solidFill>
                  <a:srgbClr val="404040"/>
                </a:solidFill>
                <a:latin typeface="Century Gothic"/>
              </a:rPr>
              <a:t>Kajkaviana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</a:rPr>
              <a:t>, kao i program knjižnično-informacijsko--medijskog odgoja i obrazovanja </a:t>
            </a: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Međunarodni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projekt</a:t>
            </a:r>
            <a:r>
              <a:rPr lang="hr-HR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„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International Bookmark </a:t>
            </a: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Excange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"</a:t>
            </a:r>
            <a:endParaRPr lang="en-US" sz="1500" b="0" strike="noStrike" spc="-1" dirty="0" smtClean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E 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twinning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projekti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:  „Celebrating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Europian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Day of Languages”, 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"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</a:rPr>
              <a:t>Juditina godina- Godina čitanja 2021.</a:t>
            </a:r>
            <a:endParaRPr lang="en-US" sz="1500" b="0" strike="noStrike" spc="-1" dirty="0" smtClean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endParaRPr lang="en-US" sz="15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5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6. Kulturna i javna djelatnost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46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47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548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9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0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1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2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3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4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5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6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7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8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9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560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561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2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3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4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5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6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7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8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9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0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1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2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73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4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1800" b="1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PROJEKTI: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uključeni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projekt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Školska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shema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28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projekt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„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Zalogajček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“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kojim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osigurava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prehrana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školskoj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kuhinji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u riziku od siromaštva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uključili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smo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projekte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BALTAZAR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5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„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Pomoćnik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ja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zajedno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“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preko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kojih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osigurani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pomoćnici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nastavi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5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sudjelovali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humanitarnim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akcijama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: “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Solidarnost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djelu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“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projektu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humanitarnog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karaktera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„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Afriku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“</a:t>
            </a:r>
            <a:endParaRPr lang="hr-HR" sz="1800" b="0" strike="noStrike" spc="-1" dirty="0" smtClean="0">
              <a:solidFill>
                <a:srgbClr val="404040"/>
              </a:solidFill>
              <a:latin typeface="Century Gothic"/>
              <a:ea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pc="-1" dirty="0">
                <a:solidFill>
                  <a:srgbClr val="404040"/>
                </a:solidFill>
                <a:latin typeface="Century Gothic"/>
                <a:ea typeface="Century Gothic"/>
              </a:rPr>
              <a:t>učenici RN matične škole i PRO-a sudjelovali u projektu „Prijatelj prijatelju” koje provodi Udruga osoba s invaliditetom Krapinsko-zagorske županije zajedno s Centrom za rehabilitaciju </a:t>
            </a:r>
            <a:r>
              <a:rPr lang="hr-HR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Silver</a:t>
            </a:r>
            <a:r>
              <a:rPr lang="hr-HR" spc="-1" dirty="0">
                <a:solidFill>
                  <a:srgbClr val="404040"/>
                </a:solidFill>
                <a:latin typeface="Century Gothic"/>
                <a:ea typeface="Century Gothic"/>
              </a:rPr>
              <a:t>- predavanje o bontonu u komunikaciji s osobama s invaliditetom i predstavljanje terapijskih pasa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endParaRPr lang="hr-HR" sz="1800" b="0" strike="noStrike" spc="-1" dirty="0" smtClean="0">
              <a:solidFill>
                <a:srgbClr val="404040"/>
              </a:solidFill>
              <a:latin typeface="Century Gothic"/>
              <a:ea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6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 b="1" spc="-1">
                <a:solidFill>
                  <a:srgbClr val="262626"/>
                </a:solidFill>
                <a:latin typeface="Century Gothic"/>
                <a:ea typeface="Century Gothic"/>
              </a:rPr>
              <a:t>6. Kulturna i javna djelatnost</a:t>
            </a:r>
            <a:endParaRPr lang="en-US" sz="3600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77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78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579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0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1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2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3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4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5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6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7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8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9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0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591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592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3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4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5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6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7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8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9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0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1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2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3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04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5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600" spc="-1" dirty="0" smtClean="0">
                <a:solidFill>
                  <a:srgbClr val="404040"/>
                </a:solidFill>
                <a:latin typeface="Century Gothic"/>
              </a:rPr>
              <a:t>Učenička zadruga „Gaj” organizirala Božićni sajam koji je imao i humanitarni karakter; dio sredstava usmjeren za kupnju paketa živežnih namirnica za 5 obitelju u potrebi 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600" spc="-1" dirty="0" smtClean="0">
                <a:solidFill>
                  <a:srgbClr val="404040"/>
                </a:solidFill>
                <a:latin typeface="Century Gothic"/>
              </a:rPr>
              <a:t>Učenici 5. razreda PŠ novi Golubovec sudjelovali su u međunarodnom istraživanju čitalačke pismenosti PIRLS koje provodi NCVVO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600" b="0" strike="noStrike" spc="-1" dirty="0" smtClean="0">
                <a:solidFill>
                  <a:srgbClr val="404040"/>
                </a:solidFill>
                <a:latin typeface="Century Gothic"/>
              </a:rPr>
              <a:t>Učitelj glazbene kulture javio se na natječaj MZO-a za financiranje programa iz područja </a:t>
            </a:r>
            <a:r>
              <a:rPr lang="hr-HR" sz="1600" b="0" strike="noStrike" spc="-1" dirty="0" err="1" smtClean="0">
                <a:solidFill>
                  <a:srgbClr val="404040"/>
                </a:solidFill>
                <a:latin typeface="Century Gothic"/>
              </a:rPr>
              <a:t>izvannanstavnih</a:t>
            </a:r>
            <a:r>
              <a:rPr lang="hr-HR" sz="1600" b="0" strike="noStrike" spc="-1" dirty="0" smtClean="0">
                <a:solidFill>
                  <a:srgbClr val="404040"/>
                </a:solidFill>
                <a:latin typeface="Century Gothic"/>
              </a:rPr>
              <a:t> aktivnosti s projektom „</a:t>
            </a:r>
            <a:r>
              <a:rPr lang="hr-HR" sz="1600" spc="-1" dirty="0">
                <a:solidFill>
                  <a:srgbClr val="404040"/>
                </a:solidFill>
                <a:latin typeface="Century Gothic"/>
              </a:rPr>
              <a:t>G</a:t>
            </a:r>
            <a:r>
              <a:rPr lang="hr-HR" sz="1600" b="0" strike="noStrike" spc="-1" dirty="0" smtClean="0">
                <a:solidFill>
                  <a:srgbClr val="404040"/>
                </a:solidFill>
                <a:latin typeface="Century Gothic"/>
              </a:rPr>
              <a:t>lazbeni istraživači”; projekt je prihvaćen te su dobivena financijska sredstva za njegovu provedbu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600" spc="-1" dirty="0" smtClean="0">
                <a:solidFill>
                  <a:srgbClr val="404040"/>
                </a:solidFill>
                <a:latin typeface="Century Gothic"/>
              </a:rPr>
              <a:t>Prijava i na projekte Ruksak pun kulture (MZO) i Dječji participativni proračun ( KZŽ)- PŠ Novi Golubovec, čekaju se rezultati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600" spc="-1" dirty="0" smtClean="0">
                <a:solidFill>
                  <a:srgbClr val="404040"/>
                </a:solidFill>
                <a:latin typeface="Century Gothic"/>
              </a:rPr>
              <a:t>5 učenika slabijeg imovinskog stanja prijavili smo za humanitarnu akciju Udruge sv. Ana Lobor „ Božićna vila”</a:t>
            </a:r>
            <a:endParaRPr lang="en-US" sz="1600" b="0" strike="noStrike" spc="-1" dirty="0" smtClean="0">
              <a:solidFill>
                <a:srgbClr val="40404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0323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6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6. Kulturna i javna djelatnost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77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78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579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0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1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2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3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4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5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6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7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8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9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0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591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592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3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4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5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6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7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8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9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0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1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2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3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04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5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sz="1700" b="1" strike="noStrike" spc="-1" dirty="0">
                <a:solidFill>
                  <a:srgbClr val="404040"/>
                </a:solidFill>
                <a:latin typeface="Century Gothic"/>
              </a:rPr>
              <a:t>NATJECANJA I NATJEČAJI</a:t>
            </a:r>
            <a:endParaRPr lang="en-US" sz="17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7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On line </a:t>
            </a:r>
            <a:r>
              <a:rPr lang="en-US" sz="17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Nacionaln</a:t>
            </a:r>
            <a:r>
              <a:rPr lang="hr-HR" sz="17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7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7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kviz</a:t>
            </a:r>
            <a:r>
              <a:rPr lang="en-US" sz="17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7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7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7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poticanje</a:t>
            </a:r>
            <a:r>
              <a:rPr lang="en-US" sz="17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7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čitanja</a:t>
            </a:r>
            <a:endParaRPr lang="en-US" sz="17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7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Čitanjem</a:t>
            </a:r>
            <a:r>
              <a:rPr lang="en-US" sz="17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7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do </a:t>
            </a:r>
            <a:r>
              <a:rPr lang="en-US" sz="17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zvijezda</a:t>
            </a:r>
            <a:r>
              <a:rPr lang="hr-HR" sz="1700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 IUN u kino Zabok</a:t>
            </a:r>
            <a:endParaRPr lang="hr-HR" sz="1700" b="0" strike="noStrike" spc="-1" dirty="0" smtClean="0">
              <a:solidFill>
                <a:srgbClr val="404040"/>
              </a:solidFill>
              <a:latin typeface="Century Gothic"/>
              <a:ea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700" spc="-1" dirty="0" smtClean="0">
                <a:solidFill>
                  <a:srgbClr val="404040"/>
                </a:solidFill>
                <a:latin typeface="Century Gothic"/>
              </a:rPr>
              <a:t>Sportska natjecanja ( </a:t>
            </a:r>
            <a:r>
              <a:rPr lang="hr-HR" sz="1700" spc="-1" dirty="0" err="1" smtClean="0">
                <a:solidFill>
                  <a:srgbClr val="404040"/>
                </a:solidFill>
                <a:latin typeface="Century Gothic"/>
              </a:rPr>
              <a:t>futsal</a:t>
            </a:r>
            <a:r>
              <a:rPr lang="hr-HR" sz="1700" spc="-1" dirty="0" smtClean="0">
                <a:solidFill>
                  <a:srgbClr val="404040"/>
                </a:solidFill>
                <a:latin typeface="Century Gothic"/>
              </a:rPr>
              <a:t>, rukomet, kros)</a:t>
            </a:r>
            <a:endParaRPr lang="en-US" sz="17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7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Likovni natječaji „Domovinski rat”, „Moja svemirska letjelica”</a:t>
            </a:r>
            <a:endParaRPr lang="en-US" sz="17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17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7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262626"/>
                </a:solidFill>
                <a:latin typeface="Century Gothic"/>
              </a:rPr>
              <a:t>7. Uređenje životne i radne sredine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08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609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610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1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2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3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4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5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6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7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8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9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0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1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622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623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4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5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6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7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8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9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0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1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2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3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4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35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36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kontinuirano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uređuju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učionice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panoi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razredu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okoliš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škole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te grobna mjesta bivših učitelja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društveno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koristan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rad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( 150 sati)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je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realiziran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putem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akcije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Crvenog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križa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„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Solidarnost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djelu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“,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ovog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puta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također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prilagođene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epidemiološkim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mjerama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pa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nisu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sakupljali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novac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hranu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obilaskom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mjesta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već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krugu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obitelji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donirali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novac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preko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bonova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CK-a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8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262626"/>
                </a:solidFill>
                <a:latin typeface="Century Gothic"/>
              </a:rPr>
              <a:t>8. Zdravstvena i socijalna zaštita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39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640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641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2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3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4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5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6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7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8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9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0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1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2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653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654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5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6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7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8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59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0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1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2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3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4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5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66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7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kontinuirano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vodi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briga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o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zdravlju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kroz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predavanja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satovima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razrednika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o</a:t>
            </a:r>
            <a:r>
              <a:rPr lang="hr-HR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so</a:t>
            </a: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bita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pažnja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posvećena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zaštiti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od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virusa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COVID –19</a:t>
            </a:r>
            <a:endParaRPr lang="en-US" sz="15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učenike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1. 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8.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provedena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obavezna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cijepljenja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dogovoru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školskim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liječnikom</a:t>
            </a:r>
            <a:r>
              <a:rPr lang="hr-HR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+ HPV 87. razred</a:t>
            </a:r>
            <a:endParaRPr lang="en-US" sz="15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u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školskoj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kuhinji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hrani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2</a:t>
            </a:r>
            <a:r>
              <a:rPr lang="hr-HR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14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. </a:t>
            </a: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Zbog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epidemioloških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mjera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nema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kuhanih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obroka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a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hranu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koju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im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donose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učitelji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hr-HR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ili kuharica </a:t>
            </a: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konzumiraju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u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svojim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matičnim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učionicama</a:t>
            </a:r>
            <a:r>
              <a:rPr lang="hr-HR" sz="1500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( na neke učenike obrok financira MZO, Općina Novi Golubovec ili su uključeni u projekt </a:t>
            </a:r>
            <a:r>
              <a:rPr lang="hr-HR" sz="1500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</a:t>
            </a:r>
            <a:r>
              <a:rPr lang="hr-HR" sz="1500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alogajček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)</a:t>
            </a:r>
            <a:endParaRPr lang="en-US" sz="15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hr-HR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223 učenika je osigurano</a:t>
            </a:r>
            <a:endParaRPr lang="en-US" sz="15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9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učenike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je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organiziran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prijevoz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ukupno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1</a:t>
            </a:r>
            <a:r>
              <a:rPr lang="hr-HR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72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putnika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zakonu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85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a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pedagoškom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standardu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500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87</a:t>
            </a:r>
            <a:r>
              <a:rPr lang="en-US" sz="15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županija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snosi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troškove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5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5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sve</a:t>
            </a:r>
            <a:endParaRPr lang="en-US" sz="15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15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US" sz="15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9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9500" lnSpcReduction="20000"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</a:rPr>
              <a:t>9. </a:t>
            </a:r>
            <a:r>
              <a:rPr lang="en-US" sz="36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Izvannastavne i izvanškolske aktivnosti: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70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671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672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73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74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75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76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77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78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79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0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1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2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3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684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685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6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7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8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9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0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1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2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3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4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5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6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97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98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IZVANNASTAVNE AKTIVNOSTI: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ostvarena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491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sat 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u 28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grupa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IZVANŠKOLSKE AKTIVNSTI: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uključeni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KUD-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ove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(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folklor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), DVD,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sportske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klubove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glazbene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drugu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Toccata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stranih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jezika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 GOO, Vježbaonica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000" lnSpcReduction="20000"/>
          </a:bodyPr>
          <a:lstStyle/>
          <a:p>
            <a:pPr>
              <a:lnSpc>
                <a:spcPct val="100000"/>
              </a:lnSpc>
            </a:pPr>
            <a:r>
              <a:rPr lang="en-US" sz="3300" b="1" strike="noStrike" spc="-1">
                <a:solidFill>
                  <a:srgbClr val="262626"/>
                </a:solidFill>
                <a:latin typeface="Century Gothic"/>
              </a:rPr>
              <a:t>1.</a:t>
            </a:r>
            <a:r>
              <a:rPr lang="en-US" sz="33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Realizacija odgojnog plana razrednog odjela i plana razrednika:</a:t>
            </a:r>
            <a:r>
              <a:t/>
            </a:r>
            <a:br/>
            <a:endParaRPr lang="en-US" sz="33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74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175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6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7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7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188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00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1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satovi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razrednika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potpunosti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realizirani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–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ukupna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realizacija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iznosi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+ </a:t>
            </a:r>
            <a:r>
              <a:rPr lang="hr-HR" spc="-1" dirty="0">
                <a:solidFill>
                  <a:srgbClr val="404040"/>
                </a:solidFill>
                <a:latin typeface="Century Gothic"/>
                <a:ea typeface="Century Gothic"/>
              </a:rPr>
              <a:t>7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sati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GIK se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donosi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nakon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uočene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odgojne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situacije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razrednom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odjelu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tijekom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izvođenja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usklađuje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s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aktualnim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problemima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razrednom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odjelu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          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epidemiološke mjere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</a:rPr>
              <a:t>ŠPP- radionice u matičnoj školi i 8. razredu PŠ, nastavlja se u 2. polugodištu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2" name="CustomShape 32"/>
          <p:cNvSpPr/>
          <p:nvPr/>
        </p:nvSpPr>
        <p:spPr>
          <a:xfrm>
            <a:off x="4661280" y="3461400"/>
            <a:ext cx="479880" cy="25020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0" name="TextShape 2"/>
          <p:cNvSpPr txBox="1"/>
          <p:nvPr/>
        </p:nvSpPr>
        <p:spPr>
          <a:xfrm>
            <a:off x="1794960" y="624240"/>
            <a:ext cx="971280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</a:rPr>
              <a:t>10. Mjere za poboljšanje 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701" name="CustomShape 3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02" name="CustomShape 4"/>
          <p:cNvSpPr/>
          <p:nvPr/>
        </p:nvSpPr>
        <p:spPr>
          <a:xfrm flipV="1">
            <a:off x="-3960" y="713880"/>
            <a:ext cx="1588320" cy="50688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3378289145"/>
              </p:ext>
            </p:extLst>
          </p:nvPr>
        </p:nvGraphicFramePr>
        <p:xfrm>
          <a:off x="1794960" y="2223000"/>
          <a:ext cx="8987040" cy="3653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4" name="TextShape 2"/>
          <p:cNvSpPr txBox="1"/>
          <p:nvPr/>
        </p:nvSpPr>
        <p:spPr>
          <a:xfrm>
            <a:off x="1794960" y="624240"/>
            <a:ext cx="971280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10. Mjere za poboljšanje 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705" name="CustomShape 3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06" name="CustomShape 4"/>
          <p:cNvSpPr/>
          <p:nvPr/>
        </p:nvSpPr>
        <p:spPr>
          <a:xfrm flipV="1">
            <a:off x="-3960" y="713880"/>
            <a:ext cx="1588320" cy="50688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627041197"/>
              </p:ext>
            </p:extLst>
          </p:nvPr>
        </p:nvGraphicFramePr>
        <p:xfrm>
          <a:off x="1794960" y="2223000"/>
          <a:ext cx="8987040" cy="3653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TextShape 1"/>
          <p:cNvSpPr txBox="1"/>
          <p:nvPr/>
        </p:nvSpPr>
        <p:spPr>
          <a:xfrm>
            <a:off x="2593080" y="624240"/>
            <a:ext cx="8911440" cy="1280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708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>
                <a:solidFill>
                  <a:srgbClr val="404040"/>
                </a:solidFill>
                <a:latin typeface="Century Gothic"/>
              </a:rPr>
              <a:t>Hvala na pozornosti!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1.Realizacija  odgojnog plana  razrednog  odjela i plana razrednika:</a:t>
            </a:r>
            <a:endParaRPr lang="en-US" sz="2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05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06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207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8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0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2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3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4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5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6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7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8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19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220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1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2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3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32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1800" b="1" strike="noStrike" spc="-1" dirty="0">
                <a:solidFill>
                  <a:srgbClr val="404040"/>
                </a:solidFill>
                <a:latin typeface="Century Gothic"/>
              </a:rPr>
              <a:t>SURADNJA S RODITELJIMA: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ostvarena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uživo do 16.11., a kasnije uglavnom 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virtualnim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putem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sukladno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epidemiološkim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mjerama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preporukama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uputama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HZJZ-a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MZO-a.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formirali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grupe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preko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kojih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komunicirali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s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roditeljima</a:t>
            </a:r>
            <a:r>
              <a:rPr lang="hr-HR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i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održavali virtualne roditeljske sastanke, a u RN i slali zadatke za učenike za vrijeme održavanja nastave na daljinu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održana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su 3 roditeljska sastanka u 1. razredu, u ostalim razredima 2, od kojih prvi uživo, a drugi virtualnim putem – na web stranici škole, pod Kutkom za roditelje dostupna predavanja za roditelje u obliku </a:t>
            </a:r>
            <a:r>
              <a:rPr lang="hr-HR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ppt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-a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TextShape 2"/>
          <p:cNvSpPr txBox="1"/>
          <p:nvPr/>
        </p:nvSpPr>
        <p:spPr>
          <a:xfrm>
            <a:off x="3373200" y="624240"/>
            <a:ext cx="858276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/>
          </a:bodyPr>
          <a:lstStyle/>
          <a:p>
            <a:pPr>
              <a:lnSpc>
                <a:spcPct val="100000"/>
              </a:lnSpc>
            </a:pPr>
            <a:r>
              <a:rPr lang="en-US" sz="2800" b="1" strike="noStrike" spc="-1" dirty="0">
                <a:solidFill>
                  <a:srgbClr val="262626"/>
                </a:solidFill>
                <a:latin typeface="Century Gothic"/>
                <a:ea typeface="Century Gothic"/>
              </a:rPr>
              <a:t>1.Realizacija  </a:t>
            </a:r>
            <a:r>
              <a:rPr lang="en-US" sz="2800" b="1" strike="noStrike" spc="-1" dirty="0" err="1">
                <a:solidFill>
                  <a:srgbClr val="262626"/>
                </a:solidFill>
                <a:latin typeface="Century Gothic"/>
                <a:ea typeface="Century Gothic"/>
              </a:rPr>
              <a:t>odgojnog</a:t>
            </a:r>
            <a:r>
              <a:rPr lang="en-US" sz="2800" b="1" strike="noStrike" spc="-1" dirty="0">
                <a:solidFill>
                  <a:srgbClr val="262626"/>
                </a:solidFill>
                <a:latin typeface="Century Gothic"/>
                <a:ea typeface="Century Gothic"/>
              </a:rPr>
              <a:t> </a:t>
            </a:r>
            <a:r>
              <a:rPr lang="en-US" sz="2800" b="1" strike="noStrike" spc="-1" dirty="0" err="1">
                <a:solidFill>
                  <a:srgbClr val="262626"/>
                </a:solidFill>
                <a:latin typeface="Century Gothic"/>
                <a:ea typeface="Century Gothic"/>
              </a:rPr>
              <a:t>plana</a:t>
            </a:r>
            <a:r>
              <a:rPr lang="en-US" sz="2800" b="1" strike="noStrike" spc="-1" dirty="0">
                <a:solidFill>
                  <a:srgbClr val="262626"/>
                </a:solidFill>
                <a:latin typeface="Century Gothic"/>
                <a:ea typeface="Century Gothic"/>
              </a:rPr>
              <a:t> </a:t>
            </a:r>
            <a:r>
              <a:rPr lang="en-US" sz="2800" b="1" strike="noStrike" spc="-1" dirty="0" err="1">
                <a:solidFill>
                  <a:srgbClr val="262626"/>
                </a:solidFill>
                <a:latin typeface="Century Gothic"/>
                <a:ea typeface="Century Gothic"/>
              </a:rPr>
              <a:t>razrednog</a:t>
            </a:r>
            <a:r>
              <a:rPr lang="en-US" sz="2800" b="1" strike="noStrike" spc="-1" dirty="0">
                <a:solidFill>
                  <a:srgbClr val="262626"/>
                </a:solidFill>
                <a:latin typeface="Century Gothic"/>
                <a:ea typeface="Century Gothic"/>
              </a:rPr>
              <a:t> </a:t>
            </a:r>
            <a:r>
              <a:rPr lang="en-US" sz="2800" b="1" strike="noStrike" spc="-1" dirty="0" err="1">
                <a:solidFill>
                  <a:srgbClr val="262626"/>
                </a:solidFill>
                <a:latin typeface="Century Gothic"/>
                <a:ea typeface="Century Gothic"/>
              </a:rPr>
              <a:t>odjela</a:t>
            </a:r>
            <a:r>
              <a:rPr lang="en-US" sz="2800" b="1" strike="noStrike" spc="-1" dirty="0">
                <a:solidFill>
                  <a:srgbClr val="262626"/>
                </a:solidFill>
                <a:latin typeface="Century Gothic"/>
                <a:ea typeface="Century Gothic"/>
              </a:rPr>
              <a:t> </a:t>
            </a:r>
            <a:r>
              <a:rPr lang="en-US" sz="2800" b="1" strike="noStrike" spc="-1" dirty="0" err="1">
                <a:solidFill>
                  <a:srgbClr val="262626"/>
                </a:solidFill>
                <a:latin typeface="Century Gothic"/>
                <a:ea typeface="Century Gothic"/>
              </a:rPr>
              <a:t>i</a:t>
            </a:r>
            <a:r>
              <a:rPr lang="en-US" sz="2800" b="1" strike="noStrike" spc="-1" dirty="0">
                <a:solidFill>
                  <a:srgbClr val="262626"/>
                </a:solidFill>
                <a:latin typeface="Century Gothic"/>
                <a:ea typeface="Century Gothic"/>
              </a:rPr>
              <a:t> </a:t>
            </a:r>
            <a:r>
              <a:rPr lang="hr-HR" sz="2800" b="1" strike="noStrike" spc="-1" dirty="0" smtClean="0">
                <a:solidFill>
                  <a:srgbClr val="262626"/>
                </a:solidFill>
                <a:latin typeface="Century Gothic"/>
                <a:ea typeface="Century Gothic"/>
              </a:rPr>
              <a:t>    </a:t>
            </a:r>
            <a:r>
              <a:rPr lang="en-US" sz="2800" b="1" strike="noStrike" spc="-1" dirty="0" err="1" smtClean="0">
                <a:solidFill>
                  <a:srgbClr val="262626"/>
                </a:solidFill>
                <a:latin typeface="Century Gothic"/>
                <a:ea typeface="Century Gothic"/>
              </a:rPr>
              <a:t>plana</a:t>
            </a:r>
            <a:r>
              <a:rPr lang="en-US" sz="2800" b="1" strike="noStrike" spc="-1" dirty="0">
                <a:solidFill>
                  <a:srgbClr val="262626"/>
                </a:solidFill>
                <a:latin typeface="Century Gothic"/>
                <a:ea typeface="Century Gothic"/>
              </a:rPr>
              <a:t>  </a:t>
            </a:r>
            <a:r>
              <a:rPr lang="en-US" sz="2800" b="1" strike="noStrike" spc="-1" dirty="0" err="1">
                <a:solidFill>
                  <a:srgbClr val="262626"/>
                </a:solidFill>
                <a:latin typeface="Century Gothic"/>
                <a:ea typeface="Century Gothic"/>
              </a:rPr>
              <a:t>razrednika</a:t>
            </a:r>
            <a:r>
              <a:rPr lang="en-US" sz="2800" b="1" strike="noStrike" spc="-1" dirty="0">
                <a:solidFill>
                  <a:srgbClr val="262626"/>
                </a:solidFill>
                <a:latin typeface="Century Gothic"/>
                <a:ea typeface="Century Gothic"/>
              </a:rPr>
              <a:t>:</a:t>
            </a:r>
            <a:r>
              <a:rPr dirty="0"/>
              <a:t/>
            </a:r>
            <a:br>
              <a:rPr dirty="0"/>
            </a:br>
            <a:endParaRPr lang="en-US" sz="2800" b="0" strike="noStrike" spc="-1" dirty="0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36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37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238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0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1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2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3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4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5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6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7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8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9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50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251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2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3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4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5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6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7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8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9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0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1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2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63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4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1800" b="1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SURADNJA S RODITELJIMA: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odaziv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na sastanke uživo bio je dobar, nešto je veći kada su u pitanju virtualni sastanci no nema povratne informacije o tome jesu li roditelji pročitali sve što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su im razrednici pripremili i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predavanje na mrežnoj stranici škole- jednosmjerna komunikacija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Individualne konzultacije nakon 16.11. uglavnom telefonskim putem; od uvođenja e dnevnika pada učestalost</a:t>
            </a: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u nekim razredima na inicijativu samog razrednika, a u nekim i češća jer je roditeljima zbog posla praktičnija virtualna komunikacija od one uživo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suradnja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varira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od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vrlo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dobre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do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zadovoljavajuće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većina razrednika ipak ističe kako su za dobru suradnju i bolji uspjeh učenika potrebne češće individualne konzultacije 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6" name="TextShape 2"/>
          <p:cNvSpPr txBox="1"/>
          <p:nvPr/>
        </p:nvSpPr>
        <p:spPr>
          <a:xfrm>
            <a:off x="3373200" y="624240"/>
            <a:ext cx="834768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8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1.Realizacija odgojnog plana razrednog odjela i plana razrednika:</a:t>
            </a:r>
            <a:r>
              <a:t/>
            </a:r>
            <a:br/>
            <a:endParaRPr lang="en-US" sz="2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67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68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269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0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1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2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3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4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5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6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7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8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79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0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81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282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3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4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5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6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7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8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0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1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2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3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94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5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en-US" sz="1800" b="1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SURADNJA S RODITELJIMA: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održan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a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je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1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sjednic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Vijeća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roditelja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fizičkom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obliku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matičnoj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a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sudjelovali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predstavnici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matične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područnih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škola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roditelji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upoznati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realizacijom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GPP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prošlu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. g., GPP-om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Kurikulumom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Razvojnim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planom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tekuću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školsku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godinu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raspravljalo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o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aktualnim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problemima</a:t>
            </a:r>
            <a:endParaRPr lang="hr-HR" sz="1800" b="0" strike="noStrike" spc="-1" dirty="0" smtClean="0">
              <a:solidFill>
                <a:srgbClr val="404040"/>
              </a:solidFill>
              <a:latin typeface="Century Gothic"/>
              <a:ea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na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suradnji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partnerstvu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roditeljima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potrebno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je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inzistirati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dalje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stalno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naglašavati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zajedničku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odgovornost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obitelji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uspjeh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7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</a:rPr>
              <a:t>2.</a:t>
            </a:r>
            <a:r>
              <a:rPr lang="en-US" sz="36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 Odgojna situacija u školi: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98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99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300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1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2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3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4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5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6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7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8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9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0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1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12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313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4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5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6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7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8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9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0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1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2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3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4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25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6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zadovoljavajuća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kod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nekoliko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istih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učestalo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ponavljaju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neprihvatljiva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ponašanja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što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rješava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suradnji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predmetnim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učiteljima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razrednicima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roditeljima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. Po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potrebi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uključuje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pedagoška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služba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.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uglavnom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pridržavali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dogovorenim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propisanih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epidemioloških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mjera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pc="-1" dirty="0">
                <a:solidFill>
                  <a:srgbClr val="404040"/>
                </a:solidFill>
                <a:latin typeface="Century Gothic"/>
                <a:ea typeface="Century Gothic"/>
              </a:rPr>
              <a:t>n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isu izricane </a:t>
            </a:r>
            <a:r>
              <a:rPr lang="hr-HR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pedagiške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mjere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8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</a:rPr>
              <a:t>3.</a:t>
            </a:r>
            <a:r>
              <a:rPr lang="en-US" sz="3600" b="1" strike="noStrike" spc="-1">
                <a:solidFill>
                  <a:srgbClr val="262626"/>
                </a:solidFill>
                <a:latin typeface="Century Gothic"/>
                <a:ea typeface="Century Gothic"/>
              </a:rPr>
              <a:t> Analiza uspjeha učenika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29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30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331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2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3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4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5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6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7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8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9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0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1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2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43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344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5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6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7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8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9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0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1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2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3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4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5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56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7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 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napredovali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skladu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sposobnostima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uloženim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trudom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pojedini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imaju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negativnih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ocjena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koje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nisu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ispravili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do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kraja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1.polugodišta</a:t>
            </a:r>
            <a:endParaRPr lang="hr-HR" sz="1800" b="0" strike="noStrike" spc="-1" dirty="0" smtClean="0">
              <a:solidFill>
                <a:srgbClr val="404040"/>
              </a:solidFill>
              <a:latin typeface="Century Gothic"/>
              <a:ea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razlog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negativnih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ocjena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je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neredovitosti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nesustavnosti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neodgovornost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izvršavanju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školskih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obaveza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,;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roditelji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upoznati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ocjenama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teškoćama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potrebno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je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napraviti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plan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ispravljanja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početku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2.polugodišta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8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 b="1" spc="-1">
                <a:solidFill>
                  <a:srgbClr val="262626"/>
                </a:solidFill>
                <a:latin typeface="Century Gothic"/>
              </a:rPr>
              <a:t>3.</a:t>
            </a:r>
            <a:r>
              <a:rPr lang="en-US" sz="3600" b="1" spc="-1">
                <a:solidFill>
                  <a:srgbClr val="262626"/>
                </a:solidFill>
                <a:latin typeface="Century Gothic"/>
                <a:ea typeface="Century Gothic"/>
              </a:rPr>
              <a:t> Analiza uspjeha učenika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endParaRPr lang="en-US" sz="3600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29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30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331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2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3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4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5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6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7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8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9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0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1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2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43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344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5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6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7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8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9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0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1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2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3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4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5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56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7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pc="-1" dirty="0" smtClean="0">
                <a:solidFill>
                  <a:srgbClr val="404040"/>
                </a:solidFill>
                <a:latin typeface="Century Gothic"/>
              </a:rPr>
              <a:t>U većini razreda potrebno je učenike poticati, podsjećati, motivirati, kontrolirati da bi ispunjavali svoje obaveze</a:t>
            </a:r>
          </a:p>
          <a:p>
            <a:pPr marL="343080" indent="-34272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pc="-1" dirty="0" smtClean="0">
                <a:solidFill>
                  <a:srgbClr val="404040"/>
                </a:solidFill>
                <a:latin typeface="Century Gothic"/>
              </a:rPr>
              <a:t>Prijelaz na PN, 7. razred-  učenicima potrebna pomoć u organizaciji vlastitog vremena za učenje; ne provode dovoljno vremena u ispunjavanju svojih školskih obaveza</a:t>
            </a:r>
          </a:p>
          <a:p>
            <a:pPr marL="343080" indent="-34272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hr-HR" spc="-1" dirty="0" smtClean="0">
                <a:solidFill>
                  <a:srgbClr val="404040"/>
                </a:solidFill>
                <a:latin typeface="Century Gothic"/>
              </a:rPr>
              <a:t>Nerazvijene radne navike</a:t>
            </a:r>
            <a:endParaRPr lang="en-US" spc="-1" dirty="0" smtClean="0">
              <a:solidFill>
                <a:srgbClr val="404040"/>
              </a:solidFill>
              <a:latin typeface="Century Gothic"/>
            </a:endParaRPr>
          </a:p>
          <a:p>
            <a:pPr>
              <a:spcBef>
                <a:spcPts val="1001"/>
              </a:spcBef>
            </a:pPr>
            <a:endParaRPr lang="en-US" spc="-1" dirty="0">
              <a:solidFill>
                <a:srgbClr val="40404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9162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FE7C4"/>
              </a:gs>
            </a:gsLst>
            <a:path path="circle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0" name="TextShape 2"/>
          <p:cNvSpPr txBox="1"/>
          <p:nvPr/>
        </p:nvSpPr>
        <p:spPr>
          <a:xfrm>
            <a:off x="3373200" y="624240"/>
            <a:ext cx="8131320" cy="1280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strike="noStrike" spc="-1">
                <a:solidFill>
                  <a:srgbClr val="262626"/>
                </a:solidFill>
                <a:latin typeface="Century Gothic"/>
              </a:rPr>
              <a:t>4. Izostanci učenika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91" name="CustomShape 3"/>
          <p:cNvSpPr/>
          <p:nvPr/>
        </p:nvSpPr>
        <p:spPr>
          <a:xfrm>
            <a:off x="0" y="0"/>
            <a:ext cx="285120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392" name="Group 4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393" name="CustomShape 5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4" name="CustomShape 6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5" name="CustomShape 7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6" name="CustomShape 8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7" name="CustomShape 9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8" name="CustomShape 10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9" name="CustomShape 11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0" name="CustomShape 12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1" name="CustomShape 13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2" name="CustomShape 14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3" name="CustomShape 15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4" name="CustomShape 16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405" name="Group 17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406" name="CustomShape 18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7" name="CustomShape 19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8" name="CustomShape 20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9" name="CustomShape 21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0" name="CustomShape 22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1" name="CustomShape 23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2" name="CustomShape 24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3" name="CustomShape 25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4" name="CustomShape 26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5" name="CustomShape 27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6" name="CustomShape 28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7" name="CustomShape 29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>
                <a:lumMod val="75000"/>
                <a:alpha val="7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18" name="CustomShape 30"/>
          <p:cNvSpPr/>
          <p:nvPr/>
        </p:nvSpPr>
        <p:spPr>
          <a:xfrm flipV="1">
            <a:off x="0" y="3410640"/>
            <a:ext cx="1098000" cy="513720"/>
          </a:xfrm>
          <a:custGeom>
            <a:avLst/>
            <a:gdLst/>
            <a:ahLst/>
            <a:cxnLst/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9" name="TextShape 31"/>
          <p:cNvSpPr txBox="1"/>
          <p:nvPr/>
        </p:nvSpPr>
        <p:spPr>
          <a:xfrm>
            <a:off x="3373200" y="2133720"/>
            <a:ext cx="8131320" cy="3777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ukupno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izostali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5435 sati (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4513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prošle </a:t>
            </a:r>
            <a:r>
              <a:rPr lang="hr-HR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šk.godine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na </a:t>
            </a:r>
            <a:r>
              <a:rPr lang="hr-HR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plogodištu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)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sve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opravdano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zbog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bolesti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,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specijalističkih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pregleda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sl.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učeniku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je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to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23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,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8</a:t>
            </a:r>
            <a:r>
              <a:rPr lang="hr-HR" spc="-1" dirty="0">
                <a:solidFill>
                  <a:srgbClr val="404040"/>
                </a:solidFill>
                <a:latin typeface="Century Gothic"/>
                <a:ea typeface="Century Gothic"/>
              </a:rPr>
              <a:t>4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sati-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porast</a:t>
            </a:r>
            <a:r>
              <a:rPr lang="hr-HR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u odnosu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na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1.polugodište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prošle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šk.godine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učenici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zbog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pojedinačno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izrečenih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mjera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samoizolacije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pratili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699 </a:t>
            </a:r>
            <a:r>
              <a:rPr lang="en-US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sati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nastave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daljinu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(</a:t>
            </a:r>
            <a:r>
              <a:rPr lang="en-US" spc="-1" dirty="0">
                <a:solidFill>
                  <a:srgbClr val="404040"/>
                </a:solidFill>
                <a:latin typeface="Century Gothic"/>
                <a:ea typeface="Century Gothic"/>
              </a:rPr>
              <a:t>3353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sati prošle </a:t>
            </a:r>
            <a:r>
              <a:rPr lang="hr-HR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šk.godine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 na polugodištu)-veliki pad u odnosu na prošlu </a:t>
            </a:r>
            <a:r>
              <a:rPr lang="hr-HR" spc="-1" dirty="0" err="1" smtClean="0">
                <a:solidFill>
                  <a:srgbClr val="404040"/>
                </a:solidFill>
                <a:latin typeface="Century Gothic"/>
                <a:ea typeface="Century Gothic"/>
              </a:rPr>
              <a:t>šk.godinu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u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taj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broj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nisu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uračunati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sati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kada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je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cijeli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razred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nastavu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en-US" sz="1800" b="0" strike="noStrike" spc="-1" dirty="0" err="1">
                <a:solidFill>
                  <a:srgbClr val="404040"/>
                </a:solidFill>
                <a:latin typeface="Century Gothic"/>
                <a:ea typeface="Century Gothic"/>
              </a:rPr>
              <a:t>pratio</a:t>
            </a:r>
            <a:r>
              <a:rPr lang="en-US" sz="1800" b="0" strike="noStrike" spc="-1" dirty="0">
                <a:solidFill>
                  <a:srgbClr val="404040"/>
                </a:solidFill>
                <a:latin typeface="Century Gothic"/>
                <a:ea typeface="Century Gothic"/>
              </a:rPr>
              <a:t> </a:t>
            </a:r>
            <a:r>
              <a:rPr lang="hr-HR" spc="-1" dirty="0" smtClean="0">
                <a:solidFill>
                  <a:srgbClr val="404040"/>
                </a:solidFill>
                <a:latin typeface="Century Gothic"/>
                <a:ea typeface="Century Gothic"/>
              </a:rPr>
              <a:t>na daljinu- 4. i 5.studenoga svi razredi, 1. razred PŠ Novi Golubovec 1.-10. prosinca 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TM00001235</Template>
  <TotalTime>136</TotalTime>
  <Words>1304</Words>
  <Application>Microsoft Office PowerPoint</Application>
  <PresentationFormat>Široki zaslon</PresentationFormat>
  <Paragraphs>111</Paragraphs>
  <Slides>22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22</vt:i4>
      </vt:variant>
    </vt:vector>
  </HeadingPairs>
  <TitlesOfParts>
    <vt:vector size="32" baseType="lpstr">
      <vt:lpstr>Arial</vt:lpstr>
      <vt:lpstr>Calibri</vt:lpstr>
      <vt:lpstr>Century Gothic</vt:lpstr>
      <vt:lpstr>DejaVu Sans</vt:lpstr>
      <vt:lpstr>Symbol</vt:lpstr>
      <vt:lpstr>Times New Roman</vt:lpstr>
      <vt:lpstr>Wingdings</vt:lpstr>
      <vt:lpstr>Wingdings 3</vt:lpstr>
      <vt:lpstr>Office Theme</vt:lpstr>
      <vt:lpstr>Office Theme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Knjižnica</cp:lastModifiedBy>
  <cp:revision>404</cp:revision>
  <cp:lastPrinted>2022-01-03T11:55:12Z</cp:lastPrinted>
  <dcterms:created xsi:type="dcterms:W3CDTF">2021-01-12T11:19:30Z</dcterms:created>
  <dcterms:modified xsi:type="dcterms:W3CDTF">2022-01-03T11:55:51Z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