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2" r:id="rId5"/>
    <p:sldId id="263" r:id="rId6"/>
    <p:sldId id="264" r:id="rId7"/>
    <p:sldId id="265" r:id="rId8"/>
    <p:sldId id="268" r:id="rId9"/>
    <p:sldId id="270" r:id="rId10"/>
    <p:sldId id="273" r:id="rId11"/>
    <p:sldId id="274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34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7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1F96F0-A2E0-43EE-8405-6159280BE171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4B2FDD-884B-4C76-B3FA-AECD58AF430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Množenje broja </a:t>
            </a:r>
            <a:r>
              <a:rPr lang="hr-HR" sz="4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2  </a:t>
            </a:r>
            <a:r>
              <a:rPr lang="hr-HR" sz="48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i brojem </a:t>
            </a:r>
            <a:r>
              <a:rPr lang="hr-HR" sz="4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2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88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6"/>
            <a:ext cx="3278155" cy="2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8" y="3645025"/>
            <a:ext cx="3660983" cy="198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780108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</a:rPr>
              <a:t>Domaća zadaća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2952328"/>
          </a:xfrm>
        </p:spPr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</a:rPr>
              <a:t>Usmeno vježbaj množenje brojem 2.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Riješi 1., 2. i 3. zadatak u </a:t>
            </a:r>
            <a:r>
              <a:rPr lang="hr-HR" sz="2800" dirty="0" smtClean="0">
                <a:solidFill>
                  <a:schemeClr val="tx1"/>
                </a:solidFill>
              </a:rPr>
              <a:t>udžbeniku na 49. </a:t>
            </a:r>
            <a:r>
              <a:rPr lang="hr-HR" sz="2800" smtClean="0">
                <a:solidFill>
                  <a:schemeClr val="tx1"/>
                </a:solidFill>
              </a:rPr>
              <a:t>stranici.</a:t>
            </a:r>
            <a:endParaRPr lang="hr-HR" sz="2800" dirty="0" smtClean="0">
              <a:solidFill>
                <a:schemeClr val="tx1"/>
              </a:solidFill>
            </a:endParaRPr>
          </a:p>
          <a:p>
            <a:endParaRPr lang="hr-HR" sz="2800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02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8500" y="476671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Vozač autobusa od Zaprešića do Zagreba stao je na 4 stanice. Na svakoj stanici ušlo je dvoje putnika. Koliko je putnika ušlo u autobus?</a:t>
            </a:r>
            <a:endParaRPr lang="hr-HR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2280115"/>
            <a:ext cx="1606832" cy="120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26" y="2281951"/>
            <a:ext cx="16033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46" y="2289056"/>
            <a:ext cx="16033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89056"/>
            <a:ext cx="16033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70468" y="393667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2</a:t>
            </a:r>
            <a:endParaRPr lang="hr-HR" sz="36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16" y="3873342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41" y="3846422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30" y="3889039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112491" y="3983926"/>
            <a:ext cx="4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+ </a:t>
            </a:r>
            <a:endParaRPr lang="hr-HR" sz="3600" b="1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30" y="3886202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20" y="3877561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7566793" y="40116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=</a:t>
            </a:r>
            <a:endParaRPr lang="hr-HR" sz="36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8172400" y="395587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8</a:t>
            </a:r>
            <a:endParaRPr lang="hr-HR" sz="3600" b="1" dirty="0"/>
          </a:p>
        </p:txBody>
      </p:sp>
      <p:sp>
        <p:nvSpPr>
          <p:cNvPr id="8" name="Dijagram toka: Poveznik 7"/>
          <p:cNvSpPr/>
          <p:nvPr/>
        </p:nvSpPr>
        <p:spPr>
          <a:xfrm>
            <a:off x="912934" y="3989473"/>
            <a:ext cx="576064" cy="5791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98" y="3958215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38" y="3971740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11" y="3996105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sa strelicom 9"/>
          <p:cNvCxnSpPr/>
          <p:nvPr/>
        </p:nvCxnSpPr>
        <p:spPr>
          <a:xfrm>
            <a:off x="1488998" y="4623745"/>
            <a:ext cx="1964579" cy="1085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3321113" y="4623745"/>
            <a:ext cx="275254" cy="1057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3697168" y="4755296"/>
            <a:ext cx="1155943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H="1">
            <a:off x="3906520" y="4666018"/>
            <a:ext cx="2858178" cy="1003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94" y="5513764"/>
            <a:ext cx="7810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33" y="5494702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68" y="5529343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ravokutnik 22"/>
          <p:cNvSpPr/>
          <p:nvPr/>
        </p:nvSpPr>
        <p:spPr>
          <a:xfrm>
            <a:off x="3487816" y="5599649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3913084" y="5494711"/>
            <a:ext cx="36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6193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02638"/>
            <a:ext cx="8436552" cy="4267809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hr-HR" altLang="sr-Latn-RS" sz="2800" dirty="0" smtClean="0"/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       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0             2            </a:t>
            </a:r>
            <a:r>
              <a:rPr lang="hr-HR" altLang="sr-Latn-RS" sz="2800" dirty="0" err="1" smtClean="0"/>
              <a:t>4</a:t>
            </a:r>
            <a:r>
              <a:rPr lang="hr-HR" altLang="sr-Latn-RS" sz="2800" dirty="0" smtClean="0"/>
              <a:t>             6          </a:t>
            </a:r>
            <a:r>
              <a:rPr lang="hr-HR" altLang="sr-Latn-RS" sz="2800" dirty="0" err="1" smtClean="0"/>
              <a:t>8</a:t>
            </a:r>
            <a:r>
              <a:rPr lang="hr-HR" altLang="sr-Latn-RS" sz="2800" dirty="0" smtClean="0"/>
              <a:t>           10</a:t>
            </a:r>
          </a:p>
          <a:p>
            <a:pPr>
              <a:buFont typeface="Wingdings" pitchFamily="2" charset="2"/>
              <a:buNone/>
            </a:pPr>
            <a:endParaRPr lang="hr-HR" altLang="sr-Latn-RS" sz="2800" dirty="0" smtClean="0"/>
          </a:p>
          <a:p>
            <a:pPr>
              <a:buFont typeface="Wingdings" pitchFamily="2" charset="2"/>
              <a:buNone/>
            </a:pPr>
            <a:r>
              <a:rPr lang="hr-HR" sz="3600" b="1" dirty="0" smtClean="0"/>
              <a:t>                                  4 </a:t>
            </a:r>
            <a:r>
              <a:rPr lang="hr-HR" sz="3600" b="1" dirty="0"/>
              <a:t>· 2 </a:t>
            </a:r>
            <a:r>
              <a:rPr lang="hr-HR" sz="3600" b="1" dirty="0" smtClean="0"/>
              <a:t>= 8</a:t>
            </a:r>
            <a:r>
              <a:rPr lang="hr-HR" sz="3600" b="1" dirty="0"/>
              <a:t/>
            </a:r>
            <a:br>
              <a:rPr lang="hr-HR" sz="3600" b="1" dirty="0"/>
            </a:br>
            <a:endParaRPr lang="hr-HR" altLang="sr-Latn-RS" sz="360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tx2">
                    <a:satMod val="130000"/>
                  </a:schemeClr>
                </a:solidFill>
              </a:rPr>
              <a:t>4 · 2 </a:t>
            </a:r>
            <a:br>
              <a:rPr lang="hr-HR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hr-HR" sz="4000" b="1" dirty="0" smtClean="0">
                <a:solidFill>
                  <a:schemeClr val="tx2">
                    <a:satMod val="130000"/>
                  </a:schemeClr>
                </a:solidFill>
              </a:rPr>
              <a:t>na brojevnoj crti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888737" y="3835639"/>
            <a:ext cx="7542582" cy="24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00113" y="3764202"/>
            <a:ext cx="18336" cy="14881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476375" y="3764202"/>
            <a:ext cx="0" cy="14881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3203575" y="3784580"/>
            <a:ext cx="0" cy="1444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658324" y="3777436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5364088" y="3764203"/>
            <a:ext cx="0" cy="1444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4842332" y="3777436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>
            <a:off x="4355976" y="3777436"/>
            <a:ext cx="0" cy="144462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>
            <a:off x="3779912" y="3784580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5940152" y="3764203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35" name="Line 25"/>
          <p:cNvSpPr>
            <a:spLocks noChangeShapeType="1"/>
          </p:cNvSpPr>
          <p:nvPr/>
        </p:nvSpPr>
        <p:spPr bwMode="auto">
          <a:xfrm>
            <a:off x="6527140" y="3788158"/>
            <a:ext cx="0" cy="1444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43" name="Arc 40"/>
          <p:cNvSpPr>
            <a:spLocks/>
          </p:cNvSpPr>
          <p:nvPr/>
        </p:nvSpPr>
        <p:spPr bwMode="auto">
          <a:xfrm rot="13487171" flipV="1">
            <a:off x="1097612" y="3320058"/>
            <a:ext cx="791735" cy="834870"/>
          </a:xfrm>
          <a:custGeom>
            <a:avLst/>
            <a:gdLst>
              <a:gd name="T0" fmla="*/ 0 w 29502"/>
              <a:gd name="T1" fmla="*/ 189065838 h 23003"/>
              <a:gd name="T2" fmla="*/ 1031504930 w 29502"/>
              <a:gd name="T3" fmla="*/ 2147483647 h 23003"/>
              <a:gd name="T4" fmla="*/ 276715850 w 29502"/>
              <a:gd name="T5" fmla="*/ 2147483647 h 23003"/>
              <a:gd name="T6" fmla="*/ 0 60000 65536"/>
              <a:gd name="T7" fmla="*/ 0 60000 65536"/>
              <a:gd name="T8" fmla="*/ 0 60000 65536"/>
              <a:gd name="T9" fmla="*/ 0 w 29502"/>
              <a:gd name="T10" fmla="*/ 0 h 23003"/>
              <a:gd name="T11" fmla="*/ 29502 w 29502"/>
              <a:gd name="T12" fmla="*/ 23003 h 230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02" h="23003" fill="none" extrusionOk="0">
                <a:moveTo>
                  <a:pt x="0" y="1497"/>
                </a:moveTo>
                <a:cubicBezTo>
                  <a:pt x="2517" y="507"/>
                  <a:pt x="5197" y="-1"/>
                  <a:pt x="7902" y="0"/>
                </a:cubicBezTo>
                <a:cubicBezTo>
                  <a:pt x="19831" y="0"/>
                  <a:pt x="29502" y="9670"/>
                  <a:pt x="29502" y="21600"/>
                </a:cubicBezTo>
                <a:cubicBezTo>
                  <a:pt x="29502" y="22068"/>
                  <a:pt x="29486" y="22535"/>
                  <a:pt x="29456" y="23003"/>
                </a:cubicBezTo>
              </a:path>
              <a:path w="29502" h="23003" stroke="0" extrusionOk="0">
                <a:moveTo>
                  <a:pt x="0" y="1497"/>
                </a:moveTo>
                <a:cubicBezTo>
                  <a:pt x="2517" y="507"/>
                  <a:pt x="5197" y="-1"/>
                  <a:pt x="7902" y="0"/>
                </a:cubicBezTo>
                <a:cubicBezTo>
                  <a:pt x="19831" y="0"/>
                  <a:pt x="29502" y="9670"/>
                  <a:pt x="29502" y="21600"/>
                </a:cubicBezTo>
                <a:cubicBezTo>
                  <a:pt x="29502" y="22068"/>
                  <a:pt x="29486" y="22535"/>
                  <a:pt x="29456" y="23003"/>
                </a:cubicBezTo>
                <a:lnTo>
                  <a:pt x="7902" y="21600"/>
                </a:lnTo>
                <a:close/>
              </a:path>
            </a:pathLst>
          </a:cu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46" name="Line 43"/>
          <p:cNvSpPr>
            <a:spLocks noChangeShapeType="1"/>
          </p:cNvSpPr>
          <p:nvPr/>
        </p:nvSpPr>
        <p:spPr bwMode="auto">
          <a:xfrm>
            <a:off x="8242431" y="3835639"/>
            <a:ext cx="37777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47" name="Oval 44"/>
          <p:cNvSpPr>
            <a:spLocks noChangeArrowheads="1"/>
          </p:cNvSpPr>
          <p:nvPr/>
        </p:nvSpPr>
        <p:spPr bwMode="auto">
          <a:xfrm>
            <a:off x="5004519" y="3936543"/>
            <a:ext cx="719138" cy="512169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r-Latn-RS">
              <a:solidFill>
                <a:prstClr val="black"/>
              </a:solidFill>
            </a:endParaRPr>
          </a:p>
        </p:txBody>
      </p:sp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4" y="3770291"/>
            <a:ext cx="99755" cy="16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9" y="3366018"/>
            <a:ext cx="1165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51" y="3392188"/>
            <a:ext cx="1165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301651" y="3577925"/>
            <a:ext cx="124873" cy="229427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38" y="3365381"/>
            <a:ext cx="1169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13317" grpId="0" animBg="1"/>
      <p:bldP spid="13319" grpId="0" animBg="1"/>
      <p:bldP spid="13322" grpId="0" animBg="1"/>
      <p:bldP spid="13325" grpId="0" animBg="1"/>
      <p:bldP spid="13328" grpId="0" animBg="1"/>
      <p:bldP spid="13329" grpId="0" animBg="1"/>
      <p:bldP spid="13330" grpId="0" animBg="1"/>
      <p:bldP spid="13331" grpId="0" animBg="1"/>
      <p:bldP spid="13333" grpId="0" animBg="1"/>
      <p:bldP spid="13335" grpId="0" animBg="1"/>
      <p:bldP spid="13343" grpId="0" animBg="1"/>
      <p:bldP spid="13346" grpId="0" animBg="1"/>
      <p:bldP spid="13347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16136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01" y="2648900"/>
            <a:ext cx="2164268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89" y="2639416"/>
            <a:ext cx="21637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79"/>
            <a:ext cx="21637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38" y="332656"/>
            <a:ext cx="21637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34865" y="4761163"/>
            <a:ext cx="71250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Koliko je učenika ušlo u autobus? </a:t>
            </a:r>
            <a:r>
              <a:rPr lang="hr-HR" sz="4000" b="1" dirty="0" smtClean="0"/>
              <a:t>2+</a:t>
            </a:r>
            <a:r>
              <a:rPr lang="hr-HR" sz="4000" b="1" dirty="0" err="1" smtClean="0"/>
              <a:t>2</a:t>
            </a:r>
            <a:r>
              <a:rPr lang="hr-HR" sz="4000" b="1" dirty="0" smtClean="0"/>
              <a:t>+2+2+</a:t>
            </a:r>
            <a:r>
              <a:rPr lang="hr-HR" sz="4000" b="1" dirty="0" err="1" smtClean="0"/>
              <a:t>2</a:t>
            </a:r>
            <a:r>
              <a:rPr lang="hr-HR" sz="4000" b="1" dirty="0" smtClean="0"/>
              <a:t>=10</a:t>
            </a:r>
          </a:p>
          <a:p>
            <a:endParaRPr lang="hr-HR" sz="4000" b="1" dirty="0" smtClean="0"/>
          </a:p>
          <a:p>
            <a:endParaRPr lang="hr-HR" sz="4000" b="1" dirty="0"/>
          </a:p>
        </p:txBody>
      </p:sp>
      <p:sp>
        <p:nvSpPr>
          <p:cNvPr id="7" name="Pravokutnik 6"/>
          <p:cNvSpPr/>
          <p:nvPr/>
        </p:nvSpPr>
        <p:spPr>
          <a:xfrm>
            <a:off x="1730324" y="5805264"/>
            <a:ext cx="1947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 smtClean="0"/>
              <a:t>5 · 2 = 10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364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9" y="620688"/>
            <a:ext cx="223224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32" y="3433685"/>
            <a:ext cx="22320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1" y="3068960"/>
            <a:ext cx="22320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3" y="2815480"/>
            <a:ext cx="22320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93" y="686480"/>
            <a:ext cx="22320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32" y="1338535"/>
            <a:ext cx="22320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23562"/>
            <a:ext cx="2359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8" y="4878310"/>
            <a:ext cx="4387627" cy="11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2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6772" y="692696"/>
            <a:ext cx="3454152" cy="1008112"/>
          </a:xfrm>
        </p:spPr>
        <p:txBody>
          <a:bodyPr/>
          <a:lstStyle/>
          <a:p>
            <a:r>
              <a:rPr lang="hr-HR" dirty="0" smtClean="0"/>
              <a:t>2+</a:t>
            </a:r>
            <a:r>
              <a:rPr lang="hr-HR" dirty="0" err="1" smtClean="0"/>
              <a:t>2</a:t>
            </a:r>
            <a:r>
              <a:rPr lang="hr-HR" dirty="0" smtClean="0"/>
              <a:t>+2=6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745686" y="1772816"/>
            <a:ext cx="255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+mj-lt"/>
              </a:rPr>
              <a:t>il</a:t>
            </a:r>
            <a:r>
              <a:rPr lang="hr-HR" sz="4400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hr-HR" sz="4000" dirty="0" smtClean="0">
                <a:solidFill>
                  <a:schemeClr val="bg1"/>
                </a:solidFill>
                <a:latin typeface="+mj-lt"/>
              </a:rPr>
              <a:t> kraće</a:t>
            </a:r>
            <a:endParaRPr lang="hr-H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462912" y="1772816"/>
            <a:ext cx="1946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 smtClean="0">
                <a:solidFill>
                  <a:schemeClr val="bg1"/>
                </a:solidFill>
              </a:rPr>
              <a:t>3 · 2 = 6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763879" y="2996952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2+</a:t>
            </a:r>
            <a:r>
              <a:rPr lang="hr-HR" dirty="0" err="1" smtClean="0"/>
              <a:t>2</a:t>
            </a:r>
            <a:r>
              <a:rPr lang="hr-HR" dirty="0" smtClean="0"/>
              <a:t>+2+2+</a:t>
            </a:r>
            <a:r>
              <a:rPr lang="hr-HR" dirty="0" err="1" smtClean="0"/>
              <a:t>2</a:t>
            </a:r>
            <a:r>
              <a:rPr lang="hr-HR" dirty="0" smtClean="0"/>
              <a:t>+2+2=14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741641" y="4296753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+mj-lt"/>
              </a:rPr>
              <a:t>il</a:t>
            </a:r>
            <a:r>
              <a:rPr lang="hr-HR" sz="4400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hr-HR" sz="4000" dirty="0" smtClean="0">
                <a:solidFill>
                  <a:schemeClr val="bg1"/>
                </a:solidFill>
                <a:latin typeface="+mj-lt"/>
              </a:rPr>
              <a:t> kraće</a:t>
            </a:r>
            <a:endParaRPr lang="hr-H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450806" y="4293095"/>
            <a:ext cx="2125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 smtClean="0">
                <a:solidFill>
                  <a:schemeClr val="bg1"/>
                </a:solidFill>
              </a:rPr>
              <a:t>7 · 2 = 14</a:t>
            </a:r>
            <a:endParaRPr lang="hr-H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13787" cy="5120506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1 · 2    ili    2 · 1  =  2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2 · 2   ili    2 · 2  =  4 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3 · 2    ili    2 · 3  =  6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4 · 2   ili    2 · 4  =  8</a:t>
            </a:r>
          </a:p>
          <a:p>
            <a:pPr algn="ctr"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 5 </a:t>
            </a:r>
            <a:r>
              <a:rPr lang="hr-HR" altLang="sr-Latn-RS" sz="2800" b="1" dirty="0">
                <a:solidFill>
                  <a:srgbClr val="0033CC"/>
                </a:solidFill>
              </a:rPr>
              <a:t>· 2  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ili    2 </a:t>
            </a:r>
            <a:r>
              <a:rPr lang="hr-HR" altLang="sr-Latn-RS" sz="2800" b="1" dirty="0">
                <a:solidFill>
                  <a:srgbClr val="0033CC"/>
                </a:solidFill>
              </a:rPr>
              <a:t>·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5  </a:t>
            </a:r>
            <a:r>
              <a:rPr lang="hr-HR" altLang="sr-Latn-RS" sz="2800" b="1" dirty="0">
                <a:solidFill>
                  <a:srgbClr val="0033CC"/>
                </a:solidFill>
              </a:rPr>
              <a:t>= 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10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  6 · 2    ili    2 · 6  =  12 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 7 </a:t>
            </a:r>
            <a:r>
              <a:rPr lang="hr-HR" altLang="sr-Latn-RS" sz="2800" b="1" dirty="0">
                <a:solidFill>
                  <a:srgbClr val="0033CC"/>
                </a:solidFill>
              </a:rPr>
              <a:t>· 2    ili   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2 </a:t>
            </a:r>
            <a:r>
              <a:rPr lang="hr-HR" altLang="sr-Latn-RS" sz="2800" b="1" dirty="0">
                <a:solidFill>
                  <a:srgbClr val="0033CC"/>
                </a:solidFill>
              </a:rPr>
              <a:t>·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7  </a:t>
            </a:r>
            <a:r>
              <a:rPr lang="hr-HR" altLang="sr-Latn-RS" sz="2800" b="1" dirty="0">
                <a:solidFill>
                  <a:srgbClr val="0033CC"/>
                </a:solidFill>
              </a:rPr>
              <a:t>= 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14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   8 · 2    ili   2 · 8  =  16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    9 · 2    ili     2 · 9  =  18</a:t>
            </a:r>
          </a:p>
          <a:p>
            <a:pPr algn="ctr">
              <a:buNone/>
            </a:pPr>
            <a:r>
              <a:rPr lang="hr-HR" altLang="sr-Latn-RS" sz="2800" b="1" dirty="0" smtClean="0">
                <a:solidFill>
                  <a:srgbClr val="0033CC"/>
                </a:solidFill>
              </a:rPr>
              <a:t>   10 </a:t>
            </a:r>
            <a:r>
              <a:rPr lang="hr-HR" altLang="sr-Latn-RS" sz="2800" b="1" dirty="0">
                <a:solidFill>
                  <a:srgbClr val="0033CC"/>
                </a:solidFill>
              </a:rPr>
              <a:t>·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2     </a:t>
            </a:r>
            <a:r>
              <a:rPr lang="hr-HR" altLang="sr-Latn-RS" sz="2800" b="1" dirty="0">
                <a:solidFill>
                  <a:srgbClr val="0033CC"/>
                </a:solidFill>
              </a:rPr>
              <a:t>ili   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2 </a:t>
            </a:r>
            <a:r>
              <a:rPr lang="hr-HR" altLang="sr-Latn-RS" sz="2800" b="1" dirty="0">
                <a:solidFill>
                  <a:srgbClr val="0033CC"/>
                </a:solidFill>
              </a:rPr>
              <a:t>·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10  </a:t>
            </a:r>
            <a:r>
              <a:rPr lang="hr-HR" altLang="sr-Latn-RS" sz="2800" b="1" dirty="0">
                <a:solidFill>
                  <a:srgbClr val="0033CC"/>
                </a:solidFill>
              </a:rPr>
              <a:t>=  </a:t>
            </a:r>
            <a:r>
              <a:rPr lang="hr-HR" altLang="sr-Latn-RS" sz="2800" b="1" dirty="0" smtClean="0">
                <a:solidFill>
                  <a:srgbClr val="0033CC"/>
                </a:solidFill>
              </a:rPr>
              <a:t>20</a:t>
            </a:r>
            <a:endParaRPr lang="hr-HR" altLang="sr-Latn-RS" sz="2800" b="1" dirty="0">
              <a:solidFill>
                <a:srgbClr val="0033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hr-HR" altLang="sr-Latn-RS" sz="2800" b="1" dirty="0" smtClean="0">
              <a:solidFill>
                <a:srgbClr val="0033CC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800" b="1" dirty="0" smtClean="0">
                <a:solidFill>
                  <a:schemeClr val="tx2">
                    <a:satMod val="130000"/>
                  </a:schemeClr>
                </a:solidFill>
              </a:rPr>
              <a:t>Mijenja li se umnožak ako faktori zamijene mjesta?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611560" y="60932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hr-HR" altLang="sr-Latn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faktori zamijene mjesta, umnožak ostaje isti.</a:t>
            </a:r>
          </a:p>
        </p:txBody>
      </p:sp>
    </p:spTree>
    <p:extLst>
      <p:ext uri="{BB962C8B-B14F-4D97-AF65-F5344CB8AC3E}">
        <p14:creationId xmlns:p14="http://schemas.microsoft.com/office/powerpoint/2010/main" val="20701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3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hr-HR" sz="3200" b="1" dirty="0" smtClean="0">
                <a:solidFill>
                  <a:prstClr val="black"/>
                </a:solidFill>
                <a:ea typeface="+mn-ea"/>
                <a:cs typeface="+mn-cs"/>
              </a:rPr>
              <a:t>Vozač autobusa od Zaprešića do Zagreba stao je na 4 stanice. Na svakoj stanici ušlo je dvoje putnika. Koliko je osoba u autobusu?</a:t>
            </a:r>
            <a:br>
              <a:rPr lang="hr-HR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hr-HR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4510"/>
            <a:ext cx="2505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899592" y="3341503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A vozač autobusa?</a:t>
            </a:r>
            <a:endParaRPr lang="hr-HR" sz="3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3890"/>
            <a:ext cx="22558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4599883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8+1=9</a:t>
            </a:r>
          </a:p>
          <a:p>
            <a:r>
              <a:rPr lang="hr-HR" sz="3200" b="1" dirty="0" smtClean="0"/>
              <a:t>U autobusu je 9 osoba.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741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1161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199362" y="665603"/>
            <a:ext cx="4221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Množenje broja 2 i brojem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7" y="1268761"/>
            <a:ext cx="2713736" cy="14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7" y="1269785"/>
            <a:ext cx="2728491" cy="14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72061" y="285467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   2     +     </a:t>
            </a:r>
            <a:r>
              <a:rPr lang="hr-HR" sz="3600" dirty="0" err="1" smtClean="0"/>
              <a:t>2</a:t>
            </a:r>
            <a:r>
              <a:rPr lang="hr-HR" sz="3600" dirty="0" smtClean="0"/>
              <a:t>        +      2      +  </a:t>
            </a:r>
            <a:r>
              <a:rPr lang="hr-HR" sz="3600" dirty="0" err="1" smtClean="0"/>
              <a:t>2</a:t>
            </a:r>
            <a:r>
              <a:rPr lang="hr-HR" sz="3600" dirty="0" smtClean="0"/>
              <a:t>= 4 </a:t>
            </a:r>
            <a:r>
              <a:rPr lang="hr-HR" sz="2400" dirty="0" smtClean="0"/>
              <a:t>•</a:t>
            </a:r>
            <a:r>
              <a:rPr lang="hr-HR" sz="3600" dirty="0" smtClean="0"/>
              <a:t>2=8 </a:t>
            </a:r>
            <a:endParaRPr lang="hr-HR" sz="3600" dirty="0"/>
          </a:p>
        </p:txBody>
      </p:sp>
      <p:sp>
        <p:nvSpPr>
          <p:cNvPr id="4" name="Pravokutnik 3"/>
          <p:cNvSpPr/>
          <p:nvPr/>
        </p:nvSpPr>
        <p:spPr>
          <a:xfrm>
            <a:off x="1259632" y="3501008"/>
            <a:ext cx="5598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hr-HR" altLang="sr-Latn-RS" b="1" dirty="0" smtClean="0">
                <a:solidFill>
                  <a:srgbClr val="0033CC"/>
                </a:solidFill>
              </a:rPr>
              <a:t>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1 </a:t>
            </a:r>
            <a:r>
              <a:rPr lang="hr-HR" altLang="sr-Latn-RS" sz="2000" b="1" dirty="0">
                <a:solidFill>
                  <a:srgbClr val="0033CC"/>
                </a:solidFill>
              </a:rPr>
              <a:t>· 2  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=  2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 smtClean="0">
                <a:solidFill>
                  <a:srgbClr val="0033CC"/>
                </a:solidFill>
              </a:rPr>
              <a:t>2 </a:t>
            </a:r>
            <a:r>
              <a:rPr lang="hr-HR" altLang="sr-Latn-RS" sz="2000" b="1" dirty="0">
                <a:solidFill>
                  <a:srgbClr val="0033CC"/>
                </a:solidFill>
              </a:rPr>
              <a:t>· 2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=  </a:t>
            </a:r>
            <a:r>
              <a:rPr lang="hr-HR" altLang="sr-Latn-RS" sz="2000" b="1" dirty="0">
                <a:solidFill>
                  <a:srgbClr val="0033CC"/>
                </a:solidFill>
              </a:rPr>
              <a:t>4 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3 · 2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  =  </a:t>
            </a:r>
            <a:r>
              <a:rPr lang="hr-HR" altLang="sr-Latn-RS" sz="2000" b="1" dirty="0">
                <a:solidFill>
                  <a:srgbClr val="0033CC"/>
                </a:solidFill>
              </a:rPr>
              <a:t>6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4 · 2  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=  </a:t>
            </a:r>
            <a:r>
              <a:rPr lang="hr-HR" altLang="sr-Latn-RS" sz="2000" b="1" dirty="0">
                <a:solidFill>
                  <a:srgbClr val="0033CC"/>
                </a:solidFill>
              </a:rPr>
              <a:t>8</a:t>
            </a:r>
          </a:p>
          <a:p>
            <a:pPr algn="ctr"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5 </a:t>
            </a:r>
            <a:r>
              <a:rPr lang="hr-HR" altLang="sr-Latn-RS" sz="2000" b="1" dirty="0">
                <a:solidFill>
                  <a:srgbClr val="0033CC"/>
                </a:solidFill>
              </a:rPr>
              <a:t>· 2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=  </a:t>
            </a:r>
            <a:r>
              <a:rPr lang="hr-HR" altLang="sr-Latn-RS" sz="2000" b="1" dirty="0">
                <a:solidFill>
                  <a:srgbClr val="0033CC"/>
                </a:solidFill>
              </a:rPr>
              <a:t>10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6 </a:t>
            </a:r>
            <a:r>
              <a:rPr lang="hr-HR" altLang="sr-Latn-RS" sz="2000" b="1" dirty="0">
                <a:solidFill>
                  <a:srgbClr val="0033CC"/>
                </a:solidFill>
              </a:rPr>
              <a:t>·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2 </a:t>
            </a:r>
            <a:r>
              <a:rPr lang="hr-HR" altLang="sr-Latn-RS" sz="2000" b="1" dirty="0">
                <a:solidFill>
                  <a:srgbClr val="0033CC"/>
                </a:solidFill>
              </a:rPr>
              <a:t>=  12 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 smtClean="0">
                <a:solidFill>
                  <a:srgbClr val="0033CC"/>
                </a:solidFill>
              </a:rPr>
              <a:t>   </a:t>
            </a:r>
            <a:r>
              <a:rPr lang="hr-HR" altLang="sr-Latn-RS" sz="2000" b="1" dirty="0">
                <a:solidFill>
                  <a:srgbClr val="0033CC"/>
                </a:solidFill>
              </a:rPr>
              <a:t>7 · 2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 =  </a:t>
            </a:r>
            <a:r>
              <a:rPr lang="hr-HR" altLang="sr-Latn-RS" sz="2000" b="1" dirty="0">
                <a:solidFill>
                  <a:srgbClr val="0033CC"/>
                </a:solidFill>
              </a:rPr>
              <a:t>14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   8 · 2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 =  </a:t>
            </a:r>
            <a:r>
              <a:rPr lang="hr-HR" altLang="sr-Latn-RS" sz="2000" b="1" dirty="0">
                <a:solidFill>
                  <a:srgbClr val="0033CC"/>
                </a:solidFill>
              </a:rPr>
              <a:t>16</a:t>
            </a:r>
          </a:p>
          <a:p>
            <a:pPr algn="ctr">
              <a:buFont typeface="Wingdings" pitchFamily="2" charset="2"/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  </a:t>
            </a:r>
            <a:r>
              <a:rPr lang="hr-HR" altLang="sr-Latn-RS" sz="2000" b="1" dirty="0">
                <a:solidFill>
                  <a:srgbClr val="0033CC"/>
                </a:solidFill>
              </a:rPr>
              <a:t>9 · 2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 </a:t>
            </a:r>
            <a:r>
              <a:rPr lang="hr-HR" altLang="sr-Latn-RS" sz="2000" b="1" dirty="0">
                <a:solidFill>
                  <a:srgbClr val="0033CC"/>
                </a:solidFill>
              </a:rPr>
              <a:t>=  18</a:t>
            </a:r>
          </a:p>
          <a:p>
            <a:pPr algn="ctr">
              <a:buNone/>
            </a:pPr>
            <a:r>
              <a:rPr lang="hr-HR" altLang="sr-Latn-RS" sz="2000" b="1" dirty="0">
                <a:solidFill>
                  <a:srgbClr val="0033CC"/>
                </a:solidFill>
              </a:rPr>
              <a:t>   10 · 2  </a:t>
            </a:r>
            <a:r>
              <a:rPr lang="hr-HR" altLang="sr-Latn-RS" sz="2000" b="1" dirty="0" smtClean="0">
                <a:solidFill>
                  <a:srgbClr val="0033CC"/>
                </a:solidFill>
              </a:rPr>
              <a:t> =  </a:t>
            </a:r>
            <a:r>
              <a:rPr lang="hr-HR" altLang="sr-Latn-RS" sz="2000" b="1" dirty="0">
                <a:solidFill>
                  <a:srgbClr val="0033CC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50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342</Words>
  <Application>Microsoft Office PowerPoint</Application>
  <PresentationFormat>Prikaz na zaslonu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2" baseType="lpstr">
      <vt:lpstr>Valni oblik</vt:lpstr>
      <vt:lpstr>1_Valni oblik</vt:lpstr>
      <vt:lpstr>Množenje broja 2  i brojem 2</vt:lpstr>
      <vt:lpstr>PowerPointova prezentacija</vt:lpstr>
      <vt:lpstr>4 · 2  na brojevnoj crti </vt:lpstr>
      <vt:lpstr>PowerPointova prezentacija</vt:lpstr>
      <vt:lpstr>PowerPointova prezentacija</vt:lpstr>
      <vt:lpstr>2+2+2=6</vt:lpstr>
      <vt:lpstr>Mijenja li se umnožak ako faktori zamijene mjesta?</vt:lpstr>
      <vt:lpstr>Vozač autobusa od Zaprešića do Zagreba stao je na 4 stanice. Na svakoj stanici ušlo je dvoje putnika. Koliko je osoba u autobusu? </vt:lpstr>
      <vt:lpstr>PowerPointova prezentacija</vt:lpstr>
      <vt:lpstr>Domaća zadaća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broja 2  i brojem 2</dc:title>
  <dc:creator>Martina</dc:creator>
  <cp:lastModifiedBy>Martina</cp:lastModifiedBy>
  <cp:revision>21</cp:revision>
  <dcterms:created xsi:type="dcterms:W3CDTF">2020-03-16T18:42:48Z</dcterms:created>
  <dcterms:modified xsi:type="dcterms:W3CDTF">2020-03-18T18:02:50Z</dcterms:modified>
</cp:coreProperties>
</file>