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9" r:id="rId4"/>
    <p:sldId id="257" r:id="rId5"/>
    <p:sldId id="270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1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Radni_list_programa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EXCEL-%20upitnik%20za%20roditelje%20analiz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title>
      <c:layout>
        <c:manualLayout>
          <c:xMode val="edge"/>
          <c:yMode val="edge"/>
          <c:x val="9.6926919888393845E-2"/>
          <c:y val="0.29629606587260382"/>
        </c:manualLayout>
      </c:layout>
    </c:title>
    <c:plotArea>
      <c:layout>
        <c:manualLayout>
          <c:layoutTarget val="inner"/>
          <c:xMode val="edge"/>
          <c:yMode val="edge"/>
          <c:x val="0.43603711537042156"/>
          <c:y val="7.6177899994504389E-2"/>
          <c:w val="0.31270738455010122"/>
          <c:h val="0.70069794184405543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Broj djece u razredima</c:v>
                </c:pt>
              </c:strCache>
            </c:strRef>
          </c:tx>
          <c:dPt>
            <c:idx val="2"/>
            <c:explosion val="31"/>
          </c:dPt>
          <c:dPt>
            <c:idx val="3"/>
            <c:explosion val="36"/>
          </c:dPt>
          <c:dLbls>
            <c:showPercent val="1"/>
          </c:dLbls>
          <c:cat>
            <c:strRef>
              <c:f>List1!$A$2:$A$9</c:f>
              <c:strCache>
                <c:ptCount val="8"/>
                <c:pt idx="0">
                  <c:v>PRVI</c:v>
                </c:pt>
                <c:pt idx="1">
                  <c:v>DRUGI</c:v>
                </c:pt>
                <c:pt idx="2">
                  <c:v>TREĆI</c:v>
                </c:pt>
                <c:pt idx="3">
                  <c:v>ČETVRTI</c:v>
                </c:pt>
                <c:pt idx="4">
                  <c:v>PETI</c:v>
                </c:pt>
                <c:pt idx="5">
                  <c:v>ŠESTI</c:v>
                </c:pt>
                <c:pt idx="6">
                  <c:v>SEDMI</c:v>
                </c:pt>
                <c:pt idx="7">
                  <c:v>OSMI</c:v>
                </c:pt>
              </c:strCache>
            </c:strRef>
          </c:cat>
          <c:val>
            <c:numRef>
              <c:f>List1!$B$2:$B$9</c:f>
              <c:numCache>
                <c:formatCode>General</c:formatCode>
                <c:ptCount val="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83804262996869749"/>
          <c:y val="9.3948405600540047E-2"/>
          <c:w val="0.12669577830361653"/>
          <c:h val="0.73100050082589629"/>
        </c:manualLayout>
      </c:layout>
    </c:legend>
    <c:plotVisOnly val="1"/>
    <c:dispBlanksAs val="zero"/>
  </c:chart>
  <c:txPr>
    <a:bodyPr/>
    <a:lstStyle/>
    <a:p>
      <a:pPr>
        <a:defRPr sz="1800"/>
      </a:pPr>
      <a:endParaRPr lang="sr-Latn-C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hart>
    <c:plotArea>
      <c:layout>
        <c:manualLayout>
          <c:layoutTarget val="inner"/>
          <c:xMode val="edge"/>
          <c:yMode val="edge"/>
          <c:x val="4.5979921629123892E-2"/>
          <c:y val="2.741343698187397E-2"/>
          <c:w val="0.78749077499559583"/>
          <c:h val="0.61893871472380302"/>
        </c:manualLayout>
      </c:layout>
      <c:barChart>
        <c:barDir val="col"/>
        <c:grouping val="clustered"/>
        <c:ser>
          <c:idx val="0"/>
          <c:order val="0"/>
          <c:tx>
            <c:strRef>
              <c:f>List4!$D$66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List4!$A$67:$C$69</c:f>
              <c:strCache>
                <c:ptCount val="3"/>
                <c:pt idx="0">
                  <c:v>Ravnateljica škole je kompetentna i predana radu</c:v>
                </c:pt>
                <c:pt idx="1">
                  <c:v>Stručni suradnici daju kvalitetnu podršku nastavnicima, učenicima i njihovim roditeljima</c:v>
                </c:pt>
                <c:pt idx="2">
                  <c:v>Nacionalna/etnička, vjerska, kulturna i jezična različitost se prepoznaju, uvažavaju i njeguju</c:v>
                </c:pt>
              </c:strCache>
            </c:strRef>
          </c:cat>
          <c:val>
            <c:numRef>
              <c:f>List4!$D$67:$D$69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List4!$E$66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List4!$A$67:$C$69</c:f>
              <c:strCache>
                <c:ptCount val="3"/>
                <c:pt idx="0">
                  <c:v>Ravnateljica škole je kompetentna i predana radu</c:v>
                </c:pt>
                <c:pt idx="1">
                  <c:v>Stručni suradnici daju kvalitetnu podršku nastavnicima, učenicima i njihovim roditeljima</c:v>
                </c:pt>
                <c:pt idx="2">
                  <c:v>Nacionalna/etnička, vjerska, kulturna i jezična različitost se prepoznaju, uvažavaju i njeguju</c:v>
                </c:pt>
              </c:strCache>
            </c:strRef>
          </c:cat>
          <c:val>
            <c:numRef>
              <c:f>List4!$E$67:$E$69</c:f>
              <c:numCache>
                <c:formatCode>General</c:formatCode>
                <c:ptCount val="3"/>
                <c:pt idx="1">
                  <c:v>2</c:v>
                </c:pt>
                <c:pt idx="2">
                  <c:v>3</c:v>
                </c:pt>
              </c:numCache>
            </c:numRef>
          </c:val>
        </c:ser>
        <c:ser>
          <c:idx val="2"/>
          <c:order val="2"/>
          <c:tx>
            <c:strRef>
              <c:f>List4!$F$66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List4!$A$67:$C$69</c:f>
              <c:strCache>
                <c:ptCount val="3"/>
                <c:pt idx="0">
                  <c:v>Ravnateljica škole je kompetentna i predana radu</c:v>
                </c:pt>
                <c:pt idx="1">
                  <c:v>Stručni suradnici daju kvalitetnu podršku nastavnicima, učenicima i njihovim roditeljima</c:v>
                </c:pt>
                <c:pt idx="2">
                  <c:v>Nacionalna/etnička, vjerska, kulturna i jezična različitost se prepoznaju, uvažavaju i njeguju</c:v>
                </c:pt>
              </c:strCache>
            </c:strRef>
          </c:cat>
          <c:val>
            <c:numRef>
              <c:f>List4!$F$67:$F$69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7</c:v>
                </c:pt>
              </c:numCache>
            </c:numRef>
          </c:val>
        </c:ser>
        <c:ser>
          <c:idx val="3"/>
          <c:order val="3"/>
          <c:tx>
            <c:strRef>
              <c:f>List4!$G$66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List4!$A$67:$C$69</c:f>
              <c:strCache>
                <c:ptCount val="3"/>
                <c:pt idx="0">
                  <c:v>Ravnateljica škole je kompetentna i predana radu</c:v>
                </c:pt>
                <c:pt idx="1">
                  <c:v>Stručni suradnici daju kvalitetnu podršku nastavnicima, učenicima i njihovim roditeljima</c:v>
                </c:pt>
                <c:pt idx="2">
                  <c:v>Nacionalna/etnička, vjerska, kulturna i jezična različitost se prepoznaju, uvažavaju i njeguju</c:v>
                </c:pt>
              </c:strCache>
            </c:strRef>
          </c:cat>
          <c:val>
            <c:numRef>
              <c:f>List4!$G$67:$G$69</c:f>
              <c:numCache>
                <c:formatCode>General</c:formatCode>
                <c:ptCount val="3"/>
                <c:pt idx="0">
                  <c:v>16</c:v>
                </c:pt>
                <c:pt idx="1">
                  <c:v>5</c:v>
                </c:pt>
                <c:pt idx="2">
                  <c:v>4</c:v>
                </c:pt>
              </c:numCache>
            </c:numRef>
          </c:val>
        </c:ser>
        <c:ser>
          <c:idx val="4"/>
          <c:order val="4"/>
          <c:tx>
            <c:strRef>
              <c:f>List4!$H$66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List4!$A$67:$C$69</c:f>
              <c:strCache>
                <c:ptCount val="3"/>
                <c:pt idx="0">
                  <c:v>Ravnateljica škole je kompetentna i predana radu</c:v>
                </c:pt>
                <c:pt idx="1">
                  <c:v>Stručni suradnici daju kvalitetnu podršku nastavnicima, učenicima i njihovim roditeljima</c:v>
                </c:pt>
                <c:pt idx="2">
                  <c:v>Nacionalna/etnička, vjerska, kulturna i jezična različitost se prepoznaju, uvažavaju i njeguju</c:v>
                </c:pt>
              </c:strCache>
            </c:strRef>
          </c:cat>
          <c:val>
            <c:numRef>
              <c:f>List4!$H$67:$H$69</c:f>
              <c:numCache>
                <c:formatCode>General</c:formatCode>
                <c:ptCount val="3"/>
                <c:pt idx="1">
                  <c:v>9</c:v>
                </c:pt>
                <c:pt idx="2">
                  <c:v>6</c:v>
                </c:pt>
              </c:numCache>
            </c:numRef>
          </c:val>
        </c:ser>
        <c:axId val="65761664"/>
        <c:axId val="65763200"/>
      </c:barChart>
      <c:catAx>
        <c:axId val="6576166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sr-Latn-CS"/>
          </a:p>
        </c:txPr>
        <c:crossAx val="65763200"/>
        <c:crosses val="autoZero"/>
        <c:auto val="1"/>
        <c:lblAlgn val="ctr"/>
        <c:lblOffset val="100"/>
      </c:catAx>
      <c:valAx>
        <c:axId val="65763200"/>
        <c:scaling>
          <c:orientation val="minMax"/>
        </c:scaling>
        <c:axPos val="l"/>
        <c:majorGridlines/>
        <c:numFmt formatCode="General" sourceLinked="1"/>
        <c:tickLblPos val="nextTo"/>
        <c:crossAx val="65761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344672617606008"/>
          <c:y val="0.19591779738733031"/>
          <c:w val="0.15526583474389297"/>
          <c:h val="0.22225907643605677"/>
        </c:manualLayout>
      </c:layout>
      <c:txPr>
        <a:bodyPr/>
        <a:lstStyle/>
        <a:p>
          <a:pPr>
            <a:defRPr sz="1200"/>
          </a:pPr>
          <a:endParaRPr lang="sr-Latn-CS"/>
        </a:p>
      </c:txPr>
    </c:legend>
    <c:plotVisOnly val="1"/>
    <c:dispBlanksAs val="gap"/>
  </c:chart>
  <c:txPr>
    <a:bodyPr/>
    <a:lstStyle/>
    <a:p>
      <a:pPr>
        <a:defRPr sz="1100"/>
      </a:pPr>
      <a:endParaRPr lang="sr-Latn-C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hart>
    <c:plotArea>
      <c:layout>
        <c:manualLayout>
          <c:layoutTarget val="inner"/>
          <c:xMode val="edge"/>
          <c:yMode val="edge"/>
          <c:x val="4.2867107562361027E-2"/>
          <c:y val="3.2161771245024583E-2"/>
          <c:w val="0.77134820761140277"/>
          <c:h val="0.72213768774633902"/>
        </c:manualLayout>
      </c:layout>
      <c:barChart>
        <c:barDir val="col"/>
        <c:grouping val="clustered"/>
        <c:ser>
          <c:idx val="0"/>
          <c:order val="0"/>
          <c:tx>
            <c:strRef>
              <c:f>List5!$D$1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List5!$A$2:$C$4</c:f>
              <c:strCache>
                <c:ptCount val="3"/>
                <c:pt idx="0">
                  <c:v>Škola je u stalnom kontaktu sa mnom kao roditeljem</c:v>
                </c:pt>
                <c:pt idx="1">
                  <c:v>Dobro sam informiran o ponašanju i napredovanju svoga djeteta</c:v>
                </c:pt>
                <c:pt idx="2">
                  <c:v>Osjećam da mogu slobodno postavljati pitanja i iznositi probleme osoblju škole</c:v>
                </c:pt>
              </c:strCache>
            </c:strRef>
          </c:cat>
          <c:val>
            <c:numRef>
              <c:f>List5!$D$2:$D$4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List5!$E$1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List5!$A$2:$C$4</c:f>
              <c:strCache>
                <c:ptCount val="3"/>
                <c:pt idx="0">
                  <c:v>Škola je u stalnom kontaktu sa mnom kao roditeljem</c:v>
                </c:pt>
                <c:pt idx="1">
                  <c:v>Dobro sam informiran o ponašanju i napredovanju svoga djeteta</c:v>
                </c:pt>
                <c:pt idx="2">
                  <c:v>Osjećam da mogu slobodno postavljati pitanja i iznositi probleme osoblju škole</c:v>
                </c:pt>
              </c:strCache>
            </c:strRef>
          </c:cat>
          <c:val>
            <c:numRef>
              <c:f>List5!$E$2:$E$4</c:f>
              <c:numCache>
                <c:formatCode>General</c:formatCode>
                <c:ptCount val="3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List5!$F$1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List5!$A$2:$C$4</c:f>
              <c:strCache>
                <c:ptCount val="3"/>
                <c:pt idx="0">
                  <c:v>Škola je u stalnom kontaktu sa mnom kao roditeljem</c:v>
                </c:pt>
                <c:pt idx="1">
                  <c:v>Dobro sam informiran o ponašanju i napredovanju svoga djeteta</c:v>
                </c:pt>
                <c:pt idx="2">
                  <c:v>Osjećam da mogu slobodno postavljati pitanja i iznositi probleme osoblju škole</c:v>
                </c:pt>
              </c:strCache>
            </c:strRef>
          </c:cat>
          <c:val>
            <c:numRef>
              <c:f>List5!$F$2:$F$4</c:f>
              <c:numCache>
                <c:formatCode>General</c:formatCode>
                <c:ptCount val="3"/>
                <c:pt idx="0">
                  <c:v>9</c:v>
                </c:pt>
                <c:pt idx="1">
                  <c:v>10</c:v>
                </c:pt>
                <c:pt idx="2">
                  <c:v>9</c:v>
                </c:pt>
              </c:numCache>
            </c:numRef>
          </c:val>
        </c:ser>
        <c:ser>
          <c:idx val="3"/>
          <c:order val="3"/>
          <c:tx>
            <c:strRef>
              <c:f>List5!$G$1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List5!$A$2:$C$4</c:f>
              <c:strCache>
                <c:ptCount val="3"/>
                <c:pt idx="0">
                  <c:v>Škola je u stalnom kontaktu sa mnom kao roditeljem</c:v>
                </c:pt>
                <c:pt idx="1">
                  <c:v>Dobro sam informiran o ponašanju i napredovanju svoga djeteta</c:v>
                </c:pt>
                <c:pt idx="2">
                  <c:v>Osjećam da mogu slobodno postavljati pitanja i iznositi probleme osoblju škole</c:v>
                </c:pt>
              </c:strCache>
            </c:strRef>
          </c:cat>
          <c:val>
            <c:numRef>
              <c:f>List5!$G$2:$G$4</c:f>
              <c:numCache>
                <c:formatCode>General</c:formatCode>
                <c:ptCount val="3"/>
                <c:pt idx="0">
                  <c:v>9</c:v>
                </c:pt>
                <c:pt idx="1">
                  <c:v>10</c:v>
                </c:pt>
                <c:pt idx="2">
                  <c:v>11</c:v>
                </c:pt>
              </c:numCache>
            </c:numRef>
          </c:val>
        </c:ser>
        <c:ser>
          <c:idx val="4"/>
          <c:order val="4"/>
          <c:tx>
            <c:strRef>
              <c:f>List5!$H$1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List5!$A$2:$C$4</c:f>
              <c:strCache>
                <c:ptCount val="3"/>
                <c:pt idx="0">
                  <c:v>Škola je u stalnom kontaktu sa mnom kao roditeljem</c:v>
                </c:pt>
                <c:pt idx="1">
                  <c:v>Dobro sam informiran o ponašanju i napredovanju svoga djeteta</c:v>
                </c:pt>
                <c:pt idx="2">
                  <c:v>Osjećam da mogu slobodno postavljati pitanja i iznositi probleme osoblju škole</c:v>
                </c:pt>
              </c:strCache>
            </c:strRef>
          </c:cat>
          <c:val>
            <c:numRef>
              <c:f>List5!$H$2:$H$4</c:f>
              <c:numCache>
                <c:formatCode>General</c:formatCode>
                <c:ptCount val="3"/>
              </c:numCache>
            </c:numRef>
          </c:val>
        </c:ser>
        <c:axId val="65804928"/>
        <c:axId val="65827200"/>
      </c:barChart>
      <c:catAx>
        <c:axId val="65804928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sr-Latn-CS"/>
          </a:p>
        </c:txPr>
        <c:crossAx val="65827200"/>
        <c:crosses val="autoZero"/>
        <c:auto val="1"/>
        <c:lblAlgn val="ctr"/>
        <c:lblOffset val="100"/>
      </c:catAx>
      <c:valAx>
        <c:axId val="65827200"/>
        <c:scaling>
          <c:orientation val="minMax"/>
        </c:scaling>
        <c:axPos val="l"/>
        <c:majorGridlines/>
        <c:numFmt formatCode="General" sourceLinked="1"/>
        <c:tickLblPos val="nextTo"/>
        <c:crossAx val="6580492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100"/>
      </a:pPr>
      <a:endParaRPr lang="sr-Latn-C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plotArea>
      <c:layout>
        <c:manualLayout>
          <c:layoutTarget val="inner"/>
          <c:xMode val="edge"/>
          <c:yMode val="edge"/>
          <c:x val="6.8076692194693506E-2"/>
          <c:y val="2.9567203097592403E-2"/>
          <c:w val="0.76679813486380366"/>
          <c:h val="0.71987862940133562"/>
        </c:manualLayout>
      </c:layout>
      <c:barChart>
        <c:barDir val="col"/>
        <c:grouping val="clustered"/>
        <c:ser>
          <c:idx val="0"/>
          <c:order val="0"/>
          <c:tx>
            <c:strRef>
              <c:f>List5!$D$5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List5!$A$6:$C$8</c:f>
              <c:strCache>
                <c:ptCount val="3"/>
                <c:pt idx="0">
                  <c:v>Škola uvažava moje mišljenje o temama bitnim za školu</c:v>
                </c:pt>
                <c:pt idx="1">
                  <c:v>Od škole dobivam jasne upute o tome kako najbolje mogu pomoći svom djetetu pri učenju</c:v>
                </c:pt>
                <c:pt idx="2">
                  <c:v>Roditelje se potiče na suradnju s nastavnicima s ciljem praćenja napredovanja učenika</c:v>
                </c:pt>
              </c:strCache>
            </c:strRef>
          </c:cat>
          <c:val>
            <c:numRef>
              <c:f>List5!$D$6:$D$8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List5!$E$5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List5!$A$6:$C$8</c:f>
              <c:strCache>
                <c:ptCount val="3"/>
                <c:pt idx="0">
                  <c:v>Škola uvažava moje mišljenje o temama bitnim za školu</c:v>
                </c:pt>
                <c:pt idx="1">
                  <c:v>Od škole dobivam jasne upute o tome kako najbolje mogu pomoći svom djetetu pri učenju</c:v>
                </c:pt>
                <c:pt idx="2">
                  <c:v>Roditelje se potiče na suradnju s nastavnicima s ciljem praćenja napredovanja učenika</c:v>
                </c:pt>
              </c:strCache>
            </c:strRef>
          </c:cat>
          <c:val>
            <c:numRef>
              <c:f>List5!$E$6:$E$8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List5!$F$5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List5!$A$6:$C$8</c:f>
              <c:strCache>
                <c:ptCount val="3"/>
                <c:pt idx="0">
                  <c:v>Škola uvažava moje mišljenje o temama bitnim za školu</c:v>
                </c:pt>
                <c:pt idx="1">
                  <c:v>Od škole dobivam jasne upute o tome kako najbolje mogu pomoći svom djetetu pri učenju</c:v>
                </c:pt>
                <c:pt idx="2">
                  <c:v>Roditelje se potiče na suradnju s nastavnicima s ciljem praćenja napredovanja učenika</c:v>
                </c:pt>
              </c:strCache>
            </c:strRef>
          </c:cat>
          <c:val>
            <c:numRef>
              <c:f>List5!$F$6:$F$8</c:f>
              <c:numCache>
                <c:formatCode>General</c:formatCode>
                <c:ptCount val="3"/>
                <c:pt idx="0">
                  <c:v>10</c:v>
                </c:pt>
                <c:pt idx="1">
                  <c:v>8</c:v>
                </c:pt>
                <c:pt idx="2">
                  <c:v>12</c:v>
                </c:pt>
              </c:numCache>
            </c:numRef>
          </c:val>
        </c:ser>
        <c:ser>
          <c:idx val="3"/>
          <c:order val="3"/>
          <c:tx>
            <c:strRef>
              <c:f>List5!$G$5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List5!$A$6:$C$8</c:f>
              <c:strCache>
                <c:ptCount val="3"/>
                <c:pt idx="0">
                  <c:v>Škola uvažava moje mišljenje o temama bitnim za školu</c:v>
                </c:pt>
                <c:pt idx="1">
                  <c:v>Od škole dobivam jasne upute o tome kako najbolje mogu pomoći svom djetetu pri učenju</c:v>
                </c:pt>
                <c:pt idx="2">
                  <c:v>Roditelje se potiče na suradnju s nastavnicima s ciljem praćenja napredovanja učenika</c:v>
                </c:pt>
              </c:strCache>
            </c:strRef>
          </c:cat>
          <c:val>
            <c:numRef>
              <c:f>List5!$G$6:$G$8</c:f>
              <c:numCache>
                <c:formatCode>General</c:formatCode>
                <c:ptCount val="3"/>
                <c:pt idx="0">
                  <c:v>8</c:v>
                </c:pt>
                <c:pt idx="1">
                  <c:v>9</c:v>
                </c:pt>
                <c:pt idx="2">
                  <c:v>8</c:v>
                </c:pt>
              </c:numCache>
            </c:numRef>
          </c:val>
        </c:ser>
        <c:ser>
          <c:idx val="4"/>
          <c:order val="4"/>
          <c:tx>
            <c:strRef>
              <c:f>List5!$H$5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List5!$A$6:$C$8</c:f>
              <c:strCache>
                <c:ptCount val="3"/>
                <c:pt idx="0">
                  <c:v>Škola uvažava moje mišljenje o temama bitnim za školu</c:v>
                </c:pt>
                <c:pt idx="1">
                  <c:v>Od škole dobivam jasne upute o tome kako najbolje mogu pomoći svom djetetu pri učenju</c:v>
                </c:pt>
                <c:pt idx="2">
                  <c:v>Roditelje se potiče na suradnju s nastavnicima s ciljem praćenja napredovanja učenika</c:v>
                </c:pt>
              </c:strCache>
            </c:strRef>
          </c:cat>
          <c:val>
            <c:numRef>
              <c:f>List5!$H$6:$H$8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</c:numCache>
            </c:numRef>
          </c:val>
        </c:ser>
        <c:axId val="65893504"/>
        <c:axId val="65895040"/>
      </c:barChart>
      <c:catAx>
        <c:axId val="6589350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sr-Latn-CS"/>
          </a:p>
        </c:txPr>
        <c:crossAx val="65895040"/>
        <c:crosses val="autoZero"/>
        <c:auto val="1"/>
        <c:lblAlgn val="ctr"/>
        <c:lblOffset val="100"/>
      </c:catAx>
      <c:valAx>
        <c:axId val="65895040"/>
        <c:scaling>
          <c:orientation val="minMax"/>
        </c:scaling>
        <c:axPos val="l"/>
        <c:majorGridlines/>
        <c:numFmt formatCode="General" sourceLinked="1"/>
        <c:tickLblPos val="nextTo"/>
        <c:crossAx val="65893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422781526171874"/>
          <c:y val="0.19576880452686338"/>
          <c:w val="0.15095747361348308"/>
          <c:h val="0.31285746189082753"/>
        </c:manualLayout>
      </c:layout>
      <c:txPr>
        <a:bodyPr/>
        <a:lstStyle/>
        <a:p>
          <a:pPr>
            <a:defRPr sz="1100"/>
          </a:pPr>
          <a:endParaRPr lang="sr-Latn-CS"/>
        </a:p>
      </c:txPr>
    </c:legend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plotArea>
      <c:layout>
        <c:manualLayout>
          <c:layoutTarget val="inner"/>
          <c:xMode val="edge"/>
          <c:yMode val="edge"/>
          <c:x val="4.4321477433831233E-2"/>
          <c:y val="8.083503644185637E-2"/>
          <c:w val="0.79952729846217674"/>
          <c:h val="0.73150816092275806"/>
        </c:manualLayout>
      </c:layout>
      <c:barChart>
        <c:barDir val="col"/>
        <c:grouping val="clustered"/>
        <c:ser>
          <c:idx val="0"/>
          <c:order val="0"/>
          <c:tx>
            <c:strRef>
              <c:f>List5!$D$9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List5!$C$10:$C$12</c:f>
              <c:strCache>
                <c:ptCount val="3"/>
                <c:pt idx="0">
                  <c:v>Roditeljski sastanci su redoviti i dobro organizirani</c:v>
                </c:pt>
                <c:pt idx="1">
                  <c:v>Dostupne su mi informacije o svim aktivnostima škole</c:v>
                </c:pt>
                <c:pt idx="2">
                  <c:v>Kao roditelj uključen sam u različite aktivnosti škole</c:v>
                </c:pt>
              </c:strCache>
            </c:strRef>
          </c:cat>
          <c:val>
            <c:numRef>
              <c:f>List5!$D$10:$D$12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List5!$E$9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List5!$C$10:$C$12</c:f>
              <c:strCache>
                <c:ptCount val="3"/>
                <c:pt idx="0">
                  <c:v>Roditeljski sastanci su redoviti i dobro organizirani</c:v>
                </c:pt>
                <c:pt idx="1">
                  <c:v>Dostupne su mi informacije o svim aktivnostima škole</c:v>
                </c:pt>
                <c:pt idx="2">
                  <c:v>Kao roditelj uključen sam u različite aktivnosti škole</c:v>
                </c:pt>
              </c:strCache>
            </c:strRef>
          </c:cat>
          <c:val>
            <c:numRef>
              <c:f>List5!$E$10:$E$12</c:f>
              <c:numCache>
                <c:formatCode>General</c:formatCode>
                <c:ptCount val="3"/>
                <c:pt idx="1">
                  <c:v>4</c:v>
                </c:pt>
                <c:pt idx="2">
                  <c:v>3</c:v>
                </c:pt>
              </c:numCache>
            </c:numRef>
          </c:val>
        </c:ser>
        <c:ser>
          <c:idx val="2"/>
          <c:order val="2"/>
          <c:tx>
            <c:strRef>
              <c:f>List5!$F$9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List5!$C$10:$C$12</c:f>
              <c:strCache>
                <c:ptCount val="3"/>
                <c:pt idx="0">
                  <c:v>Roditeljski sastanci su redoviti i dobro organizirani</c:v>
                </c:pt>
                <c:pt idx="1">
                  <c:v>Dostupne su mi informacije o svim aktivnostima škole</c:v>
                </c:pt>
                <c:pt idx="2">
                  <c:v>Kao roditelj uključen sam u različite aktivnosti škole</c:v>
                </c:pt>
              </c:strCache>
            </c:strRef>
          </c:cat>
          <c:val>
            <c:numRef>
              <c:f>List5!$F$10:$F$12</c:f>
              <c:numCache>
                <c:formatCode>General</c:formatCode>
                <c:ptCount val="3"/>
                <c:pt idx="0">
                  <c:v>7</c:v>
                </c:pt>
                <c:pt idx="1">
                  <c:v>4</c:v>
                </c:pt>
                <c:pt idx="2">
                  <c:v>13</c:v>
                </c:pt>
              </c:numCache>
            </c:numRef>
          </c:val>
        </c:ser>
        <c:ser>
          <c:idx val="3"/>
          <c:order val="3"/>
          <c:tx>
            <c:strRef>
              <c:f>List5!$G$9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List5!$C$10:$C$12</c:f>
              <c:strCache>
                <c:ptCount val="3"/>
                <c:pt idx="0">
                  <c:v>Roditeljski sastanci su redoviti i dobro organizirani</c:v>
                </c:pt>
                <c:pt idx="1">
                  <c:v>Dostupne su mi informacije o svim aktivnostima škole</c:v>
                </c:pt>
                <c:pt idx="2">
                  <c:v>Kao roditelj uključen sam u različite aktivnosti škole</c:v>
                </c:pt>
              </c:strCache>
            </c:strRef>
          </c:cat>
          <c:val>
            <c:numRef>
              <c:f>List5!$G$10:$G$12</c:f>
              <c:numCache>
                <c:formatCode>General</c:formatCode>
                <c:ptCount val="3"/>
                <c:pt idx="0">
                  <c:v>13</c:v>
                </c:pt>
                <c:pt idx="1">
                  <c:v>12</c:v>
                </c:pt>
                <c:pt idx="2">
                  <c:v>4</c:v>
                </c:pt>
              </c:numCache>
            </c:numRef>
          </c:val>
        </c:ser>
        <c:ser>
          <c:idx val="4"/>
          <c:order val="4"/>
          <c:tx>
            <c:strRef>
              <c:f>List5!$H$9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List5!$C$10:$C$12</c:f>
              <c:strCache>
                <c:ptCount val="3"/>
                <c:pt idx="0">
                  <c:v>Roditeljski sastanci su redoviti i dobro organizirani</c:v>
                </c:pt>
                <c:pt idx="1">
                  <c:v>Dostupne su mi informacije o svim aktivnostima škole</c:v>
                </c:pt>
                <c:pt idx="2">
                  <c:v>Kao roditelj uključen sam u različite aktivnosti škole</c:v>
                </c:pt>
              </c:strCache>
            </c:strRef>
          </c:cat>
          <c:val>
            <c:numRef>
              <c:f>List5!$H$10:$H$12</c:f>
              <c:numCache>
                <c:formatCode>General</c:formatCode>
                <c:ptCount val="3"/>
              </c:numCache>
            </c:numRef>
          </c:val>
        </c:ser>
        <c:axId val="65961344"/>
        <c:axId val="65975424"/>
      </c:barChart>
      <c:catAx>
        <c:axId val="6596134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sr-Latn-CS"/>
          </a:p>
        </c:txPr>
        <c:crossAx val="65975424"/>
        <c:crosses val="autoZero"/>
        <c:auto val="1"/>
        <c:lblAlgn val="ctr"/>
        <c:lblOffset val="100"/>
      </c:catAx>
      <c:valAx>
        <c:axId val="65975424"/>
        <c:scaling>
          <c:orientation val="minMax"/>
        </c:scaling>
        <c:axPos val="l"/>
        <c:majorGridlines/>
        <c:numFmt formatCode="General" sourceLinked="1"/>
        <c:tickLblPos val="nextTo"/>
        <c:crossAx val="65961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51056676912092"/>
          <c:y val="0.31936168425767819"/>
          <c:w val="0.16489433230879103"/>
          <c:h val="0.32098043058316311"/>
        </c:manualLayout>
      </c:layout>
      <c:txPr>
        <a:bodyPr/>
        <a:lstStyle/>
        <a:p>
          <a:pPr>
            <a:defRPr sz="1100"/>
          </a:pPr>
          <a:endParaRPr lang="sr-Latn-C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hart>
    <c:plotArea>
      <c:layout>
        <c:manualLayout>
          <c:layoutTarget val="inner"/>
          <c:xMode val="edge"/>
          <c:yMode val="edge"/>
          <c:x val="4.8481214153786374E-2"/>
          <c:y val="5.9214359463389335E-2"/>
          <c:w val="0.78306272479828887"/>
          <c:h val="0.55385936650388035"/>
        </c:manualLayout>
      </c:layout>
      <c:barChart>
        <c:barDir val="col"/>
        <c:grouping val="clustered"/>
        <c:ser>
          <c:idx val="0"/>
          <c:order val="0"/>
          <c:tx>
            <c:strRef>
              <c:f>List1!$D$15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List1!$C$16:$C$19</c:f>
              <c:strCache>
                <c:ptCount val="4"/>
                <c:pt idx="0">
                  <c:v>Moje dijete voli školu</c:v>
                </c:pt>
                <c:pt idx="1">
                  <c:v>Moje dijete dobro napreduje u školi</c:v>
                </c:pt>
                <c:pt idx="2">
                  <c:v>Škola pomaže mom djetetu da postane zrelo i odgovorno</c:v>
                </c:pt>
                <c:pt idx="3">
                  <c:v>Škola pruža niz zanimljivih izvannastavnih i izvanškolskih aktivnosti</c:v>
                </c:pt>
              </c:strCache>
            </c:strRef>
          </c:cat>
          <c:val>
            <c:numRef>
              <c:f>List1!$D$16:$D$19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List1!$E$15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List1!$C$16:$C$19</c:f>
              <c:strCache>
                <c:ptCount val="4"/>
                <c:pt idx="0">
                  <c:v>Moje dijete voli školu</c:v>
                </c:pt>
                <c:pt idx="1">
                  <c:v>Moje dijete dobro napreduje u školi</c:v>
                </c:pt>
                <c:pt idx="2">
                  <c:v>Škola pomaže mom djetetu da postane zrelo i odgovorno</c:v>
                </c:pt>
                <c:pt idx="3">
                  <c:v>Škola pruža niz zanimljivih izvannastavnih i izvanškolskih aktivnosti</c:v>
                </c:pt>
              </c:strCache>
            </c:strRef>
          </c:cat>
          <c:val>
            <c:numRef>
              <c:f>List1!$E$16:$E$19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strRef>
              <c:f>List1!$F$15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List1!$C$16:$C$19</c:f>
              <c:strCache>
                <c:ptCount val="4"/>
                <c:pt idx="0">
                  <c:v>Moje dijete voli školu</c:v>
                </c:pt>
                <c:pt idx="1">
                  <c:v>Moje dijete dobro napreduje u školi</c:v>
                </c:pt>
                <c:pt idx="2">
                  <c:v>Škola pomaže mom djetetu da postane zrelo i odgovorno</c:v>
                </c:pt>
                <c:pt idx="3">
                  <c:v>Škola pruža niz zanimljivih izvannastavnih i izvanškolskih aktivnosti</c:v>
                </c:pt>
              </c:strCache>
            </c:strRef>
          </c:cat>
          <c:val>
            <c:numRef>
              <c:f>List1!$F$16:$F$19</c:f>
              <c:numCache>
                <c:formatCode>General</c:formatCode>
                <c:ptCount val="4"/>
                <c:pt idx="0">
                  <c:v>10</c:v>
                </c:pt>
                <c:pt idx="1">
                  <c:v>6</c:v>
                </c:pt>
                <c:pt idx="2">
                  <c:v>17</c:v>
                </c:pt>
                <c:pt idx="3">
                  <c:v>10</c:v>
                </c:pt>
              </c:numCache>
            </c:numRef>
          </c:val>
        </c:ser>
        <c:ser>
          <c:idx val="3"/>
          <c:order val="3"/>
          <c:tx>
            <c:strRef>
              <c:f>List1!$G$15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List1!$C$16:$C$19</c:f>
              <c:strCache>
                <c:ptCount val="4"/>
                <c:pt idx="0">
                  <c:v>Moje dijete voli školu</c:v>
                </c:pt>
                <c:pt idx="1">
                  <c:v>Moje dijete dobro napreduje u školi</c:v>
                </c:pt>
                <c:pt idx="2">
                  <c:v>Škola pomaže mom djetetu da postane zrelo i odgovorno</c:v>
                </c:pt>
                <c:pt idx="3">
                  <c:v>Škola pruža niz zanimljivih izvannastavnih i izvanškolskih aktivnosti</c:v>
                </c:pt>
              </c:strCache>
            </c:strRef>
          </c:cat>
          <c:val>
            <c:numRef>
              <c:f>List1!$G$16:$G$19</c:f>
              <c:numCache>
                <c:formatCode>General</c:formatCode>
                <c:ptCount val="4"/>
                <c:pt idx="0">
                  <c:v>9</c:v>
                </c:pt>
                <c:pt idx="1">
                  <c:v>12</c:v>
                </c:pt>
                <c:pt idx="2">
                  <c:v>3</c:v>
                </c:pt>
                <c:pt idx="3">
                  <c:v>6</c:v>
                </c:pt>
              </c:numCache>
            </c:numRef>
          </c:val>
        </c:ser>
        <c:ser>
          <c:idx val="4"/>
          <c:order val="4"/>
          <c:tx>
            <c:strRef>
              <c:f>List1!$H$15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List1!$C$16:$C$19</c:f>
              <c:strCache>
                <c:ptCount val="4"/>
                <c:pt idx="0">
                  <c:v>Moje dijete voli školu</c:v>
                </c:pt>
                <c:pt idx="1">
                  <c:v>Moje dijete dobro napreduje u školi</c:v>
                </c:pt>
                <c:pt idx="2">
                  <c:v>Škola pomaže mom djetetu da postane zrelo i odgovorno</c:v>
                </c:pt>
                <c:pt idx="3">
                  <c:v>Škola pruža niz zanimljivih izvannastavnih i izvanškolskih aktivnosti</c:v>
                </c:pt>
              </c:strCache>
            </c:strRef>
          </c:cat>
          <c:val>
            <c:numRef>
              <c:f>List1!$H$16:$H$19</c:f>
              <c:numCache>
                <c:formatCode>General</c:formatCode>
                <c:ptCount val="4"/>
              </c:numCache>
            </c:numRef>
          </c:val>
        </c:ser>
        <c:axId val="61982976"/>
        <c:axId val="64487424"/>
      </c:barChart>
      <c:catAx>
        <c:axId val="6198297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sr-Latn-CS"/>
          </a:p>
        </c:txPr>
        <c:crossAx val="64487424"/>
        <c:crosses val="autoZero"/>
        <c:auto val="1"/>
        <c:lblAlgn val="ctr"/>
        <c:lblOffset val="100"/>
      </c:catAx>
      <c:valAx>
        <c:axId val="6448742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sr-Latn-CS"/>
          </a:p>
        </c:txPr>
        <c:crossAx val="6198297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hart>
    <c:plotArea>
      <c:layout>
        <c:manualLayout>
          <c:layoutTarget val="inner"/>
          <c:xMode val="edge"/>
          <c:yMode val="edge"/>
          <c:x val="4.8481214153786353E-2"/>
          <c:y val="6.9676095337341704E-2"/>
          <c:w val="0.78306272479828887"/>
          <c:h val="0.60283562131575441"/>
        </c:manualLayout>
      </c:layout>
      <c:barChart>
        <c:barDir val="col"/>
        <c:grouping val="clustered"/>
        <c:ser>
          <c:idx val="0"/>
          <c:order val="0"/>
          <c:tx>
            <c:strRef>
              <c:f>List1!$D$20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List1!$C$21:$C$23</c:f>
              <c:strCache>
                <c:ptCount val="3"/>
                <c:pt idx="0">
                  <c:v>Ponovno se obrađuju dijelovi gradiva koje učenici nisu uspješno savladali</c:v>
                </c:pt>
                <c:pt idx="1">
                  <c:v>Škola potiče razvoj samopoštovanja i osjećaja vlastite efikasnosti kod učenika</c:v>
                </c:pt>
                <c:pt idx="2">
                  <c:v>Škola potiče učenike na samostalan rad</c:v>
                </c:pt>
              </c:strCache>
            </c:strRef>
          </c:cat>
          <c:val>
            <c:numRef>
              <c:f>List1!$D$21:$D$23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List1!$E$20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List1!$C$21:$C$23</c:f>
              <c:strCache>
                <c:ptCount val="3"/>
                <c:pt idx="0">
                  <c:v>Ponovno se obrađuju dijelovi gradiva koje učenici nisu uspješno savladali</c:v>
                </c:pt>
                <c:pt idx="1">
                  <c:v>Škola potiče razvoj samopoštovanja i osjećaja vlastite efikasnosti kod učenika</c:v>
                </c:pt>
                <c:pt idx="2">
                  <c:v>Škola potiče učenike na samostalan rad</c:v>
                </c:pt>
              </c:strCache>
            </c:strRef>
          </c:cat>
          <c:val>
            <c:numRef>
              <c:f>List1!$E$21:$E$23</c:f>
              <c:numCache>
                <c:formatCode>General</c:formatCode>
                <c:ptCount val="3"/>
                <c:pt idx="0">
                  <c:v>10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ser>
          <c:idx val="2"/>
          <c:order val="2"/>
          <c:tx>
            <c:strRef>
              <c:f>List1!$F$20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List1!$C$21:$C$23</c:f>
              <c:strCache>
                <c:ptCount val="3"/>
                <c:pt idx="0">
                  <c:v>Ponovno se obrađuju dijelovi gradiva koje učenici nisu uspješno savladali</c:v>
                </c:pt>
                <c:pt idx="1">
                  <c:v>Škola potiče razvoj samopoštovanja i osjećaja vlastite efikasnosti kod učenika</c:v>
                </c:pt>
                <c:pt idx="2">
                  <c:v>Škola potiče učenike na samostalan rad</c:v>
                </c:pt>
              </c:strCache>
            </c:strRef>
          </c:cat>
          <c:val>
            <c:numRef>
              <c:f>List1!$F$21:$F$23</c:f>
              <c:numCache>
                <c:formatCode>General</c:formatCode>
                <c:ptCount val="3"/>
                <c:pt idx="0">
                  <c:v>8</c:v>
                </c:pt>
                <c:pt idx="1">
                  <c:v>14</c:v>
                </c:pt>
                <c:pt idx="2">
                  <c:v>13</c:v>
                </c:pt>
              </c:numCache>
            </c:numRef>
          </c:val>
        </c:ser>
        <c:ser>
          <c:idx val="3"/>
          <c:order val="3"/>
          <c:tx>
            <c:strRef>
              <c:f>List1!$G$20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List1!$C$21:$C$23</c:f>
              <c:strCache>
                <c:ptCount val="3"/>
                <c:pt idx="0">
                  <c:v>Ponovno se obrađuju dijelovi gradiva koje učenici nisu uspješno savladali</c:v>
                </c:pt>
                <c:pt idx="1">
                  <c:v>Škola potiče razvoj samopoštovanja i osjećaja vlastite efikasnosti kod učenika</c:v>
                </c:pt>
                <c:pt idx="2">
                  <c:v>Škola potiče učenike na samostalan rad</c:v>
                </c:pt>
              </c:strCache>
            </c:strRef>
          </c:cat>
          <c:val>
            <c:numRef>
              <c:f>List1!$G$21:$G$23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</c:ser>
        <c:ser>
          <c:idx val="4"/>
          <c:order val="4"/>
          <c:tx>
            <c:strRef>
              <c:f>List1!$H$20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List1!$C$21:$C$23</c:f>
              <c:strCache>
                <c:ptCount val="3"/>
                <c:pt idx="0">
                  <c:v>Ponovno se obrađuju dijelovi gradiva koje učenici nisu uspješno savladali</c:v>
                </c:pt>
                <c:pt idx="1">
                  <c:v>Škola potiče razvoj samopoštovanja i osjećaja vlastite efikasnosti kod učenika</c:v>
                </c:pt>
                <c:pt idx="2">
                  <c:v>Škola potiče učenike na samostalan rad</c:v>
                </c:pt>
              </c:strCache>
            </c:strRef>
          </c:cat>
          <c:val>
            <c:numRef>
              <c:f>List1!$H$21:$H$23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</c:numCache>
            </c:numRef>
          </c:val>
        </c:ser>
        <c:axId val="64541440"/>
        <c:axId val="64542976"/>
      </c:barChart>
      <c:catAx>
        <c:axId val="6454144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sr-Latn-CS"/>
          </a:p>
        </c:txPr>
        <c:crossAx val="64542976"/>
        <c:crosses val="autoZero"/>
        <c:auto val="1"/>
        <c:lblAlgn val="ctr"/>
        <c:lblOffset val="100"/>
      </c:catAx>
      <c:valAx>
        <c:axId val="645429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sr-Latn-CS"/>
          </a:p>
        </c:txPr>
        <c:crossAx val="64541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456863031010007"/>
          <c:y val="0.21115954195232295"/>
          <c:w val="0.17617211043064063"/>
          <c:h val="0.40951326233911017"/>
        </c:manualLayout>
      </c:layout>
      <c:txPr>
        <a:bodyPr/>
        <a:lstStyle/>
        <a:p>
          <a:pPr>
            <a:defRPr sz="1200"/>
          </a:pPr>
          <a:endParaRPr lang="sr-Latn-C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style val="18"/>
  <c:chart>
    <c:plotArea>
      <c:layout>
        <c:manualLayout>
          <c:layoutTarget val="inner"/>
          <c:xMode val="edge"/>
          <c:yMode val="edge"/>
          <c:x val="9.3633092738407739E-2"/>
          <c:y val="7.7337970689896549E-2"/>
          <c:w val="0.75753423009623788"/>
          <c:h val="0.55376408345806094"/>
        </c:manualLayout>
      </c:layout>
      <c:barChart>
        <c:barDir val="col"/>
        <c:grouping val="clustered"/>
        <c:ser>
          <c:idx val="0"/>
          <c:order val="0"/>
          <c:tx>
            <c:strRef>
              <c:f>List2!$D$30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List2!$A$31:$C$35</c:f>
              <c:strCache>
                <c:ptCount val="5"/>
                <c:pt idx="0">
                  <c:v>Na probleme učenika reagira se pravovremeno i na odgovarajući način</c:v>
                </c:pt>
                <c:pt idx="1">
                  <c:v>Učenici sudjeluju u donošenju odluka o životu i radu škole</c:v>
                </c:pt>
                <c:pt idx="2">
                  <c:v>Učenici koji se susreću s osobnim problemima, u školi dobivaju dobru stručnu podršku</c:v>
                </c:pt>
                <c:pt idx="3">
                  <c:v>Učenici završnih razreda dobro su informirani o mogućnostima nastavka školovanja i o budućoj profesionalnoj karijeri</c:v>
                </c:pt>
                <c:pt idx="4">
                  <c:v>Učenicima koji napuste školu stoje na raspolaganju informativni materijali o drugim oblicima školovanja i mogućnostima zapošljavanja</c:v>
                </c:pt>
              </c:strCache>
            </c:strRef>
          </c:cat>
          <c:val>
            <c:numRef>
              <c:f>List2!$D$31:$D$35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tx>
            <c:strRef>
              <c:f>List2!$E$30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List2!$A$31:$C$35</c:f>
              <c:strCache>
                <c:ptCount val="5"/>
                <c:pt idx="0">
                  <c:v>Na probleme učenika reagira se pravovremeno i na odgovarajući način</c:v>
                </c:pt>
                <c:pt idx="1">
                  <c:v>Učenici sudjeluju u donošenju odluka o životu i radu škole</c:v>
                </c:pt>
                <c:pt idx="2">
                  <c:v>Učenici koji se susreću s osobnim problemima, u školi dobivaju dobru stručnu podršku</c:v>
                </c:pt>
                <c:pt idx="3">
                  <c:v>Učenici završnih razreda dobro su informirani o mogućnostima nastavka školovanja i o budućoj profesionalnoj karijeri</c:v>
                </c:pt>
                <c:pt idx="4">
                  <c:v>Učenicima koji napuste školu stoje na raspolaganju informativni materijali o drugim oblicima školovanja i mogućnostima zapošljavanja</c:v>
                </c:pt>
              </c:strCache>
            </c:strRef>
          </c:cat>
          <c:val>
            <c:numRef>
              <c:f>List2!$E$31:$E$35</c:f>
              <c:numCache>
                <c:formatCode>General</c:formatCode>
                <c:ptCount val="5"/>
                <c:pt idx="0">
                  <c:v>4</c:v>
                </c:pt>
                <c:pt idx="1">
                  <c:v>10</c:v>
                </c:pt>
                <c:pt idx="2">
                  <c:v>6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tx>
            <c:strRef>
              <c:f>List2!$F$30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List2!$A$31:$C$35</c:f>
              <c:strCache>
                <c:ptCount val="5"/>
                <c:pt idx="0">
                  <c:v>Na probleme učenika reagira se pravovremeno i na odgovarajući način</c:v>
                </c:pt>
                <c:pt idx="1">
                  <c:v>Učenici sudjeluju u donošenju odluka o životu i radu škole</c:v>
                </c:pt>
                <c:pt idx="2">
                  <c:v>Učenici koji se susreću s osobnim problemima, u školi dobivaju dobru stručnu podršku</c:v>
                </c:pt>
                <c:pt idx="3">
                  <c:v>Učenici završnih razreda dobro su informirani o mogućnostima nastavka školovanja i o budućoj profesionalnoj karijeri</c:v>
                </c:pt>
                <c:pt idx="4">
                  <c:v>Učenicima koji napuste školu stoje na raspolaganju informativni materijali o drugim oblicima školovanja i mogućnostima zapošljavanja</c:v>
                </c:pt>
              </c:strCache>
            </c:strRef>
          </c:cat>
          <c:val>
            <c:numRef>
              <c:f>List2!$F$31:$F$35</c:f>
              <c:numCache>
                <c:formatCode>General</c:formatCode>
                <c:ptCount val="5"/>
                <c:pt idx="0">
                  <c:v>11</c:v>
                </c:pt>
                <c:pt idx="1">
                  <c:v>6</c:v>
                </c:pt>
                <c:pt idx="2">
                  <c:v>7</c:v>
                </c:pt>
                <c:pt idx="3">
                  <c:v>10</c:v>
                </c:pt>
                <c:pt idx="4">
                  <c:v>4</c:v>
                </c:pt>
              </c:numCache>
            </c:numRef>
          </c:val>
        </c:ser>
        <c:ser>
          <c:idx val="3"/>
          <c:order val="3"/>
          <c:tx>
            <c:strRef>
              <c:f>List2!$G$30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List2!$A$31:$C$35</c:f>
              <c:strCache>
                <c:ptCount val="5"/>
                <c:pt idx="0">
                  <c:v>Na probleme učenika reagira se pravovremeno i na odgovarajući način</c:v>
                </c:pt>
                <c:pt idx="1">
                  <c:v>Učenici sudjeluju u donošenju odluka o životu i radu škole</c:v>
                </c:pt>
                <c:pt idx="2">
                  <c:v>Učenici koji se susreću s osobnim problemima, u školi dobivaju dobru stručnu podršku</c:v>
                </c:pt>
                <c:pt idx="3">
                  <c:v>Učenici završnih razreda dobro su informirani o mogućnostima nastavka školovanja i o budućoj profesionalnoj karijeri</c:v>
                </c:pt>
                <c:pt idx="4">
                  <c:v>Učenicima koji napuste školu stoje na raspolaganju informativni materijali o drugim oblicima školovanja i mogućnostima zapošljavanja</c:v>
                </c:pt>
              </c:strCache>
            </c:strRef>
          </c:cat>
          <c:val>
            <c:numRef>
              <c:f>List2!$G$31:$G$35</c:f>
              <c:numCache>
                <c:formatCode>General</c:formatCode>
                <c:ptCount val="5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axId val="64857984"/>
        <c:axId val="64859520"/>
      </c:barChart>
      <c:catAx>
        <c:axId val="6485798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sr-Latn-CS"/>
          </a:p>
        </c:txPr>
        <c:crossAx val="64859520"/>
        <c:crosses val="autoZero"/>
        <c:auto val="1"/>
        <c:lblAlgn val="ctr"/>
        <c:lblOffset val="100"/>
      </c:catAx>
      <c:valAx>
        <c:axId val="6485952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sr-Latn-CS"/>
          </a:p>
        </c:txPr>
        <c:crossAx val="64857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1612618537838"/>
          <c:y val="6.4657384774969753E-2"/>
          <c:w val="0.15048840798250618"/>
          <c:h val="0.3578660981238807"/>
        </c:manualLayout>
      </c:layout>
      <c:txPr>
        <a:bodyPr/>
        <a:lstStyle/>
        <a:p>
          <a:pPr>
            <a:defRPr sz="1200"/>
          </a:pPr>
          <a:endParaRPr lang="sr-Latn-CS"/>
        </a:p>
      </c:txPr>
    </c:legend>
    <c:plotVisOnly val="1"/>
    <c:dispBlanksAs val="gap"/>
  </c:chart>
  <c:txPr>
    <a:bodyPr/>
    <a:lstStyle/>
    <a:p>
      <a:pPr>
        <a:defRPr sz="1800"/>
      </a:pPr>
      <a:endParaRPr lang="sr-Latn-C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plotArea>
      <c:layout/>
      <c:barChart>
        <c:barDir val="col"/>
        <c:grouping val="clustered"/>
        <c:ser>
          <c:idx val="0"/>
          <c:order val="0"/>
          <c:tx>
            <c:strRef>
              <c:f>List3!$D$1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List3!$A$2:$C$5</c:f>
              <c:strCache>
                <c:ptCount val="4"/>
                <c:pt idx="0">
                  <c:v>Nastava je dobra</c:v>
                </c:pt>
                <c:pt idx="1">
                  <c:v>Moje dijete dobiva odgovarajuću količinu domaćih zadaća</c:v>
                </c:pt>
                <c:pt idx="2">
                  <c:v>Ocjenjivanje učenika je pravedno i dobro je razrađeno</c:v>
                </c:pt>
                <c:pt idx="3">
                  <c:v>Nastavni sadržaji su primjereni dobi, individualnim potrebama učenika i njihovom životnom iskustvu</c:v>
                </c:pt>
              </c:strCache>
            </c:strRef>
          </c:cat>
          <c:val>
            <c:numRef>
              <c:f>List3!$D$2:$D$5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List3!$E$1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List3!$A$2:$C$5</c:f>
              <c:strCache>
                <c:ptCount val="4"/>
                <c:pt idx="0">
                  <c:v>Nastava je dobra</c:v>
                </c:pt>
                <c:pt idx="1">
                  <c:v>Moje dijete dobiva odgovarajuću količinu domaćih zadaća</c:v>
                </c:pt>
                <c:pt idx="2">
                  <c:v>Ocjenjivanje učenika je pravedno i dobro je razrađeno</c:v>
                </c:pt>
                <c:pt idx="3">
                  <c:v>Nastavni sadržaji su primjereni dobi, individualnim potrebama učenika i njihovom životnom iskustvu</c:v>
                </c:pt>
              </c:strCache>
            </c:strRef>
          </c:cat>
          <c:val>
            <c:numRef>
              <c:f>List3!$E$2:$E$5</c:f>
              <c:numCache>
                <c:formatCode>General</c:formatCode>
                <c:ptCount val="4"/>
                <c:pt idx="1">
                  <c:v>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List3!$F$1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List3!$A$2:$C$5</c:f>
              <c:strCache>
                <c:ptCount val="4"/>
                <c:pt idx="0">
                  <c:v>Nastava je dobra</c:v>
                </c:pt>
                <c:pt idx="1">
                  <c:v>Moje dijete dobiva odgovarajuću količinu domaćih zadaća</c:v>
                </c:pt>
                <c:pt idx="2">
                  <c:v>Ocjenjivanje učenika je pravedno i dobro je razrađeno</c:v>
                </c:pt>
                <c:pt idx="3">
                  <c:v>Nastavni sadržaji su primjereni dobi, individualnim potrebama učenika i njihovom životnom iskustvu</c:v>
                </c:pt>
              </c:strCache>
            </c:strRef>
          </c:cat>
          <c:val>
            <c:numRef>
              <c:f>List3!$F$2:$F$5</c:f>
              <c:numCache>
                <c:formatCode>General</c:formatCode>
                <c:ptCount val="4"/>
                <c:pt idx="0">
                  <c:v>18</c:v>
                </c:pt>
                <c:pt idx="1">
                  <c:v>11</c:v>
                </c:pt>
                <c:pt idx="2">
                  <c:v>14</c:v>
                </c:pt>
                <c:pt idx="3">
                  <c:v>15</c:v>
                </c:pt>
              </c:numCache>
            </c:numRef>
          </c:val>
        </c:ser>
        <c:ser>
          <c:idx val="3"/>
          <c:order val="3"/>
          <c:tx>
            <c:strRef>
              <c:f>List3!$G$1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List3!$A$2:$C$5</c:f>
              <c:strCache>
                <c:ptCount val="4"/>
                <c:pt idx="0">
                  <c:v>Nastava je dobra</c:v>
                </c:pt>
                <c:pt idx="1">
                  <c:v>Moje dijete dobiva odgovarajuću količinu domaćih zadaća</c:v>
                </c:pt>
                <c:pt idx="2">
                  <c:v>Ocjenjivanje učenika je pravedno i dobro je razrađeno</c:v>
                </c:pt>
                <c:pt idx="3">
                  <c:v>Nastavni sadržaji su primjereni dobi, individualnim potrebama učenika i njihovom životnom iskustvu</c:v>
                </c:pt>
              </c:strCache>
            </c:strRef>
          </c:cat>
          <c:val>
            <c:numRef>
              <c:f>List3!$G$2:$G$5</c:f>
              <c:numCache>
                <c:formatCode>General</c:formatCode>
                <c:ptCount val="4"/>
                <c:pt idx="0">
                  <c:v>2</c:v>
                </c:pt>
                <c:pt idx="1">
                  <c:v>7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</c:ser>
        <c:ser>
          <c:idx val="4"/>
          <c:order val="4"/>
          <c:tx>
            <c:strRef>
              <c:f>List3!$H$1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List3!$A$2:$C$5</c:f>
              <c:strCache>
                <c:ptCount val="4"/>
                <c:pt idx="0">
                  <c:v>Nastava je dobra</c:v>
                </c:pt>
                <c:pt idx="1">
                  <c:v>Moje dijete dobiva odgovarajuću količinu domaćih zadaća</c:v>
                </c:pt>
                <c:pt idx="2">
                  <c:v>Ocjenjivanje učenika je pravedno i dobro je razrađeno</c:v>
                </c:pt>
                <c:pt idx="3">
                  <c:v>Nastavni sadržaji su primjereni dobi, individualnim potrebama učenika i njihovom životnom iskustvu</c:v>
                </c:pt>
              </c:strCache>
            </c:strRef>
          </c:cat>
          <c:val>
            <c:numRef>
              <c:f>List3!$H$2:$H$5</c:f>
              <c:numCache>
                <c:formatCode>General</c:formatCode>
                <c:ptCount val="4"/>
                <c:pt idx="2">
                  <c:v>1</c:v>
                </c:pt>
              </c:numCache>
            </c:numRef>
          </c:val>
        </c:ser>
        <c:axId val="64921984"/>
        <c:axId val="64923520"/>
      </c:barChart>
      <c:catAx>
        <c:axId val="6492198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sr-Latn-CS"/>
          </a:p>
        </c:txPr>
        <c:crossAx val="64923520"/>
        <c:crosses val="autoZero"/>
        <c:auto val="1"/>
        <c:lblAlgn val="ctr"/>
        <c:lblOffset val="100"/>
      </c:catAx>
      <c:valAx>
        <c:axId val="6492352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/>
            </a:pPr>
            <a:endParaRPr lang="sr-Latn-CS"/>
          </a:p>
        </c:txPr>
        <c:crossAx val="64921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255826991167748"/>
          <c:y val="0.32902445918234702"/>
          <c:w val="0.14862636479092203"/>
          <c:h val="0.28106851539432431"/>
        </c:manualLayout>
      </c:layout>
      <c:txPr>
        <a:bodyPr/>
        <a:lstStyle/>
        <a:p>
          <a:pPr>
            <a:defRPr sz="1100"/>
          </a:pPr>
          <a:endParaRPr lang="sr-Latn-CS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hart>
    <c:plotArea>
      <c:layout>
        <c:manualLayout>
          <c:layoutTarget val="inner"/>
          <c:xMode val="edge"/>
          <c:yMode val="edge"/>
          <c:x val="4.46877706357637E-2"/>
          <c:y val="2.9459215861118285E-2"/>
          <c:w val="0.78062546983467629"/>
          <c:h val="0.67314084690074671"/>
        </c:manualLayout>
      </c:layout>
      <c:barChart>
        <c:barDir val="col"/>
        <c:grouping val="clustered"/>
        <c:ser>
          <c:idx val="0"/>
          <c:order val="0"/>
          <c:tx>
            <c:strRef>
              <c:f>List4!$D$1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List4!$A$2:$C$4</c:f>
              <c:strCache>
                <c:ptCount val="3"/>
                <c:pt idx="0">
                  <c:v>U ovoj školi učenici dobro razvijaju svoje vještine snalaženja u različitim životnim situacijama.</c:v>
                </c:pt>
                <c:pt idx="1">
                  <c:v>U ovoj školi učenici uče kako kvalitetno i kulturno komunicirati s drugim ljudima</c:v>
                </c:pt>
                <c:pt idx="2">
                  <c:v>U ovoj školi učenici mogu naučiti dobro surađivati s drugim ljudima</c:v>
                </c:pt>
              </c:strCache>
            </c:strRef>
          </c:cat>
          <c:val>
            <c:numRef>
              <c:f>List4!$D$2:$D$4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List4!$E$1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List4!$A$2:$C$4</c:f>
              <c:strCache>
                <c:ptCount val="3"/>
                <c:pt idx="0">
                  <c:v>U ovoj školi učenici dobro razvijaju svoje vještine snalaženja u različitim životnim situacijama.</c:v>
                </c:pt>
                <c:pt idx="1">
                  <c:v>U ovoj školi učenici uče kako kvalitetno i kulturno komunicirati s drugim ljudima</c:v>
                </c:pt>
                <c:pt idx="2">
                  <c:v>U ovoj školi učenici mogu naučiti dobro surađivati s drugim ljudima</c:v>
                </c:pt>
              </c:strCache>
            </c:strRef>
          </c:cat>
          <c:val>
            <c:numRef>
              <c:f>List4!$E$2:$E$4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List4!$F$1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List4!$A$2:$C$4</c:f>
              <c:strCache>
                <c:ptCount val="3"/>
                <c:pt idx="0">
                  <c:v>U ovoj školi učenici dobro razvijaju svoje vještine snalaženja u različitim životnim situacijama.</c:v>
                </c:pt>
                <c:pt idx="1">
                  <c:v>U ovoj školi učenici uče kako kvalitetno i kulturno komunicirati s drugim ljudima</c:v>
                </c:pt>
                <c:pt idx="2">
                  <c:v>U ovoj školi učenici mogu naučiti dobro surađivati s drugim ljudima</c:v>
                </c:pt>
              </c:strCache>
            </c:strRef>
          </c:cat>
          <c:val>
            <c:numRef>
              <c:f>List4!$F$2:$F$4</c:f>
              <c:numCache>
                <c:formatCode>General</c:formatCode>
                <c:ptCount val="3"/>
                <c:pt idx="0">
                  <c:v>9</c:v>
                </c:pt>
                <c:pt idx="1">
                  <c:v>11</c:v>
                </c:pt>
                <c:pt idx="2">
                  <c:v>13</c:v>
                </c:pt>
              </c:numCache>
            </c:numRef>
          </c:val>
        </c:ser>
        <c:ser>
          <c:idx val="3"/>
          <c:order val="3"/>
          <c:tx>
            <c:strRef>
              <c:f>List4!$G$1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List4!$A$2:$C$4</c:f>
              <c:strCache>
                <c:ptCount val="3"/>
                <c:pt idx="0">
                  <c:v>U ovoj školi učenici dobro razvijaju svoje vještine snalaženja u različitim životnim situacijama.</c:v>
                </c:pt>
                <c:pt idx="1">
                  <c:v>U ovoj školi učenici uče kako kvalitetno i kulturno komunicirati s drugim ljudima</c:v>
                </c:pt>
                <c:pt idx="2">
                  <c:v>U ovoj školi učenici mogu naučiti dobro surađivati s drugim ljudima</c:v>
                </c:pt>
              </c:strCache>
            </c:strRef>
          </c:cat>
          <c:val>
            <c:numRef>
              <c:f>List4!$G$2:$G$4</c:f>
              <c:numCache>
                <c:formatCode>General</c:formatCode>
                <c:ptCount val="3"/>
                <c:pt idx="0">
                  <c:v>3</c:v>
                </c:pt>
                <c:pt idx="1">
                  <c:v>8</c:v>
                </c:pt>
                <c:pt idx="2">
                  <c:v>5</c:v>
                </c:pt>
              </c:numCache>
            </c:numRef>
          </c:val>
        </c:ser>
        <c:ser>
          <c:idx val="4"/>
          <c:order val="4"/>
          <c:tx>
            <c:strRef>
              <c:f>List4!$H$1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List4!$A$2:$C$4</c:f>
              <c:strCache>
                <c:ptCount val="3"/>
                <c:pt idx="0">
                  <c:v>U ovoj školi učenici dobro razvijaju svoje vještine snalaženja u različitim životnim situacijama.</c:v>
                </c:pt>
                <c:pt idx="1">
                  <c:v>U ovoj školi učenici uče kako kvalitetno i kulturno komunicirati s drugim ljudima</c:v>
                </c:pt>
                <c:pt idx="2">
                  <c:v>U ovoj školi učenici mogu naučiti dobro surađivati s drugim ljudima</c:v>
                </c:pt>
              </c:strCache>
            </c:strRef>
          </c:cat>
          <c:val>
            <c:numRef>
              <c:f>List4!$H$2:$H$4</c:f>
              <c:numCache>
                <c:formatCode>General</c:formatCode>
                <c:ptCount val="3"/>
                <c:pt idx="0">
                  <c:v>6</c:v>
                </c:pt>
                <c:pt idx="2">
                  <c:v>2</c:v>
                </c:pt>
              </c:numCache>
            </c:numRef>
          </c:val>
        </c:ser>
        <c:axId val="65243776"/>
        <c:axId val="65266048"/>
      </c:barChart>
      <c:catAx>
        <c:axId val="6524377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sr-Latn-CS"/>
          </a:p>
        </c:txPr>
        <c:crossAx val="65266048"/>
        <c:crosses val="autoZero"/>
        <c:auto val="1"/>
        <c:lblAlgn val="ctr"/>
        <c:lblOffset val="100"/>
      </c:catAx>
      <c:valAx>
        <c:axId val="65266048"/>
        <c:scaling>
          <c:orientation val="minMax"/>
        </c:scaling>
        <c:axPos val="l"/>
        <c:majorGridlines/>
        <c:numFmt formatCode="General" sourceLinked="1"/>
        <c:tickLblPos val="nextTo"/>
        <c:crossAx val="6524377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100"/>
          </a:pPr>
          <a:endParaRPr lang="sr-Latn-CS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plotArea>
      <c:layout>
        <c:manualLayout>
          <c:layoutTarget val="inner"/>
          <c:xMode val="edge"/>
          <c:yMode val="edge"/>
          <c:x val="4.2914598969287954E-2"/>
          <c:y val="2.8196678038498905E-2"/>
          <c:w val="0.80165803147951264"/>
          <c:h val="0.68549831422252261"/>
        </c:manualLayout>
      </c:layout>
      <c:barChart>
        <c:barDir val="col"/>
        <c:grouping val="clustered"/>
        <c:ser>
          <c:idx val="0"/>
          <c:order val="0"/>
          <c:tx>
            <c:strRef>
              <c:f>List4!$D$30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List4!$A$31:$C$34</c:f>
              <c:strCache>
                <c:ptCount val="4"/>
                <c:pt idx="0">
                  <c:v>Nastavnici od mog djeteta očekuju da marljivo radi i postiže maksimalan uspjeh</c:v>
                </c:pt>
                <c:pt idx="1">
                  <c:v>Nastavnici redovito prate i bilježe napredovanje učenika</c:v>
                </c:pt>
                <c:pt idx="2">
                  <c:v>Nastavnici dobro poznaju sve svoje učenike</c:v>
                </c:pt>
                <c:pt idx="3">
                  <c:v>Nastavnici pohvaljuju učenike, ističu njihove uspjehe i pozitivno ih vrednuju</c:v>
                </c:pt>
              </c:strCache>
            </c:strRef>
          </c:cat>
          <c:val>
            <c:numRef>
              <c:f>List4!$D$31:$D$34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List4!$E$30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List4!$A$31:$C$34</c:f>
              <c:strCache>
                <c:ptCount val="4"/>
                <c:pt idx="0">
                  <c:v>Nastavnici od mog djeteta očekuju da marljivo radi i postiže maksimalan uspjeh</c:v>
                </c:pt>
                <c:pt idx="1">
                  <c:v>Nastavnici redovito prate i bilježe napredovanje učenika</c:v>
                </c:pt>
                <c:pt idx="2">
                  <c:v>Nastavnici dobro poznaju sve svoje učenike</c:v>
                </c:pt>
                <c:pt idx="3">
                  <c:v>Nastavnici pohvaljuju učenike, ističu njihove uspjehe i pozitivno ih vrednuju</c:v>
                </c:pt>
              </c:strCache>
            </c:strRef>
          </c:cat>
          <c:val>
            <c:numRef>
              <c:f>List4!$E$31:$E$34</c:f>
              <c:numCache>
                <c:formatCode>General</c:formatCode>
                <c:ptCount val="4"/>
                <c:pt idx="2">
                  <c:v>4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List4!$F$30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List4!$A$31:$C$34</c:f>
              <c:strCache>
                <c:ptCount val="4"/>
                <c:pt idx="0">
                  <c:v>Nastavnici od mog djeteta očekuju da marljivo radi i postiže maksimalan uspjeh</c:v>
                </c:pt>
                <c:pt idx="1">
                  <c:v>Nastavnici redovito prate i bilježe napredovanje učenika</c:v>
                </c:pt>
                <c:pt idx="2">
                  <c:v>Nastavnici dobro poznaju sve svoje učenike</c:v>
                </c:pt>
                <c:pt idx="3">
                  <c:v>Nastavnici pohvaljuju učenike, ističu njihove uspjehe i pozitivno ih vrednuju</c:v>
                </c:pt>
              </c:strCache>
            </c:strRef>
          </c:cat>
          <c:val>
            <c:numRef>
              <c:f>List4!$F$31:$F$34</c:f>
              <c:numCache>
                <c:formatCode>General</c:formatCode>
                <c:ptCount val="4"/>
                <c:pt idx="0">
                  <c:v>7</c:v>
                </c:pt>
                <c:pt idx="1">
                  <c:v>12</c:v>
                </c:pt>
                <c:pt idx="2">
                  <c:v>9</c:v>
                </c:pt>
                <c:pt idx="3">
                  <c:v>8</c:v>
                </c:pt>
              </c:numCache>
            </c:numRef>
          </c:val>
        </c:ser>
        <c:ser>
          <c:idx val="3"/>
          <c:order val="3"/>
          <c:tx>
            <c:strRef>
              <c:f>List4!$G$30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List4!$A$31:$C$34</c:f>
              <c:strCache>
                <c:ptCount val="4"/>
                <c:pt idx="0">
                  <c:v>Nastavnici od mog djeteta očekuju da marljivo radi i postiže maksimalan uspjeh</c:v>
                </c:pt>
                <c:pt idx="1">
                  <c:v>Nastavnici redovito prate i bilježe napredovanje učenika</c:v>
                </c:pt>
                <c:pt idx="2">
                  <c:v>Nastavnici dobro poznaju sve svoje učenike</c:v>
                </c:pt>
                <c:pt idx="3">
                  <c:v>Nastavnici pohvaljuju učenike, ističu njihove uspjehe i pozitivno ih vrednuju</c:v>
                </c:pt>
              </c:strCache>
            </c:strRef>
          </c:cat>
          <c:val>
            <c:numRef>
              <c:f>List4!$G$31:$G$34</c:f>
              <c:numCache>
                <c:formatCode>General</c:formatCode>
                <c:ptCount val="4"/>
                <c:pt idx="0">
                  <c:v>13</c:v>
                </c:pt>
                <c:pt idx="1">
                  <c:v>7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</c:ser>
        <c:ser>
          <c:idx val="4"/>
          <c:order val="4"/>
          <c:tx>
            <c:strRef>
              <c:f>List4!$H$30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List4!$A$31:$C$34</c:f>
              <c:strCache>
                <c:ptCount val="4"/>
                <c:pt idx="0">
                  <c:v>Nastavnici od mog djeteta očekuju da marljivo radi i postiže maksimalan uspjeh</c:v>
                </c:pt>
                <c:pt idx="1">
                  <c:v>Nastavnici redovito prate i bilježe napredovanje učenika</c:v>
                </c:pt>
                <c:pt idx="2">
                  <c:v>Nastavnici dobro poznaju sve svoje učenike</c:v>
                </c:pt>
                <c:pt idx="3">
                  <c:v>Nastavnici pohvaljuju učenike, ističu njihove uspjehe i pozitivno ih vrednuju</c:v>
                </c:pt>
              </c:strCache>
            </c:strRef>
          </c:cat>
          <c:val>
            <c:numRef>
              <c:f>List4!$H$31:$H$34</c:f>
              <c:numCache>
                <c:formatCode>General</c:formatCode>
                <c:ptCount val="4"/>
                <c:pt idx="1">
                  <c:v>1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</c:ser>
        <c:axId val="65574016"/>
        <c:axId val="65575552"/>
      </c:barChart>
      <c:catAx>
        <c:axId val="6557401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sr-Latn-CS"/>
          </a:p>
        </c:txPr>
        <c:crossAx val="65575552"/>
        <c:crosses val="autoZero"/>
        <c:auto val="1"/>
        <c:lblAlgn val="ctr"/>
        <c:lblOffset val="100"/>
      </c:catAx>
      <c:valAx>
        <c:axId val="65575552"/>
        <c:scaling>
          <c:orientation val="minMax"/>
        </c:scaling>
        <c:axPos val="l"/>
        <c:majorGridlines/>
        <c:numFmt formatCode="General" sourceLinked="1"/>
        <c:tickLblPos val="nextTo"/>
        <c:crossAx val="655740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672442961770719"/>
          <c:y val="4.4792487391664339E-2"/>
          <c:w val="0.18186464049728729"/>
          <c:h val="0.27041930465178599"/>
        </c:manualLayout>
      </c:layout>
      <c:txPr>
        <a:bodyPr/>
        <a:lstStyle/>
        <a:p>
          <a:pPr>
            <a:defRPr sz="1200" b="0"/>
          </a:pPr>
          <a:endParaRPr lang="sr-Latn-CS"/>
        </a:p>
      </c:txPr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hart>
    <c:plotArea>
      <c:layout>
        <c:manualLayout>
          <c:layoutTarget val="inner"/>
          <c:xMode val="edge"/>
          <c:yMode val="edge"/>
          <c:x val="4.7183588733328903E-2"/>
          <c:y val="2.6672533279661157E-2"/>
          <c:w val="0.78192768670803592"/>
          <c:h val="0.6496459224139175"/>
        </c:manualLayout>
      </c:layout>
      <c:barChart>
        <c:barDir val="col"/>
        <c:grouping val="clustered"/>
        <c:ser>
          <c:idx val="0"/>
          <c:order val="0"/>
          <c:tx>
            <c:strRef>
              <c:f>List4!$D$56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List4!$A$57:$C$60</c:f>
              <c:strCache>
                <c:ptCount val="4"/>
                <c:pt idx="0">
                  <c:v>Zadovoljan/na sam upravljanjem i organizacijom škole</c:v>
                </c:pt>
                <c:pt idx="1">
                  <c:v>Između djelatnika i učenika vladaju dobri odnosi</c:v>
                </c:pt>
                <c:pt idx="2">
                  <c:v>Ravnatelj škole održava dobre odnose s učenicima, roditeljima i djelatnicima</c:v>
                </c:pt>
                <c:pt idx="3">
                  <c:v>U školi se sustavno primjenjuju jasna pravila ponašanja</c:v>
                </c:pt>
              </c:strCache>
            </c:strRef>
          </c:cat>
          <c:val>
            <c:numRef>
              <c:f>List4!$D$57:$D$60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List4!$E$56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List4!$A$57:$C$60</c:f>
              <c:strCache>
                <c:ptCount val="4"/>
                <c:pt idx="0">
                  <c:v>Zadovoljan/na sam upravljanjem i organizacijom škole</c:v>
                </c:pt>
                <c:pt idx="1">
                  <c:v>Između djelatnika i učenika vladaju dobri odnosi</c:v>
                </c:pt>
                <c:pt idx="2">
                  <c:v>Ravnatelj škole održava dobre odnose s učenicima, roditeljima i djelatnicima</c:v>
                </c:pt>
                <c:pt idx="3">
                  <c:v>U školi se sustavno primjenjuju jasna pravila ponašanja</c:v>
                </c:pt>
              </c:strCache>
            </c:strRef>
          </c:cat>
          <c:val>
            <c:numRef>
              <c:f>List4!$E$57:$E$60</c:f>
              <c:numCache>
                <c:formatCode>General</c:formatCode>
                <c:ptCount val="4"/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List4!$F$56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List4!$A$57:$C$60</c:f>
              <c:strCache>
                <c:ptCount val="4"/>
                <c:pt idx="0">
                  <c:v>Zadovoljan/na sam upravljanjem i organizacijom škole</c:v>
                </c:pt>
                <c:pt idx="1">
                  <c:v>Između djelatnika i učenika vladaju dobri odnosi</c:v>
                </c:pt>
                <c:pt idx="2">
                  <c:v>Ravnatelj škole održava dobre odnose s učenicima, roditeljima i djelatnicima</c:v>
                </c:pt>
                <c:pt idx="3">
                  <c:v>U školi se sustavno primjenjuju jasna pravila ponašanja</c:v>
                </c:pt>
              </c:strCache>
            </c:strRef>
          </c:cat>
          <c:val>
            <c:numRef>
              <c:f>List4!$F$57:$F$60</c:f>
              <c:numCache>
                <c:formatCode>General</c:formatCode>
                <c:ptCount val="4"/>
                <c:pt idx="0">
                  <c:v>15</c:v>
                </c:pt>
                <c:pt idx="1">
                  <c:v>13</c:v>
                </c:pt>
                <c:pt idx="2">
                  <c:v>7</c:v>
                </c:pt>
                <c:pt idx="3">
                  <c:v>9</c:v>
                </c:pt>
              </c:numCache>
            </c:numRef>
          </c:val>
        </c:ser>
        <c:ser>
          <c:idx val="3"/>
          <c:order val="3"/>
          <c:tx>
            <c:strRef>
              <c:f>List4!$G$56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List4!$A$57:$C$60</c:f>
              <c:strCache>
                <c:ptCount val="4"/>
                <c:pt idx="0">
                  <c:v>Zadovoljan/na sam upravljanjem i organizacijom škole</c:v>
                </c:pt>
                <c:pt idx="1">
                  <c:v>Između djelatnika i učenika vladaju dobri odnosi</c:v>
                </c:pt>
                <c:pt idx="2">
                  <c:v>Ravnatelj škole održava dobre odnose s učenicima, roditeljima i djelatnicima</c:v>
                </c:pt>
                <c:pt idx="3">
                  <c:v>U školi se sustavno primjenjuju jasna pravila ponašanja</c:v>
                </c:pt>
              </c:strCache>
            </c:strRef>
          </c:cat>
          <c:val>
            <c:numRef>
              <c:f>List4!$G$57:$G$60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11</c:v>
                </c:pt>
                <c:pt idx="3">
                  <c:v>8</c:v>
                </c:pt>
              </c:numCache>
            </c:numRef>
          </c:val>
        </c:ser>
        <c:ser>
          <c:idx val="4"/>
          <c:order val="4"/>
          <c:tx>
            <c:strRef>
              <c:f>List4!$H$56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List4!$A$57:$C$60</c:f>
              <c:strCache>
                <c:ptCount val="4"/>
                <c:pt idx="0">
                  <c:v>Zadovoljan/na sam upravljanjem i organizacijom škole</c:v>
                </c:pt>
                <c:pt idx="1">
                  <c:v>Između djelatnika i učenika vladaju dobri odnosi</c:v>
                </c:pt>
                <c:pt idx="2">
                  <c:v>Ravnatelj škole održava dobre odnose s učenicima, roditeljima i djelatnicima</c:v>
                </c:pt>
                <c:pt idx="3">
                  <c:v>U školi se sustavno primjenjuju jasna pravila ponašanja</c:v>
                </c:pt>
              </c:strCache>
            </c:strRef>
          </c:cat>
          <c:val>
            <c:numRef>
              <c:f>List4!$H$57:$H$60</c:f>
              <c:numCache>
                <c:formatCode>General</c:formatCode>
                <c:ptCount val="4"/>
                <c:pt idx="1">
                  <c:v>2</c:v>
                </c:pt>
                <c:pt idx="2">
                  <c:v>2</c:v>
                </c:pt>
                <c:pt idx="3">
                  <c:v>4</c:v>
                </c:pt>
              </c:numCache>
            </c:numRef>
          </c:val>
        </c:ser>
        <c:axId val="65686912"/>
        <c:axId val="65696896"/>
      </c:barChart>
      <c:catAx>
        <c:axId val="6568691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sr-Latn-CS"/>
          </a:p>
        </c:txPr>
        <c:crossAx val="65696896"/>
        <c:crosses val="autoZero"/>
        <c:auto val="1"/>
        <c:lblAlgn val="ctr"/>
        <c:lblOffset val="100"/>
      </c:catAx>
      <c:valAx>
        <c:axId val="65696896"/>
        <c:scaling>
          <c:orientation val="minMax"/>
        </c:scaling>
        <c:axPos val="l"/>
        <c:majorGridlines/>
        <c:numFmt formatCode="General" sourceLinked="1"/>
        <c:tickLblPos val="nextTo"/>
        <c:crossAx val="6568691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plotArea>
      <c:layout>
        <c:manualLayout>
          <c:layoutTarget val="inner"/>
          <c:xMode val="edge"/>
          <c:yMode val="edge"/>
          <c:x val="4.6938004277243123E-2"/>
          <c:y val="3.1154032854444458E-2"/>
          <c:w val="0.78306272479828887"/>
          <c:h val="0.72513308243311903"/>
        </c:manualLayout>
      </c:layout>
      <c:barChart>
        <c:barDir val="col"/>
        <c:grouping val="clustered"/>
        <c:ser>
          <c:idx val="0"/>
          <c:order val="0"/>
          <c:tx>
            <c:strRef>
              <c:f>List4!$D$61</c:f>
              <c:strCache>
                <c:ptCount val="1"/>
                <c:pt idx="0">
                  <c:v>UOPĆE NE</c:v>
                </c:pt>
              </c:strCache>
            </c:strRef>
          </c:tx>
          <c:cat>
            <c:strRef>
              <c:f>List4!$A$62:$C$65</c:f>
              <c:strCache>
                <c:ptCount val="4"/>
                <c:pt idx="0">
                  <c:v>Škola svim učenicima pruža jednake mogućnosti i potiče osjećaj pravednosti</c:v>
                </c:pt>
                <c:pt idx="1">
                  <c:v>Škola štiti učenike od nasilja, zlostavljanja i zlouporabe droge</c:v>
                </c:pt>
                <c:pt idx="2">
                  <c:v>Škola promiče zdravi stil života</c:v>
                </c:pt>
                <c:pt idx="3">
                  <c:v>Osoblje škole uvažava i poštuje sve učenike</c:v>
                </c:pt>
              </c:strCache>
            </c:strRef>
          </c:cat>
          <c:val>
            <c:numRef>
              <c:f>List4!$D$62:$D$65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List4!$E$61</c:f>
              <c:strCache>
                <c:ptCount val="1"/>
                <c:pt idx="0">
                  <c:v>UGLAVNOM NE</c:v>
                </c:pt>
              </c:strCache>
            </c:strRef>
          </c:tx>
          <c:cat>
            <c:strRef>
              <c:f>List4!$A$62:$C$65</c:f>
              <c:strCache>
                <c:ptCount val="4"/>
                <c:pt idx="0">
                  <c:v>Škola svim učenicima pruža jednake mogućnosti i potiče osjećaj pravednosti</c:v>
                </c:pt>
                <c:pt idx="1">
                  <c:v>Škola štiti učenike od nasilja, zlostavljanja i zlouporabe droge</c:v>
                </c:pt>
                <c:pt idx="2">
                  <c:v>Škola promiče zdravi stil života</c:v>
                </c:pt>
                <c:pt idx="3">
                  <c:v>Osoblje škole uvažava i poštuje sve učenike</c:v>
                </c:pt>
              </c:strCache>
            </c:strRef>
          </c:cat>
          <c:val>
            <c:numRef>
              <c:f>List4!$E$62:$E$65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List4!$F$61</c:f>
              <c:strCache>
                <c:ptCount val="1"/>
                <c:pt idx="0">
                  <c:v>UGLAVNOM DA</c:v>
                </c:pt>
              </c:strCache>
            </c:strRef>
          </c:tx>
          <c:cat>
            <c:strRef>
              <c:f>List4!$A$62:$C$65</c:f>
              <c:strCache>
                <c:ptCount val="4"/>
                <c:pt idx="0">
                  <c:v>Škola svim učenicima pruža jednake mogućnosti i potiče osjećaj pravednosti</c:v>
                </c:pt>
                <c:pt idx="1">
                  <c:v>Škola štiti učenike od nasilja, zlostavljanja i zlouporabe droge</c:v>
                </c:pt>
                <c:pt idx="2">
                  <c:v>Škola promiče zdravi stil života</c:v>
                </c:pt>
                <c:pt idx="3">
                  <c:v>Osoblje škole uvažava i poštuje sve učenike</c:v>
                </c:pt>
              </c:strCache>
            </c:strRef>
          </c:cat>
          <c:val>
            <c:numRef>
              <c:f>List4!$F$62:$F$65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12</c:v>
                </c:pt>
                <c:pt idx="3">
                  <c:v>11</c:v>
                </c:pt>
              </c:numCache>
            </c:numRef>
          </c:val>
        </c:ser>
        <c:ser>
          <c:idx val="3"/>
          <c:order val="3"/>
          <c:tx>
            <c:strRef>
              <c:f>List4!$G$61</c:f>
              <c:strCache>
                <c:ptCount val="1"/>
                <c:pt idx="0">
                  <c:v>U POTPUNOSTI DA</c:v>
                </c:pt>
              </c:strCache>
            </c:strRef>
          </c:tx>
          <c:cat>
            <c:strRef>
              <c:f>List4!$A$62:$C$65</c:f>
              <c:strCache>
                <c:ptCount val="4"/>
                <c:pt idx="0">
                  <c:v>Škola svim učenicima pruža jednake mogućnosti i potiče osjećaj pravednosti</c:v>
                </c:pt>
                <c:pt idx="1">
                  <c:v>Škola štiti učenike od nasilja, zlostavljanja i zlouporabe droge</c:v>
                </c:pt>
                <c:pt idx="2">
                  <c:v>Škola promiče zdravi stil života</c:v>
                </c:pt>
                <c:pt idx="3">
                  <c:v>Osoblje škole uvažava i poštuje sve učenike</c:v>
                </c:pt>
              </c:strCache>
            </c:strRef>
          </c:cat>
          <c:val>
            <c:numRef>
              <c:f>List4!$G$62:$G$65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6</c:v>
                </c:pt>
                <c:pt idx="3">
                  <c:v>5</c:v>
                </c:pt>
              </c:numCache>
            </c:numRef>
          </c:val>
        </c:ser>
        <c:ser>
          <c:idx val="4"/>
          <c:order val="4"/>
          <c:tx>
            <c:strRef>
              <c:f>List4!$H$61</c:f>
              <c:strCache>
                <c:ptCount val="1"/>
                <c:pt idx="0">
                  <c:v>NE ZNAM</c:v>
                </c:pt>
              </c:strCache>
            </c:strRef>
          </c:tx>
          <c:cat>
            <c:strRef>
              <c:f>List4!$A$62:$C$65</c:f>
              <c:strCache>
                <c:ptCount val="4"/>
                <c:pt idx="0">
                  <c:v>Škola svim učenicima pruža jednake mogućnosti i potiče osjećaj pravednosti</c:v>
                </c:pt>
                <c:pt idx="1">
                  <c:v>Škola štiti učenike od nasilja, zlostavljanja i zlouporabe droge</c:v>
                </c:pt>
                <c:pt idx="2">
                  <c:v>Škola promiče zdravi stil života</c:v>
                </c:pt>
                <c:pt idx="3">
                  <c:v>Osoblje škole uvažava i poštuje sve učenike</c:v>
                </c:pt>
              </c:strCache>
            </c:strRef>
          </c:cat>
          <c:val>
            <c:numRef>
              <c:f>List4!$H$62:$H$65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</c:ser>
        <c:axId val="65628032"/>
        <c:axId val="65629568"/>
      </c:barChart>
      <c:catAx>
        <c:axId val="6562803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sr-Latn-CS"/>
          </a:p>
        </c:txPr>
        <c:crossAx val="65629568"/>
        <c:crosses val="autoZero"/>
        <c:auto val="1"/>
        <c:lblAlgn val="ctr"/>
        <c:lblOffset val="100"/>
      </c:catAx>
      <c:valAx>
        <c:axId val="65629568"/>
        <c:scaling>
          <c:orientation val="minMax"/>
        </c:scaling>
        <c:axPos val="l"/>
        <c:majorGridlines/>
        <c:numFmt formatCode="General" sourceLinked="1"/>
        <c:tickLblPos val="nextTo"/>
        <c:crossAx val="656280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100"/>
          </a:pPr>
          <a:endParaRPr lang="sr-Latn-CS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29D79-7053-4EDD-B92A-321244BE429D}" type="datetimeFigureOut">
              <a:rPr lang="sr-Latn-CS" smtClean="0"/>
              <a:pPr/>
              <a:t>22.7.2013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4D946-FAD5-486F-9BFF-B743C5BC4C69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71472" y="1571613"/>
            <a:ext cx="7886728" cy="2028838"/>
          </a:xfrm>
        </p:spPr>
        <p:txBody>
          <a:bodyPr>
            <a:normAutofit fontScale="90000"/>
          </a:bodyPr>
          <a:lstStyle/>
          <a:p>
            <a:r>
              <a:rPr lang="hr-HR" dirty="0" err="1" smtClean="0">
                <a:latin typeface="Calibri" pitchFamily="34" charset="0"/>
              </a:rPr>
              <a:t>Samovrednovanje</a:t>
            </a:r>
            <a:r>
              <a:rPr lang="hr-HR" dirty="0" smtClean="0">
                <a:latin typeface="Calibri" pitchFamily="34" charset="0"/>
              </a:rPr>
              <a:t> škole</a:t>
            </a:r>
            <a:br>
              <a:rPr lang="hr-HR" dirty="0" smtClean="0">
                <a:latin typeface="Calibri" pitchFamily="34" charset="0"/>
              </a:rPr>
            </a:br>
            <a:r>
              <a:rPr lang="hr-HR" b="1" u="sng" dirty="0" smtClean="0">
                <a:latin typeface="Calibri" pitchFamily="34" charset="0"/>
              </a:rPr>
              <a:t>Rezultati analize upitnika za roditelje</a:t>
            </a:r>
            <a:endParaRPr lang="hr-HR" b="1" u="sng" dirty="0">
              <a:latin typeface="Calibri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7058052" cy="2186006"/>
          </a:xfrm>
        </p:spPr>
        <p:txBody>
          <a:bodyPr>
            <a:normAutofit/>
          </a:bodyPr>
          <a:lstStyle/>
          <a:p>
            <a:r>
              <a:rPr lang="hr-HR" b="1" dirty="0" smtClean="0"/>
              <a:t>Nastavna godina 2012./2013.</a:t>
            </a:r>
          </a:p>
          <a:p>
            <a:r>
              <a:rPr lang="hr-HR" b="1" dirty="0" smtClean="0"/>
              <a:t>Osnovna </a:t>
            </a:r>
            <a:r>
              <a:rPr lang="hr-HR" b="1" dirty="0" smtClean="0"/>
              <a:t>škola Ludbreg</a:t>
            </a:r>
            <a:endParaRPr lang="hr-H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96908"/>
          </a:xfrm>
        </p:spPr>
        <p:txBody>
          <a:bodyPr>
            <a:normAutofit/>
          </a:bodyPr>
          <a:lstStyle/>
          <a:p>
            <a:r>
              <a:rPr lang="hr-HR" sz="3200" dirty="0" smtClean="0"/>
              <a:t>Odnosi unutar škole/upravljanje školom I</a:t>
            </a:r>
            <a:endParaRPr lang="hr-HR" sz="3200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8929718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3978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Odnosi unutar škole/upravljanje školom II</a:t>
            </a:r>
            <a:endParaRPr lang="hr-HR" sz="32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285720" y="785794"/>
          <a:ext cx="8572560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928710"/>
          </a:xfrm>
        </p:spPr>
        <p:txBody>
          <a:bodyPr>
            <a:normAutofit/>
          </a:bodyPr>
          <a:lstStyle/>
          <a:p>
            <a:r>
              <a:rPr lang="hr-HR" sz="3600" dirty="0" smtClean="0"/>
              <a:t>Odnosi</a:t>
            </a:r>
            <a:r>
              <a:rPr lang="hr-HR" sz="3200" dirty="0" smtClean="0"/>
              <a:t> unutar škole/upravljanje školom III</a:t>
            </a:r>
            <a:endParaRPr lang="hr-HR" sz="32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0" y="1142984"/>
          <a:ext cx="9001156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1143000"/>
          </a:xfrm>
        </p:spPr>
        <p:txBody>
          <a:bodyPr/>
          <a:lstStyle/>
          <a:p>
            <a:r>
              <a:rPr lang="hr-HR" dirty="0" smtClean="0"/>
              <a:t>Komunikacija s roditeljima I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40108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710"/>
          </a:xfrm>
        </p:spPr>
        <p:txBody>
          <a:bodyPr/>
          <a:lstStyle/>
          <a:p>
            <a:r>
              <a:rPr lang="hr-HR" dirty="0" smtClean="0"/>
              <a:t>Komunikacija s roditeljima II</a:t>
            </a:r>
            <a:endParaRPr lang="hr-HR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357158" y="1428736"/>
          <a:ext cx="8572560" cy="4768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/>
          <a:lstStyle/>
          <a:p>
            <a:r>
              <a:rPr lang="hr-HR" dirty="0" smtClean="0"/>
              <a:t>Komunikacija s roditeljima III</a:t>
            </a:r>
            <a:endParaRPr lang="hr-HR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8715436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/>
          <a:lstStyle/>
          <a:p>
            <a:r>
              <a:rPr lang="hr-HR" dirty="0" smtClean="0"/>
              <a:t>	Zaključno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hr-HR" sz="2000" dirty="0" smtClean="0">
              <a:latin typeface="Georgia" pitchFamily="18" charset="0"/>
            </a:endParaRPr>
          </a:p>
          <a:p>
            <a:pPr>
              <a:buNone/>
            </a:pPr>
            <a:endParaRPr lang="hr-HR" dirty="0" smtClean="0"/>
          </a:p>
          <a:p>
            <a:pPr algn="ctr">
              <a:buNone/>
            </a:pPr>
            <a:r>
              <a:rPr lang="hr-HR" dirty="0" smtClean="0"/>
              <a:t>	Roditelji su pozvani sudjelovati u svakom aspektu odgojno-obrazovnog procesa, što je moguće više.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74720"/>
          </a:xfrm>
        </p:spPr>
        <p:txBody>
          <a:bodyPr/>
          <a:lstStyle/>
          <a:p>
            <a:r>
              <a:rPr lang="hr-HR" dirty="0" smtClean="0"/>
              <a:t>Podaci 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357158" y="928670"/>
            <a:ext cx="8258204" cy="4983179"/>
          </a:xfrm>
        </p:spPr>
        <p:txBody>
          <a:bodyPr/>
          <a:lstStyle/>
          <a:p>
            <a:r>
              <a:rPr lang="hr-HR" dirty="0" smtClean="0"/>
              <a:t>Anketa je provedena </a:t>
            </a:r>
            <a:r>
              <a:rPr lang="hr-HR" dirty="0" smtClean="0"/>
              <a:t>početkom drugog obrazovnog razdoblja </a:t>
            </a:r>
            <a:r>
              <a:rPr lang="hr-HR" dirty="0" smtClean="0"/>
              <a:t>u OŠ Ludbreg</a:t>
            </a:r>
          </a:p>
          <a:p>
            <a:r>
              <a:rPr lang="hr-HR" dirty="0" smtClean="0"/>
              <a:t>Broj anketiranih roditelja: 20; </a:t>
            </a:r>
          </a:p>
          <a:p>
            <a:r>
              <a:rPr lang="hr-HR" dirty="0" smtClean="0"/>
              <a:t>Troje roditelja nije dalo podatak o razredu djeteta.</a:t>
            </a:r>
          </a:p>
          <a:p>
            <a:pPr>
              <a:buNone/>
            </a:pPr>
            <a:endParaRPr lang="hr-HR" dirty="0" smtClean="0"/>
          </a:p>
        </p:txBody>
      </p:sp>
      <p:graphicFrame>
        <p:nvGraphicFramePr>
          <p:cNvPr id="6" name="Grafikon 5"/>
          <p:cNvGraphicFramePr/>
          <p:nvPr>
            <p:extLst>
              <p:ext uri="{D42A27DB-BD31-4B8C-83A1-F6EECF244321}">
                <p14:modId xmlns="" xmlns:p14="http://schemas.microsoft.com/office/powerpoint/2010/main" val="1508809641"/>
              </p:ext>
            </p:extLst>
          </p:nvPr>
        </p:nvGraphicFramePr>
        <p:xfrm>
          <a:off x="9073" y="3000372"/>
          <a:ext cx="8643966" cy="3857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4978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>Kategorije:</a:t>
            </a:r>
            <a:br>
              <a:rPr lang="hr-HR" b="1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04351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hr-HR" dirty="0" smtClean="0"/>
              <a:t>Dijete i škola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Poticanje učenika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Nastava i ocjenjivanje</a:t>
            </a:r>
          </a:p>
          <a:p>
            <a:pPr>
              <a:buFont typeface="Wingdings" pitchFamily="2" charset="2"/>
              <a:buChar char="ü"/>
            </a:pPr>
            <a:r>
              <a:rPr lang="hr-HR" dirty="0"/>
              <a:t>Razvoj životnih </a:t>
            </a:r>
            <a:r>
              <a:rPr lang="hr-HR" dirty="0" smtClean="0"/>
              <a:t>vještina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Odnos </a:t>
            </a:r>
            <a:r>
              <a:rPr lang="hr-HR" dirty="0"/>
              <a:t>nastavnika prema </a:t>
            </a:r>
            <a:r>
              <a:rPr lang="hr-HR" dirty="0" smtClean="0"/>
              <a:t>učenicima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Odnosi </a:t>
            </a:r>
            <a:r>
              <a:rPr lang="hr-HR" dirty="0"/>
              <a:t>unutar </a:t>
            </a:r>
            <a:r>
              <a:rPr lang="hr-HR" dirty="0" smtClean="0"/>
              <a:t>škole/upravljanje školom</a:t>
            </a:r>
          </a:p>
          <a:p>
            <a:pPr>
              <a:buFont typeface="Wingdings" pitchFamily="2" charset="2"/>
              <a:buChar char="ü"/>
            </a:pPr>
            <a:r>
              <a:rPr lang="hr-HR" dirty="0"/>
              <a:t>K</a:t>
            </a:r>
            <a:r>
              <a:rPr lang="hr-HR" dirty="0" smtClean="0"/>
              <a:t>omunikacija </a:t>
            </a:r>
            <a:r>
              <a:rPr lang="hr-HR" dirty="0"/>
              <a:t>s roditeljima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928670"/>
          </a:xfrm>
        </p:spPr>
        <p:txBody>
          <a:bodyPr/>
          <a:lstStyle/>
          <a:p>
            <a:r>
              <a:rPr lang="hr-HR" dirty="0" smtClean="0"/>
              <a:t>Dijete i škola I.</a:t>
            </a:r>
            <a:endParaRPr lang="hr-HR" dirty="0"/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idx="1"/>
          </p:nvPr>
        </p:nvGraphicFramePr>
        <p:xfrm>
          <a:off x="214282" y="1071546"/>
          <a:ext cx="8472518" cy="505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846158"/>
          </a:xfrm>
        </p:spPr>
        <p:txBody>
          <a:bodyPr/>
          <a:lstStyle/>
          <a:p>
            <a:r>
              <a:rPr lang="hr-HR" dirty="0" smtClean="0"/>
              <a:t>Dijete i škola II.</a:t>
            </a:r>
            <a:endParaRPr lang="hr-HR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357158" y="1214422"/>
          <a:ext cx="8229600" cy="4757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928710"/>
          </a:xfrm>
        </p:spPr>
        <p:txBody>
          <a:bodyPr/>
          <a:lstStyle/>
          <a:p>
            <a:r>
              <a:rPr lang="hr-HR" dirty="0" smtClean="0"/>
              <a:t>Poticanje učenika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83183873"/>
              </p:ext>
            </p:extLst>
          </p:nvPr>
        </p:nvGraphicFramePr>
        <p:xfrm>
          <a:off x="0" y="1285860"/>
          <a:ext cx="9286908" cy="557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000148"/>
          </a:xfrm>
        </p:spPr>
        <p:txBody>
          <a:bodyPr/>
          <a:lstStyle/>
          <a:p>
            <a:r>
              <a:rPr lang="hr-HR" dirty="0" smtClean="0"/>
              <a:t>Nastava i ocjenjivanje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142844" y="1142984"/>
          <a:ext cx="8643998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96908"/>
          </a:xfrm>
        </p:spPr>
        <p:txBody>
          <a:bodyPr/>
          <a:lstStyle/>
          <a:p>
            <a:r>
              <a:rPr lang="hr-HR" dirty="0" smtClean="0"/>
              <a:t>	Razvoj životnih vještina</a:t>
            </a:r>
            <a:endParaRPr lang="hr-HR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214282" y="1000108"/>
          <a:ext cx="864399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-285776"/>
            <a:ext cx="8229600" cy="1143008"/>
          </a:xfrm>
        </p:spPr>
        <p:txBody>
          <a:bodyPr/>
          <a:lstStyle/>
          <a:p>
            <a:r>
              <a:rPr lang="hr-HR" dirty="0" smtClean="0"/>
              <a:t>Odnos nastavnika prema učenicima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142844" y="1071546"/>
          <a:ext cx="9001156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109</Words>
  <Application>Microsoft Office PowerPoint</Application>
  <PresentationFormat>Prikaz na zaslonu (4:3)</PresentationFormat>
  <Paragraphs>32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7" baseType="lpstr">
      <vt:lpstr>Office tema</vt:lpstr>
      <vt:lpstr>Samovrednovanje škole Rezultati analize upitnika za roditelje</vt:lpstr>
      <vt:lpstr>Podaci </vt:lpstr>
      <vt:lpstr> Kategorije: </vt:lpstr>
      <vt:lpstr>Dijete i škola I.</vt:lpstr>
      <vt:lpstr>Dijete i škola II.</vt:lpstr>
      <vt:lpstr>Poticanje učenika</vt:lpstr>
      <vt:lpstr>Nastava i ocjenjivanje</vt:lpstr>
      <vt:lpstr> Razvoj životnih vještina</vt:lpstr>
      <vt:lpstr>Odnos nastavnika prema učenicima</vt:lpstr>
      <vt:lpstr>Odnosi unutar škole/upravljanje školom I</vt:lpstr>
      <vt:lpstr>Odnosi unutar škole/upravljanje školom II</vt:lpstr>
      <vt:lpstr>Odnosi unutar škole/upravljanje školom III</vt:lpstr>
      <vt:lpstr>Komunikacija s roditeljima I</vt:lpstr>
      <vt:lpstr>Komunikacija s roditeljima II</vt:lpstr>
      <vt:lpstr>Komunikacija s roditeljima III</vt:lpstr>
      <vt:lpstr> Zaključno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USER</dc:creator>
  <cp:lastModifiedBy>USER</cp:lastModifiedBy>
  <cp:revision>33</cp:revision>
  <dcterms:created xsi:type="dcterms:W3CDTF">2013-06-27T19:47:33Z</dcterms:created>
  <dcterms:modified xsi:type="dcterms:W3CDTF">2013-07-22T09:07:20Z</dcterms:modified>
</cp:coreProperties>
</file>