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3" d="100"/>
          <a:sy n="103" d="100"/>
        </p:scale>
        <p:origin x="23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3E0AB-182B-4377-AEFF-98C04E865DB3}" type="datetimeFigureOut">
              <a:rPr lang="hr-HR" smtClean="0"/>
              <a:pPr/>
              <a:t>27.3.2014.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0F401E-8942-4234-841C-4D046ACA580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6097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6B60-DF37-4C83-AFCE-A1116616B5EE}" type="datetime1">
              <a:rPr lang="hr-HR" smtClean="0"/>
              <a:pPr/>
              <a:t>27.3.2014.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96E1-95DD-47DF-8A26-5DBA5E4A17C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24377-C55E-4D8C-9B92-1DB373995FF0}" type="datetime1">
              <a:rPr lang="hr-HR" smtClean="0"/>
              <a:pPr/>
              <a:t>27.3.2014.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96E1-95DD-47DF-8A26-5DBA5E4A17C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4572-46F9-4E0A-864C-5D8FC1A4CF89}" type="datetime1">
              <a:rPr lang="hr-HR" smtClean="0"/>
              <a:pPr/>
              <a:t>27.3.2014.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96E1-95DD-47DF-8A26-5DBA5E4A17C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B9500-5170-4C6A-80B6-88244112B5D8}" type="datetime1">
              <a:rPr lang="hr-HR" smtClean="0"/>
              <a:pPr/>
              <a:t>27.3.2014.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96E1-95DD-47DF-8A26-5DBA5E4A17C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847BE-E9DC-4423-89B6-242C2DC7E962}" type="datetime1">
              <a:rPr lang="hr-HR" smtClean="0"/>
              <a:pPr/>
              <a:t>27.3.2014.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96E1-95DD-47DF-8A26-5DBA5E4A17C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C66C-2031-4638-A88D-EF50D2D11CA0}" type="datetime1">
              <a:rPr lang="hr-HR" smtClean="0"/>
              <a:pPr/>
              <a:t>27.3.2014.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96E1-95DD-47DF-8A26-5DBA5E4A17C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A03DB-6DCC-4726-AA9B-AE74BC7146AF}" type="datetime1">
              <a:rPr lang="hr-HR" smtClean="0"/>
              <a:pPr/>
              <a:t>27.3.2014.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96E1-95DD-47DF-8A26-5DBA5E4A17C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4AF1A-2D73-44DC-9EA4-71E1B4771B4D}" type="datetime1">
              <a:rPr lang="hr-HR" smtClean="0"/>
              <a:pPr/>
              <a:t>27.3.2014.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96E1-95DD-47DF-8A26-5DBA5E4A17C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59EC-4CCD-488A-A37E-CFD9BB0B228F}" type="datetime1">
              <a:rPr lang="hr-HR" smtClean="0"/>
              <a:pPr/>
              <a:t>27.3.2014.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96E1-95DD-47DF-8A26-5DBA5E4A17C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FAE3-40A6-4DC5-8772-7FBF4F9357BE}" type="datetime1">
              <a:rPr lang="hr-HR" smtClean="0"/>
              <a:pPr/>
              <a:t>27.3.2014.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96E1-95DD-47DF-8A26-5DBA5E4A17C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15870-AE80-48B1-AB96-FA5D24ED0935}" type="datetime1">
              <a:rPr lang="hr-HR" smtClean="0"/>
              <a:pPr/>
              <a:t>27.3.2014.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96E1-95DD-47DF-8A26-5DBA5E4A17C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19634-9275-453C-A448-CC415B21C702}" type="datetime1">
              <a:rPr lang="hr-HR" smtClean="0"/>
              <a:pPr/>
              <a:t>27.3.2014.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r-HR" smtClean="0"/>
              <a:t>OŠ Ludbreg, školska godina 2013./2014.</a:t>
            </a: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996E1-95DD-47DF-8A26-5DBA5E4A17C6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844408" cy="3312368"/>
          </a:xfrm>
        </p:spPr>
        <p:txBody>
          <a:bodyPr>
            <a:noAutofit/>
          </a:bodyPr>
          <a:lstStyle/>
          <a:p>
            <a:r>
              <a:rPr lang="hr-HR" sz="5400" b="1" dirty="0" smtClean="0">
                <a:latin typeface="Bradley Hand ITC" pitchFamily="66" charset="0"/>
              </a:rPr>
              <a:t>Prijelaz iz razredne</a:t>
            </a:r>
            <a:br>
              <a:rPr lang="hr-HR" sz="5400" b="1" dirty="0" smtClean="0">
                <a:latin typeface="Bradley Hand ITC" pitchFamily="66" charset="0"/>
              </a:rPr>
            </a:br>
            <a:r>
              <a:rPr lang="hr-HR" sz="5400" b="1" dirty="0" smtClean="0">
                <a:latin typeface="Bradley Hand ITC" pitchFamily="66" charset="0"/>
              </a:rPr>
              <a:t>u predmetnu nastavu</a:t>
            </a:r>
            <a:endParaRPr lang="hr-HR" sz="5400" b="1" dirty="0">
              <a:latin typeface="Bradley Hand ITC" pitchFamily="66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763688" y="4509120"/>
            <a:ext cx="6804248" cy="1224136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/>
                </a:solidFill>
              </a:rPr>
              <a:t>Pedagoginja škole: Ana Šamarija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Roditeljski sastanak 4. razreda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2411760" y="6237312"/>
            <a:ext cx="2895600" cy="365125"/>
          </a:xfrm>
        </p:spPr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OŠ Ludbreg, školska godina 2013./2014.</a:t>
            </a:r>
            <a:endParaRPr lang="hr-H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prijelaz u 5. razred može biti stresan, shvatite to ozbiljno i pružite svom djetetu podršku i pažnju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obratite pozornost na vlastita očekivanja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hrabrite i hvalite dijete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hr-HR" b="1" dirty="0" err="1" smtClean="0">
                <a:latin typeface="Times New Roman" pitchFamily="18" charset="0"/>
                <a:cs typeface="Times New Roman" pitchFamily="18" charset="0"/>
              </a:rPr>
              <a:t>pomozite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djetetu organizirati vrijeme i učenje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za uspjeh je važan odnos razrednika, roditelja, učitelja i učenika, njegujte ga</a:t>
            </a:r>
          </a:p>
          <a:p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1560" y="692696"/>
            <a:ext cx="8229600" cy="511256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r-HR" sz="4800" dirty="0" smtClean="0"/>
              <a:t>Hvala na pažnji!</a:t>
            </a:r>
          </a:p>
          <a:p>
            <a:pPr algn="ctr">
              <a:buNone/>
            </a:pPr>
            <a:endParaRPr lang="hr-HR" sz="4800" dirty="0" smtClean="0"/>
          </a:p>
          <a:p>
            <a:pPr algn="ctr">
              <a:buNone/>
            </a:pPr>
            <a:endParaRPr lang="hr-HR" sz="4800" dirty="0" smtClean="0"/>
          </a:p>
          <a:p>
            <a:pPr algn="ctr">
              <a:buNone/>
            </a:pPr>
            <a:endParaRPr lang="hr-HR" sz="4800" dirty="0" smtClean="0"/>
          </a:p>
          <a:p>
            <a:pPr algn="ctr">
              <a:buNone/>
            </a:pPr>
            <a:r>
              <a:rPr lang="hr-HR" sz="4800" dirty="0" smtClean="0"/>
              <a:t>Puno </a:t>
            </a:r>
            <a:r>
              <a:rPr lang="hr-HR" sz="4800" dirty="0" smtClean="0"/>
              <a:t>uspjeha u pripremama za peti razred!</a:t>
            </a:r>
            <a:endParaRPr lang="hr-HR" sz="4800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  <p:pic>
        <p:nvPicPr>
          <p:cNvPr id="6146" name="Picture 2" descr="http://os-kbalic-sestanovac.skole.hr/upload/os-kbalic-sestanovac/images/static3/838/Image/PARTNERI_U_ODGOJU_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4176" y="1484784"/>
            <a:ext cx="3190898" cy="284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363272" cy="1008112"/>
          </a:xfrm>
        </p:spPr>
        <p:txBody>
          <a:bodyPr>
            <a:normAutofit/>
          </a:bodyPr>
          <a:lstStyle/>
          <a:p>
            <a:r>
              <a:rPr lang="hr-HR" b="1" dirty="0" smtClean="0"/>
              <a:t>Što morate znati..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700808"/>
            <a:ext cx="8075240" cy="32732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Uspjeh i ponašanje učenika na početku ponekad nisu onakvi kakve očekujemo.</a:t>
            </a:r>
          </a:p>
          <a:p>
            <a:pPr>
              <a:buNone/>
            </a:pPr>
            <a:r>
              <a:rPr lang="hr-HR" dirty="0" smtClean="0"/>
              <a:t> </a:t>
            </a:r>
          </a:p>
          <a:p>
            <a:pPr>
              <a:buNone/>
            </a:pPr>
            <a:r>
              <a:rPr lang="hr-HR" dirty="0" smtClean="0"/>
              <a:t>	Uspjeh </a:t>
            </a:r>
            <a:r>
              <a:rPr lang="hr-HR" dirty="0"/>
              <a:t>u prvom polugodištu za neke učenike i roditelje je pravo </a:t>
            </a:r>
            <a:r>
              <a:rPr lang="hr-HR" dirty="0" smtClean="0"/>
              <a:t>razočaranje.</a:t>
            </a:r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OŠ Ludbreg, školska godina 2013./2014.</a:t>
            </a:r>
            <a:endParaRPr lang="hr-HR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ss-topusko.skole.hr/upload/ss-topusko/images/static3/930/Image/uceni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365104"/>
            <a:ext cx="3170659" cy="1830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hr-HR" b="1" dirty="0" smtClean="0"/>
              <a:t>Istraživanja pokazuju: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11760" y="1412776"/>
            <a:ext cx="5915000" cy="4641379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>
                <a:solidFill>
                  <a:srgbClr val="265F00"/>
                </a:solidFill>
              </a:rPr>
              <a:t>strah, nesigurnost, neugoda i </a:t>
            </a:r>
            <a:r>
              <a:rPr lang="hr-HR" dirty="0" smtClean="0">
                <a:solidFill>
                  <a:srgbClr val="265F00"/>
                </a:solidFill>
              </a:rPr>
              <a:t>stres djece</a:t>
            </a:r>
            <a:endParaRPr lang="hr-HR" dirty="0" smtClean="0">
              <a:solidFill>
                <a:srgbClr val="265F00"/>
              </a:solidFill>
            </a:endParaRPr>
          </a:p>
          <a:p>
            <a:r>
              <a:rPr lang="hr-HR" dirty="0" smtClean="0">
                <a:solidFill>
                  <a:srgbClr val="265F00"/>
                </a:solidFill>
              </a:rPr>
              <a:t>razdoblje </a:t>
            </a:r>
            <a:r>
              <a:rPr lang="hr-HR" dirty="0" err="1" smtClean="0">
                <a:solidFill>
                  <a:srgbClr val="265F00"/>
                </a:solidFill>
              </a:rPr>
              <a:t>predpuberteta</a:t>
            </a:r>
            <a:r>
              <a:rPr lang="hr-HR" dirty="0" smtClean="0">
                <a:solidFill>
                  <a:srgbClr val="265F00"/>
                </a:solidFill>
              </a:rPr>
              <a:t> - </a:t>
            </a:r>
            <a:r>
              <a:rPr lang="hr-HR" b="1" dirty="0" smtClean="0">
                <a:solidFill>
                  <a:srgbClr val="265F00"/>
                </a:solidFill>
              </a:rPr>
              <a:t>najidealniji period za stvaranje radnih navika i procesa </a:t>
            </a:r>
            <a:r>
              <a:rPr lang="hr-HR" b="1" dirty="0" smtClean="0">
                <a:solidFill>
                  <a:srgbClr val="265F00"/>
                </a:solidFill>
              </a:rPr>
              <a:t>učenja</a:t>
            </a:r>
            <a:endParaRPr lang="hr-HR" sz="2800" dirty="0" smtClean="0">
              <a:solidFill>
                <a:srgbClr val="265F00"/>
              </a:solidFill>
            </a:endParaRPr>
          </a:p>
          <a:p>
            <a:endParaRPr lang="hr-HR" sz="2800" b="1" u="sng" dirty="0" smtClean="0">
              <a:solidFill>
                <a:srgbClr val="265F00"/>
              </a:solidFill>
            </a:endParaRPr>
          </a:p>
          <a:p>
            <a:r>
              <a:rPr lang="hr-HR" b="1" u="sng" dirty="0" smtClean="0">
                <a:solidFill>
                  <a:srgbClr val="265F00"/>
                </a:solidFill>
              </a:rPr>
              <a:t>važan utjecaj vršnjaka </a:t>
            </a:r>
            <a:r>
              <a:rPr lang="hr-HR" dirty="0" smtClean="0">
                <a:solidFill>
                  <a:srgbClr val="265F00"/>
                </a:solidFill>
              </a:rPr>
              <a:t>(roditelji nisu više u centru, utjecaj medija)</a:t>
            </a:r>
          </a:p>
          <a:p>
            <a:r>
              <a:rPr lang="hr-HR" dirty="0" smtClean="0">
                <a:solidFill>
                  <a:srgbClr val="265F00"/>
                </a:solidFill>
              </a:rPr>
              <a:t>Želja za samostalnošću vs. ovisnost o odraslima</a:t>
            </a:r>
          </a:p>
          <a:p>
            <a:endParaRPr lang="fr-CA" dirty="0" smtClean="0">
              <a:solidFill>
                <a:srgbClr val="265F00"/>
              </a:solidFill>
            </a:endParaRPr>
          </a:p>
          <a:p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  <p:pic>
        <p:nvPicPr>
          <p:cNvPr id="2050" name="Picture 2" descr="http://os-stobrec.skole.hr/upload/os-stobrec/images/static3/749/Image/pisane_provjere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00200"/>
            <a:ext cx="2441807" cy="329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/>
          <a:lstStyle/>
          <a:p>
            <a:r>
              <a:rPr lang="hr-HR" b="1" dirty="0" smtClean="0"/>
              <a:t>Što se mijenja u petom razredu?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1560" y="1412776"/>
            <a:ext cx="5408240" cy="4713387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>
                <a:solidFill>
                  <a:srgbClr val="002060"/>
                </a:solidFill>
              </a:rPr>
              <a:t>više učitelja</a:t>
            </a:r>
          </a:p>
          <a:p>
            <a:r>
              <a:rPr lang="hr-HR" dirty="0" smtClean="0">
                <a:solidFill>
                  <a:srgbClr val="002060"/>
                </a:solidFill>
              </a:rPr>
              <a:t>novi predmeti – povijest, priroda, geografija, tehnička kultura, informatika</a:t>
            </a:r>
          </a:p>
          <a:p>
            <a:r>
              <a:rPr lang="hr-HR" dirty="0" smtClean="0">
                <a:solidFill>
                  <a:srgbClr val="002060"/>
                </a:solidFill>
              </a:rPr>
              <a:t>specijalizirane učionice</a:t>
            </a:r>
          </a:p>
          <a:p>
            <a:r>
              <a:rPr lang="hr-HR" dirty="0" smtClean="0">
                <a:solidFill>
                  <a:srgbClr val="002060"/>
                </a:solidFill>
              </a:rPr>
              <a:t>stariji učenici</a:t>
            </a:r>
          </a:p>
          <a:p>
            <a:r>
              <a:rPr lang="hr-HR" dirty="0" smtClean="0">
                <a:solidFill>
                  <a:srgbClr val="002060"/>
                </a:solidFill>
              </a:rPr>
              <a:t>duži boravak u školi</a:t>
            </a:r>
          </a:p>
          <a:p>
            <a:r>
              <a:rPr lang="hr-HR" dirty="0" smtClean="0">
                <a:solidFill>
                  <a:srgbClr val="002060"/>
                </a:solidFill>
              </a:rPr>
              <a:t>više učenja i odgovornosti, SAMOSTALNOST U UČENJU – (PLAN UČENJA!)</a:t>
            </a:r>
          </a:p>
          <a:p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  <p:pic>
        <p:nvPicPr>
          <p:cNvPr id="3074" name="Picture 2" descr="http://os-zamet-ri.skole.hr/upload/os-zamet-ri/images/headers/Image/ucenik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301825"/>
            <a:ext cx="3711509" cy="293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/>
          <a:lstStyle/>
          <a:p>
            <a:r>
              <a:rPr lang="hr-HR" b="1" dirty="0" smtClean="0"/>
              <a:t>Najčešći problemi: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Neorganiziranost, nemogućnost nošenja s povećanim zahtjevima, slabije ocjene, nerazvijene radne navike, gubitak koncentracije, strah od učitelja i ispitivanja, “gubljenje” u prevelikoj količini gradiva, prevelika očekivanja od strane njih samih i njihovih roditelja, poziv na eksperimentiranje, povećana samokritičnost</a:t>
            </a:r>
            <a:r>
              <a:rPr lang="fr-CA" dirty="0" smtClean="0"/>
              <a:t> </a:t>
            </a:r>
            <a:endParaRPr lang="hr-HR" dirty="0" smtClean="0"/>
          </a:p>
          <a:p>
            <a:r>
              <a:rPr lang="hr-HR" u="sng" dirty="0" smtClean="0"/>
              <a:t>Specifične teškoće</a:t>
            </a:r>
            <a:r>
              <a:rPr lang="hr-HR" dirty="0" smtClean="0"/>
              <a:t> – </a:t>
            </a:r>
            <a:r>
              <a:rPr lang="hr-HR" sz="2800" dirty="0" smtClean="0"/>
              <a:t>slabiji uspjeh u učenju, promjena stava prema učenju i školi (“mrzim školu!”)</a:t>
            </a:r>
            <a:endParaRPr lang="fr-CA" sz="2800" dirty="0" smtClean="0"/>
          </a:p>
          <a:p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dirty="0" smtClean="0"/>
              <a:t>OŠ Ludbreg, školska godina 2013./2014.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/>
          </a:bodyPr>
          <a:lstStyle/>
          <a:p>
            <a:r>
              <a:rPr lang="hr-HR" sz="3200" b="1" dirty="0" smtClean="0"/>
              <a:t>ZA USPJEH U 5. RAZREDU VAŽNO JE: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771800" y="1268760"/>
            <a:ext cx="5915000" cy="4857403"/>
          </a:xfrm>
        </p:spPr>
        <p:txBody>
          <a:bodyPr>
            <a:normAutofit/>
          </a:bodyPr>
          <a:lstStyle/>
          <a:p>
            <a:r>
              <a:rPr lang="hr-HR" b="1" dirty="0" smtClean="0">
                <a:solidFill>
                  <a:srgbClr val="002060"/>
                </a:solidFill>
              </a:rPr>
              <a:t>PREDZNANJE </a:t>
            </a:r>
            <a:endParaRPr lang="hr-HR" b="1" dirty="0" smtClean="0">
              <a:solidFill>
                <a:srgbClr val="002060"/>
              </a:solidFill>
            </a:endParaRPr>
          </a:p>
          <a:p>
            <a:r>
              <a:rPr lang="hr-HR" b="1" dirty="0" smtClean="0">
                <a:solidFill>
                  <a:srgbClr val="002060"/>
                </a:solidFill>
              </a:rPr>
              <a:t>REDOVNO </a:t>
            </a:r>
            <a:r>
              <a:rPr lang="hr-HR" b="1" dirty="0" smtClean="0">
                <a:solidFill>
                  <a:srgbClr val="002060"/>
                </a:solidFill>
              </a:rPr>
              <a:t>PONAVLJANJE</a:t>
            </a:r>
          </a:p>
          <a:p>
            <a:r>
              <a:rPr lang="hr-HR" b="1" dirty="0" smtClean="0">
                <a:solidFill>
                  <a:srgbClr val="002060"/>
                </a:solidFill>
              </a:rPr>
              <a:t>UČENIKOVE SPOSOBNOSTI</a:t>
            </a:r>
          </a:p>
          <a:p>
            <a:r>
              <a:rPr lang="hr-HR" b="1" dirty="0" smtClean="0">
                <a:solidFill>
                  <a:srgbClr val="002060"/>
                </a:solidFill>
              </a:rPr>
              <a:t>MOTIVIRANOST ZA UČENJE</a:t>
            </a:r>
          </a:p>
          <a:p>
            <a:r>
              <a:rPr lang="hr-HR" b="1" dirty="0" smtClean="0">
                <a:solidFill>
                  <a:srgbClr val="002060"/>
                </a:solidFill>
              </a:rPr>
              <a:t>RADNE NAVIKE</a:t>
            </a:r>
          </a:p>
          <a:p>
            <a:r>
              <a:rPr lang="hr-HR" b="1" dirty="0" smtClean="0">
                <a:solidFill>
                  <a:srgbClr val="002060"/>
                </a:solidFill>
              </a:rPr>
              <a:t>TEHNIKE UČENJA</a:t>
            </a:r>
          </a:p>
          <a:p>
            <a:r>
              <a:rPr lang="hr-HR" b="1" dirty="0" smtClean="0">
                <a:solidFill>
                  <a:srgbClr val="002060"/>
                </a:solidFill>
              </a:rPr>
              <a:t>SLOBODNOVREMENSKE AKTIVNOSTI</a:t>
            </a:r>
            <a:endParaRPr lang="hr-HR" b="1" dirty="0">
              <a:solidFill>
                <a:srgbClr val="002060"/>
              </a:solidFill>
            </a:endParaRP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  <p:pic>
        <p:nvPicPr>
          <p:cNvPr id="4098" name="Picture 2" descr="http://os-budasevo.skole.hr/upload/os-budasevo/images/static3/966/Image/ucenic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504" y="1772816"/>
            <a:ext cx="2016224" cy="2605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638944"/>
          </a:xfrm>
        </p:spPr>
        <p:txBody>
          <a:bodyPr>
            <a:noAutofit/>
          </a:bodyPr>
          <a:lstStyle/>
          <a:p>
            <a:r>
              <a:rPr lang="hr-HR" sz="3600" b="1" dirty="0" smtClean="0">
                <a:latin typeface="Calibri" pitchFamily="34" charset="0"/>
              </a:rPr>
              <a:t>KAKO VI MOŽETE POMOĆI</a:t>
            </a:r>
            <a:endParaRPr lang="hr-HR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364905"/>
            <a:ext cx="5562600" cy="4525963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hr-HR" sz="4000" b="1" dirty="0" smtClean="0">
                <a:solidFill>
                  <a:srgbClr val="002060"/>
                </a:solidFill>
                <a:latin typeface="Calibri" pitchFamily="34" charset="0"/>
              </a:rPr>
              <a:t>OČEKIVANJA</a:t>
            </a:r>
            <a:r>
              <a:rPr lang="hr-HR" sz="4000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hr-HR" dirty="0" smtClean="0">
                <a:solidFill>
                  <a:srgbClr val="002060"/>
                </a:solidFill>
                <a:latin typeface="Calibri" pitchFamily="34" charset="0"/>
              </a:rPr>
              <a:t>(realna, ne previsoka)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hr-HR" sz="4000" b="1" dirty="0" smtClean="0">
                <a:solidFill>
                  <a:srgbClr val="002060"/>
                </a:solidFill>
                <a:latin typeface="Calibri" pitchFamily="34" charset="0"/>
              </a:rPr>
              <a:t>RASPORED DANA</a:t>
            </a:r>
            <a:r>
              <a:rPr lang="hr-HR" sz="4000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hr-HR" dirty="0" smtClean="0">
                <a:solidFill>
                  <a:srgbClr val="002060"/>
                </a:solidFill>
                <a:latin typeface="Calibri" pitchFamily="34" charset="0"/>
              </a:rPr>
              <a:t>(vrijeme učenja i  slobodno vrijeme 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hr-HR" sz="4000" b="1" dirty="0" smtClean="0">
                <a:solidFill>
                  <a:srgbClr val="002060"/>
                </a:solidFill>
                <a:latin typeface="Calibri" pitchFamily="34" charset="0"/>
              </a:rPr>
              <a:t> SAMONAGRAĐIVANJE </a:t>
            </a:r>
            <a:r>
              <a:rPr lang="hr-HR" dirty="0" smtClean="0">
                <a:solidFill>
                  <a:srgbClr val="002060"/>
                </a:solidFill>
                <a:latin typeface="Calibri" pitchFamily="34" charset="0"/>
              </a:rPr>
              <a:t>(film, koncert, šetnja, izlazak)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hr-HR" sz="4000" b="1" dirty="0" smtClean="0">
                <a:solidFill>
                  <a:srgbClr val="002060"/>
                </a:solidFill>
                <a:latin typeface="Calibri" pitchFamily="34" charset="0"/>
              </a:rPr>
              <a:t>UČINKOVITO KORIŠTENJE NASTAVE </a:t>
            </a:r>
            <a:r>
              <a:rPr lang="hr-HR" dirty="0" smtClean="0">
                <a:solidFill>
                  <a:srgbClr val="002060"/>
                </a:solidFill>
                <a:latin typeface="Calibri" pitchFamily="34" charset="0"/>
              </a:rPr>
              <a:t>(pažljiv, discipliniran, aktivan)</a:t>
            </a:r>
            <a:endParaRPr lang="hr-HR" sz="4000" dirty="0" smtClean="0">
              <a:solidFill>
                <a:srgbClr val="002060"/>
              </a:solidFill>
              <a:latin typeface="Calibri" pitchFamily="34" charset="0"/>
            </a:endParaRPr>
          </a:p>
          <a:p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  <p:pic>
        <p:nvPicPr>
          <p:cNvPr id="5122" name="Picture 2" descr="http://os-lapad-du.skole.hr/upload/os-lapad-du/images/static3/891/Image/special-education-teacher-certification-200X2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216" y="1772816"/>
            <a:ext cx="2337048" cy="233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r>
              <a:rPr lang="hr-HR" dirty="0" smtClean="0"/>
              <a:t>VAŽNO JE!!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hr-HR" sz="4000" b="1" dirty="0" smtClean="0">
                <a:latin typeface="Calibri" pitchFamily="34" charset="0"/>
              </a:rPr>
              <a:t>POMOZITE DJETETU U  UČENJU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hr-HR" sz="4000" dirty="0" smtClean="0">
                <a:latin typeface="Calibri" pitchFamily="34" charset="0"/>
              </a:rPr>
              <a:t>stalno mjesto učenja bez ometanja (TV, mobitel, računalo – ne smije biti u dječjoj sobi)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hr-HR" sz="4000" dirty="0" smtClean="0">
                <a:latin typeface="Calibri" pitchFamily="34" charset="0"/>
              </a:rPr>
              <a:t>Izradite zajedno PLAN UČENJA i stavite ga na vidljivo mjesto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hr-HR" sz="4000" dirty="0" smtClean="0">
                <a:latin typeface="Calibri" pitchFamily="34" charset="0"/>
              </a:rPr>
              <a:t>Poučite ga kako učinkovito učiti</a:t>
            </a:r>
            <a:endParaRPr lang="hr-HR" dirty="0" smtClean="0"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hr-HR" sz="4000" b="1" dirty="0" smtClean="0">
                <a:latin typeface="Calibri" pitchFamily="34" charset="0"/>
              </a:rPr>
              <a:t>KRITIZIRAJTE POSTUPKE, NE OSOBNOST!</a:t>
            </a:r>
          </a:p>
          <a:p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hr-HR" sz="4000" b="1" dirty="0" smtClean="0">
                <a:latin typeface="Calibri" pitchFamily="34" charset="0"/>
              </a:rPr>
              <a:t>HRABRITE I HVALITE DJETE </a:t>
            </a:r>
            <a:r>
              <a:rPr lang="hr-HR" dirty="0" smtClean="0">
                <a:latin typeface="Calibri" pitchFamily="34" charset="0"/>
              </a:rPr>
              <a:t>(čak i za male uspjehe)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hr-HR" sz="3600" b="1" dirty="0" smtClean="0">
                <a:latin typeface="Calibri" pitchFamily="34" charset="0"/>
              </a:rPr>
              <a:t>DAJTE DJETETU POVRATNE INFORMACIJE O USPJEHU </a:t>
            </a:r>
            <a:endParaRPr lang="hr-HR" dirty="0" smtClean="0"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hr-HR" sz="4000" b="1" dirty="0" smtClean="0">
                <a:latin typeface="Calibri" pitchFamily="34" charset="0"/>
              </a:rPr>
              <a:t>KAZNE </a:t>
            </a:r>
            <a:r>
              <a:rPr lang="hr-HR" dirty="0" smtClean="0">
                <a:latin typeface="Calibri" pitchFamily="34" charset="0"/>
              </a:rPr>
              <a:t>(primjerene, vremenski ograničene i jasne)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hr-HR" sz="4000" b="1" dirty="0" smtClean="0">
                <a:latin typeface="Calibri" pitchFamily="34" charset="0"/>
              </a:rPr>
              <a:t>REDOVNI KONTAKTI SA ŠKOLOM </a:t>
            </a:r>
            <a:r>
              <a:rPr lang="hr-HR" dirty="0" smtClean="0">
                <a:latin typeface="Calibri" pitchFamily="34" charset="0"/>
              </a:rPr>
              <a:t>(</a:t>
            </a:r>
            <a:endParaRPr lang="hr-HR" sz="4000" b="1" dirty="0" smtClean="0">
              <a:solidFill>
                <a:srgbClr val="008000"/>
              </a:solidFill>
              <a:latin typeface="Calibri" pitchFamily="34" charset="0"/>
            </a:endParaRPr>
          </a:p>
          <a:p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OŠ Ludbreg, školska godina 2013./2014.</a:t>
            </a:r>
            <a:endParaRPr lang="hr-H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Putovanj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</TotalTime>
  <Words>475</Words>
  <Application>Microsoft Office PowerPoint</Application>
  <PresentationFormat>Prikaz na zaslonu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6" baseType="lpstr">
      <vt:lpstr>Arial</vt:lpstr>
      <vt:lpstr>Bradley Hand ITC</vt:lpstr>
      <vt:lpstr>Calibri</vt:lpstr>
      <vt:lpstr>Times New Roman</vt:lpstr>
      <vt:lpstr>Office tema</vt:lpstr>
      <vt:lpstr>Prijelaz iz razredne u predmetnu nastavu</vt:lpstr>
      <vt:lpstr>Što morate znati..</vt:lpstr>
      <vt:lpstr>Istraživanja pokazuju:</vt:lpstr>
      <vt:lpstr>Što se mijenja u petom razredu?</vt:lpstr>
      <vt:lpstr>Najčešći problemi:</vt:lpstr>
      <vt:lpstr>ZA USPJEH U 5. RAZREDU VAŽNO JE:</vt:lpstr>
      <vt:lpstr>KAKO VI MOŽETE POMOĆI</vt:lpstr>
      <vt:lpstr>VAŽNO JE!!</vt:lpstr>
      <vt:lpstr>PowerPointova prezentacija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Prijelaz iz razredne u predmetnu nastavu</dc:title>
  <dc:creator>USER</dc:creator>
  <cp:lastModifiedBy>USER</cp:lastModifiedBy>
  <cp:revision>22</cp:revision>
  <dcterms:created xsi:type="dcterms:W3CDTF">2014-03-23T19:11:31Z</dcterms:created>
  <dcterms:modified xsi:type="dcterms:W3CDTF">2014-03-27T09:06:01Z</dcterms:modified>
</cp:coreProperties>
</file>