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5AC13-2AB2-43BF-AEF8-8FF60C86C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A749C3-2CD6-4393-A1EC-9449639E0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A7523-3343-4CA4-A294-45FDF4102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AAA80-90C3-49FF-92F8-88BC7CB5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FE80C-CC25-412A-AB6C-14B4BBB7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3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F4E2B-DA19-4764-AF64-7A535CCE2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3FD8E-6AE5-4463-A241-3D58B3CBE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BDC0-6203-496A-9F3F-BE1057079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D82D7-6729-4D00-8DCD-4137FC890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08FEE-C508-4CF8-B677-B0B882EBB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6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B86883-D85C-4504-B9B2-BFC000B68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68BB91-A9E8-44DD-9006-F69C7EFD7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F8D14-722B-41C6-B076-E88484C1F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C8858-ACC4-4F39-A7AF-964B26C92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A8DEA-E9A9-47E3-BF01-53B6DA343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3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32EDE-089F-4B4F-A8AD-AB92AC048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EBD25-7964-4D91-8049-98B1CFFCB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91170-30EA-48D8-B02B-D55F37E2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E9ACA-906A-4ADF-93D8-0A3B51A0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33C76-7FF9-4E82-B7F9-FA28E87B9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5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F1E8E-135F-4169-86C1-0D40219B6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A3829-E118-4B6F-A14D-937872461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8BC1F-960A-402C-99C7-90B5E20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5033E-7841-4984-820F-857E74FAB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C06F8-06D3-48FD-837F-62FC43989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8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A8DB4-53D1-40D0-9FD8-E8800522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EAC10-428C-4892-86D2-DF53D0DD9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14612-0658-4529-A1DC-CC5810CA1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8A98C-515D-4DEF-A17C-FF7E33ED7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A0356-481A-43A1-978E-542F045E8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40EF9-CEC1-48C4-9893-FC124007D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5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D7199-8374-4A63-AB42-29E429BE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B10D0-31E7-4A88-B043-ED1B0002D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6CF66-574A-46CC-A16B-ED40C2199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95667F-67D7-4C35-90FE-5CA2B7F05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0345B-F576-4A96-99B1-2B94E2170E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C83965-62D3-48FA-BE56-EA0AC2893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F17596-C341-4D13-B622-85DDCFC7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EE0753-03E8-4E08-918B-2D3923EA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0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59F33-C4FF-41A9-8C72-C766A8A18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9399C7-12B5-4C68-B42F-2163D9C09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4C3069-4D41-4058-8DF9-E03E14D9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DBB3E5-7EB1-41D1-AC13-80D45D0F7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4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ACCA07-8B37-4B6C-93ED-62A4FD4B5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F67448-ABF2-41A0-90B2-D64B7AA96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82A095-915A-4C51-9175-D53E260E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3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1BAA4-D230-41C8-AEC9-D2A9AE7FB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25AFF-4588-41D9-8D9A-51E78983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B377C-0A61-41BA-A488-C87F99921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6A7B4-B240-4752-A0CB-F5BCB6663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1107F-FB56-4030-891C-229D6A0DE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86F4C-2924-4F4B-886E-6C525B30B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14ACE-F9D6-4BE2-9E27-7B485D6F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809864-CEA8-4E99-A711-CB890DCCD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B3AC-F33C-4F1C-A4D7-AABE00B97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F5ABBB-5F66-440F-90AF-7E81B6FE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70919-C4B5-414F-A0FA-DD12D72D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27162-30C2-4FCC-BB6E-7D65C95C8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08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0F57A5-D1FD-4D31-BA02-0A57F2FE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6280C-907F-43FC-918C-7A31424E5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0B59C-533C-48EE-8E8D-7578FE3A1D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1A458-64A8-450E-ACA7-A04B8F6C06FC}" type="datetimeFigureOut">
              <a:rPr lang="en-US" smtClean="0"/>
              <a:t>03-Apr-20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B7F7C-F28A-4601-BC8E-498E6135C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CCB54-93FB-4613-A5F6-12942D0B6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D8A0A-5250-4AE3-8BCD-B540B8670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3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F9D1C-47C1-4F70-B568-4B93AE3F3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23266"/>
          </a:xfrm>
        </p:spPr>
        <p:txBody>
          <a:bodyPr/>
          <a:lstStyle/>
          <a:p>
            <a:r>
              <a:rPr lang="hr-HR" dirty="0">
                <a:latin typeface="Comic Sans MS" panose="030F0702030302020204" pitchFamily="66" charset="0"/>
              </a:rPr>
              <a:t>ONEČIŠĆENJE i ZAŠTITA VODA</a:t>
            </a:r>
            <a:br>
              <a:rPr lang="hr-HR" dirty="0">
                <a:latin typeface="Comic Sans MS" panose="030F0702030302020204" pitchFamily="66" charset="0"/>
              </a:rPr>
            </a:br>
            <a:br>
              <a:rPr lang="hr-HR" dirty="0">
                <a:latin typeface="Comic Sans MS" panose="030F0702030302020204" pitchFamily="66" charset="0"/>
              </a:rPr>
            </a:b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41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5AA22-953A-41DF-847A-B7138E3BB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59" y="298580"/>
            <a:ext cx="11840547" cy="6316824"/>
          </a:xfrm>
        </p:spPr>
        <p:txBody>
          <a:bodyPr/>
          <a:lstStyle/>
          <a:p>
            <a:r>
              <a:rPr lang="hr-HR" dirty="0">
                <a:latin typeface="Comic Sans MS" panose="030F0702030302020204" pitchFamily="66" charset="0"/>
              </a:rPr>
              <a:t>Hrvatska je bogata zalihama vode, iako one nisu jednako dostupne u svakom njezinom dijelu u svako godišnje doba.</a:t>
            </a:r>
          </a:p>
          <a:p>
            <a:r>
              <a:rPr lang="hr-HR" dirty="0">
                <a:latin typeface="Comic Sans MS" panose="030F0702030302020204" pitchFamily="66" charset="0"/>
              </a:rPr>
              <a:t>Radi očuvanja bioraznolikosti i ljudskog zdravlja donesen je </a:t>
            </a:r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ZAKON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O ZAŠTITI VODA </a:t>
            </a:r>
            <a:r>
              <a:rPr lang="hr-HR" dirty="0">
                <a:latin typeface="Comic Sans MS" panose="030F0702030302020204" pitchFamily="66" charset="0"/>
              </a:rPr>
              <a:t>kojim je određeno 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OBAVEZNO PROČIŠĆAVANJE OTPADNIH VODA PRIJE ISPUŠTANJA U PRIRODU.</a:t>
            </a:r>
          </a:p>
          <a:p>
            <a:r>
              <a:rPr lang="hr-HR" dirty="0">
                <a:latin typeface="Comic Sans MS" panose="030F0702030302020204" pitchFamily="66" charset="0"/>
              </a:rPr>
              <a:t>Vodeni tokovi se mogu i sami pročistiti ako nisu jako zagađeni djelovanjem biljaka i mikroorganizama koji razgradnjom uklanjaju štetne tvari.</a:t>
            </a:r>
          </a:p>
          <a:p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ZAKON  O ZAŠTITI PRIRODE </a:t>
            </a:r>
            <a:r>
              <a:rPr lang="hr-HR" dirty="0">
                <a:latin typeface="Comic Sans MS" panose="030F0702030302020204" pitchFamily="66" charset="0"/>
              </a:rPr>
              <a:t>proglasio je tri morska nacionalna parka: Brijun, Kornati i Mljet</a:t>
            </a:r>
          </a:p>
          <a:p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ZAKON O RIBARSTVU </a:t>
            </a:r>
            <a:r>
              <a:rPr lang="hr-HR" dirty="0">
                <a:latin typeface="Comic Sans MS" panose="030F0702030302020204" pitchFamily="66" charset="0"/>
              </a:rPr>
              <a:t>određuje kad se pojedina vrsta smije loviti i u kojoj količini.</a:t>
            </a:r>
            <a:endParaRPr lang="hr-HR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hr-HR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r-HR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r-H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18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286727AA-87AD-48CF-B97B-A184BD2AB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32000" contrast="-29000"/>
          </a:blip>
          <a:srcRect/>
          <a:stretch>
            <a:fillRect/>
          </a:stretch>
        </p:blipFill>
        <p:spPr bwMode="auto">
          <a:xfrm>
            <a:off x="8139338" y="1220687"/>
            <a:ext cx="3626564" cy="5043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DD10F-091D-4C27-A4CD-D0E3830D6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588" y="205273"/>
            <a:ext cx="11495314" cy="6335486"/>
          </a:xfrm>
        </p:spPr>
        <p:txBody>
          <a:bodyPr/>
          <a:lstStyle/>
          <a:p>
            <a:r>
              <a:rPr lang="hr-HR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Pročišćavanje otpadnih voda</a:t>
            </a:r>
          </a:p>
          <a:p>
            <a:endParaRPr lang="hr-HR" sz="24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r>
              <a:rPr lang="hr-HR" sz="2400" b="1" dirty="0">
                <a:latin typeface="Comic Sans MS" pitchFamily="66" charset="0"/>
              </a:rPr>
              <a:t>sve se otpadne vode prije ispuštanja u vodotokove moraju pročistiti</a:t>
            </a:r>
          </a:p>
          <a:p>
            <a:endParaRPr lang="hr-HR" sz="24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r>
              <a:rPr lang="hr-HR" sz="2400" b="1" dirty="0">
                <a:latin typeface="Comic Sans MS" pitchFamily="66" charset="0"/>
              </a:rPr>
              <a:t>uređaji za pročišćavanje vode sastoje se od niza bazena koji pročišćuju vodu:</a:t>
            </a:r>
          </a:p>
          <a:p>
            <a:endParaRPr lang="hr-HR" sz="2400" b="1" dirty="0">
              <a:latin typeface="Comic Sans MS" pitchFamily="66" charset="0"/>
            </a:endParaRPr>
          </a:p>
          <a:p>
            <a:r>
              <a:rPr lang="hr-HR" sz="2400" b="1" i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MEHANIČKI</a:t>
            </a:r>
            <a:r>
              <a:rPr lang="hr-HR" sz="2400" b="1" dirty="0">
                <a:latin typeface="Comic Sans MS" pitchFamily="66" charset="0"/>
              </a:rPr>
              <a:t> – uklanjanje krupnih čestica</a:t>
            </a:r>
          </a:p>
          <a:p>
            <a:endParaRPr lang="hr-HR" sz="24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r>
              <a:rPr lang="hr-HR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     </a:t>
            </a:r>
            <a:r>
              <a:rPr lang="hr-HR" sz="2400" b="1" i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BIOLOŠKI</a:t>
            </a:r>
            <a:r>
              <a:rPr lang="hr-HR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hr-HR" sz="2400" b="1" dirty="0">
                <a:latin typeface="Comic Sans MS" pitchFamily="66" charset="0"/>
              </a:rPr>
              <a:t>– bakterije razgrađuju organske tvari</a:t>
            </a:r>
          </a:p>
          <a:p>
            <a:endParaRPr lang="hr-HR" sz="24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2400" b="1" i="1" dirty="0">
                <a:latin typeface="Comic Sans MS" pitchFamily="66" charset="0"/>
              </a:rPr>
              <a:t>                     </a:t>
            </a:r>
            <a:r>
              <a:rPr lang="hr-HR" sz="2400" b="1" i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KEMIJSKI</a:t>
            </a:r>
            <a:r>
              <a:rPr lang="hr-HR" sz="2400" b="1" dirty="0">
                <a:latin typeface="Comic Sans MS" pitchFamily="66" charset="0"/>
              </a:rPr>
              <a:t> – uništavanje štetnih mikroorganizama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400" b="1" dirty="0">
                <a:latin typeface="Comic Sans MS" pitchFamily="66" charset="0"/>
              </a:rPr>
              <a:t>                                       kemijskim sredstvima</a:t>
            </a:r>
          </a:p>
          <a:p>
            <a:endParaRPr lang="hr-HR" sz="24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7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037B3-E581-47D9-AE95-9E87CD1EB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5" y="251790"/>
            <a:ext cx="11675165" cy="6480313"/>
          </a:xfrm>
        </p:spPr>
        <p:txBody>
          <a:bodyPr/>
          <a:lstStyle/>
          <a:p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 U bilježnice zapišite:</a:t>
            </a:r>
          </a:p>
          <a:p>
            <a:endParaRPr lang="hr-HR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hr-HR" dirty="0">
                <a:latin typeface="Comic Sans MS" panose="030F0702030302020204" pitchFamily="66" charset="0"/>
              </a:rPr>
              <a:t>Četiri stupnja čistoće vode</a:t>
            </a:r>
          </a:p>
          <a:p>
            <a:endParaRPr lang="hr-HR" dirty="0"/>
          </a:p>
          <a:p>
            <a:r>
              <a:rPr lang="hr-HR" dirty="0">
                <a:latin typeface="Comic Sans MS" panose="030F0702030302020204" pitchFamily="66" charset="0"/>
              </a:rPr>
              <a:t>PROČIŠĆAVANJE OTPADNIH VODA:</a:t>
            </a:r>
            <a:endParaRPr lang="en-US" dirty="0">
              <a:latin typeface="Comic Sans MS" panose="030F0702030302020204" pitchFamily="66" charset="0"/>
            </a:endParaRPr>
          </a:p>
          <a:p>
            <a:pPr lvl="0"/>
            <a:r>
              <a:rPr lang="hr-HR" dirty="0">
                <a:latin typeface="Comic Sans MS" panose="030F0702030302020204" pitchFamily="66" charset="0"/>
              </a:rPr>
              <a:t>MEHANIČKO</a:t>
            </a:r>
            <a:endParaRPr lang="en-US" dirty="0">
              <a:latin typeface="Comic Sans MS" panose="030F0702030302020204" pitchFamily="66" charset="0"/>
            </a:endParaRPr>
          </a:p>
          <a:p>
            <a:pPr lvl="0"/>
            <a:r>
              <a:rPr lang="hr-HR" dirty="0">
                <a:latin typeface="Comic Sans MS" panose="030F0702030302020204" pitchFamily="66" charset="0"/>
              </a:rPr>
              <a:t>KEMIJSKO</a:t>
            </a:r>
            <a:endParaRPr lang="en-US" dirty="0">
              <a:latin typeface="Comic Sans MS" panose="030F0702030302020204" pitchFamily="66" charset="0"/>
            </a:endParaRPr>
          </a:p>
          <a:p>
            <a:pPr lvl="0"/>
            <a:r>
              <a:rPr lang="hr-HR" dirty="0">
                <a:latin typeface="Comic Sans MS" panose="030F0702030302020204" pitchFamily="66" charset="0"/>
              </a:rPr>
              <a:t>BIOLOŠKO</a:t>
            </a: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r>
              <a:rPr lang="hr-HR" dirty="0">
                <a:latin typeface="Comic Sans MS" panose="030F0702030302020204" pitchFamily="66" charset="0"/>
              </a:rPr>
              <a:t>ZAŠTITA VODA-ODGOVORNOST SVAKOG POJEDINCA</a:t>
            </a:r>
            <a:r>
              <a:rPr lang="hr-HR" b="1" dirty="0">
                <a:latin typeface="Comic Sans MS" panose="030F0702030302020204" pitchFamily="66" charset="0"/>
              </a:rPr>
              <a:t> 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110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E307F-7CFD-4215-82E4-B91908A7D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" y="141514"/>
            <a:ext cx="11701670" cy="6716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400" dirty="0">
                <a:solidFill>
                  <a:srgbClr val="FF0000"/>
                </a:solidFill>
                <a:latin typeface="Comic Sans MS" panose="030F0702030302020204" pitchFamily="66" charset="0"/>
              </a:rPr>
              <a:t>Za domaću zadaću u bilježnicu odgovorite na pitanja 1.,2.,3 i 5. iz udžbenika na strani 123.</a:t>
            </a:r>
          </a:p>
          <a:p>
            <a:pPr marL="0" indent="0">
              <a:buNone/>
            </a:pPr>
            <a:endParaRPr lang="hr-HR" sz="3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r-HR" sz="3400" dirty="0">
                <a:solidFill>
                  <a:srgbClr val="C00000"/>
                </a:solidFill>
                <a:latin typeface="Comic Sans MS" panose="030F0702030302020204" pitchFamily="66" charset="0"/>
              </a:rPr>
              <a:t>Odgovore na pitanja također trebate predati u „</a:t>
            </a:r>
            <a:r>
              <a:rPr lang="hr-HR" sz="3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ZADAĆU” </a:t>
            </a:r>
            <a:r>
              <a:rPr lang="hr-HR" sz="3400" dirty="0">
                <a:solidFill>
                  <a:srgbClr val="C00000"/>
                </a:solidFill>
                <a:latin typeface="Comic Sans MS" panose="030F0702030302020204" pitchFamily="66" charset="0"/>
              </a:rPr>
              <a:t>u našoj virtualnoj učionici do utorka,7.4. Odgovore možete napisati u word dokumentu, ili u </a:t>
            </a:r>
            <a:r>
              <a:rPr lang="hr-HR" sz="34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powerpoint</a:t>
            </a:r>
            <a:r>
              <a:rPr lang="hr-HR" sz="3400" dirty="0">
                <a:solidFill>
                  <a:srgbClr val="C00000"/>
                </a:solidFill>
                <a:latin typeface="Comic Sans MS" panose="030F0702030302020204" pitchFamily="66" charset="0"/>
              </a:rPr>
              <a:t> prezentaciji. </a:t>
            </a:r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AKO NEŠTO NIJE JASNO ILI IMATE PITANJA U VEZI ZADAĆE POSTAVITE IH NA FORUM</a:t>
            </a:r>
          </a:p>
          <a:p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Sretno pri </a:t>
            </a:r>
            <a:r>
              <a:rPr lang="hr-HR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riješavanju</a:t>
            </a:r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3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18150-31DE-4B5D-9745-8C5EE302E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331304"/>
            <a:ext cx="11622156" cy="6361044"/>
          </a:xfrm>
        </p:spPr>
        <p:txBody>
          <a:bodyPr/>
          <a:lstStyle/>
          <a:p>
            <a:endParaRPr lang="hr-HR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pratite prezentaciju- ne morate ju prepisivati, bit će vam naglašeno koji dio treba zapisati u bilježnicu</a:t>
            </a: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hr-HR" dirty="0">
              <a:latin typeface="Comic Sans MS" pitchFamily="66" charset="0"/>
            </a:endParaRPr>
          </a:p>
          <a:p>
            <a:r>
              <a:rPr lang="hr-HR" sz="4300" dirty="0">
                <a:solidFill>
                  <a:srgbClr val="002060"/>
                </a:solidFill>
                <a:latin typeface="Comic Sans MS" pitchFamily="66" charset="0"/>
              </a:rPr>
              <a:t>Ponovite usmeno: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solidFill>
                  <a:srgbClr val="002060"/>
                </a:solidFill>
                <a:latin typeface="Comic Sans MS" pitchFamily="66" charset="0"/>
              </a:rPr>
              <a:t> Koliko posto od ukupne količine vode na Zemlji čine mora i oceani, a koliko kopnene vode?</a:t>
            </a:r>
          </a:p>
          <a:p>
            <a:pPr marL="514350" indent="-514350">
              <a:buFont typeface="+mj-lt"/>
              <a:buAutoNum type="arabicPeriod"/>
            </a:pPr>
            <a:endParaRPr lang="hr-HR" dirty="0">
              <a:solidFill>
                <a:srgbClr val="002060"/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solidFill>
                  <a:srgbClr val="002060"/>
                </a:solidFill>
                <a:latin typeface="Comic Sans MS" pitchFamily="66" charset="0"/>
              </a:rPr>
              <a:t>Koliko je od ukupne količine vode na Zemlji dostupno ljudima?</a:t>
            </a:r>
          </a:p>
          <a:p>
            <a:pPr marL="514350" indent="-514350">
              <a:buFont typeface="+mj-lt"/>
              <a:buAutoNum type="arabicPeriod"/>
            </a:pPr>
            <a:endParaRPr lang="hr-HR" dirty="0">
              <a:solidFill>
                <a:srgbClr val="002060"/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solidFill>
                  <a:srgbClr val="002060"/>
                </a:solidFill>
                <a:latin typeface="Comic Sans MS" pitchFamily="66" charset="0"/>
              </a:rPr>
              <a:t>Koje vode čine glavni izvor pitke vode?</a:t>
            </a:r>
          </a:p>
          <a:p>
            <a:endParaRPr lang="hr-HR" dirty="0">
              <a:solidFill>
                <a:srgbClr val="002060"/>
              </a:solidFill>
              <a:latin typeface="Comic Sans MS" pitchFamily="66" charset="0"/>
            </a:endParaRPr>
          </a:p>
          <a:p>
            <a:endParaRPr lang="hr-HR" dirty="0">
              <a:solidFill>
                <a:srgbClr val="002060"/>
              </a:solidFill>
              <a:latin typeface="Comic Sans MS" pitchFamily="66" charset="0"/>
            </a:endParaRPr>
          </a:p>
          <a:p>
            <a:endParaRPr lang="hr-HR" dirty="0">
              <a:solidFill>
                <a:srgbClr val="002060"/>
              </a:solidFill>
              <a:latin typeface="Comic Sans MS" pitchFamily="66" charset="0"/>
            </a:endParaRPr>
          </a:p>
          <a:p>
            <a:endParaRPr lang="hr-HR" dirty="0">
              <a:solidFill>
                <a:srgbClr val="002060"/>
              </a:solidFill>
              <a:latin typeface="Comic Sans MS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21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B11F8-B46C-4E5F-8FF2-2D040B414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6" y="357809"/>
            <a:ext cx="11436626" cy="6294782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Razvoj ljudske populacije potiče masovno naseljavanje obale, razvoj poljoprivrede i industrije, gušći promet brodova i tankera.</a:t>
            </a:r>
          </a:p>
          <a:p>
            <a:endParaRPr lang="hr-HR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Time se povećava i količina otpada koji stiže u vode.</a:t>
            </a:r>
          </a:p>
          <a:p>
            <a:endParaRPr lang="hr-HR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Vodena staništa stradavaju i zbog isušivanja i pretvaranja u obradive površine, gradnje prometnica, hidroelektrana, izletišta…</a:t>
            </a:r>
          </a:p>
          <a:p>
            <a:r>
              <a:rPr lang="hr-HR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UGROŽAVANJE STANIŠTA UGROŽAVA SVE VRSTE ŽIVIH BIĆA KOJE SE U NJIMA RAZVIJAJU I ŽIVE</a:t>
            </a:r>
            <a:endParaRPr lang="en-US" b="1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r-HR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hr-HR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EE845A-29CB-4696-BBB5-AEAC21C35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075" y="4594808"/>
            <a:ext cx="2286000" cy="2004774"/>
          </a:xfrm>
          <a:prstGeom prst="rect">
            <a:avLst/>
          </a:prstGeom>
        </p:spPr>
      </p:pic>
      <p:pic>
        <p:nvPicPr>
          <p:cNvPr id="5" name="Picture 2" descr="Pollution, Trash, Degradation, Environment, Mar, Ocean">
            <a:extLst>
              <a:ext uri="{FF2B5EF4-FFF2-40B4-BE49-F238E27FC236}">
                <a16:creationId xmlns:a16="http://schemas.microsoft.com/office/drawing/2014/main" id="{4C847460-9684-4C23-985D-EAFD41AA4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376" y="4572000"/>
            <a:ext cx="3003549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97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5DB23-7C7A-4523-B868-34CD58EFC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1" y="318052"/>
            <a:ext cx="11701668" cy="6321287"/>
          </a:xfrm>
        </p:spPr>
        <p:txBody>
          <a:bodyPr/>
          <a:lstStyle/>
          <a:p>
            <a:r>
              <a:rPr lang="hr-HR" dirty="0">
                <a:latin typeface="Comic Sans MS" pitchFamily="66" charset="0"/>
              </a:rPr>
              <a:t>Zbog upotrebe deterdženata i umjetnih gnojiva u vode dospijevaju velike količine štetnih spojeva nitrata i fosfata pa se javlja “</a:t>
            </a:r>
            <a:r>
              <a:rPr lang="hr-HR" dirty="0">
                <a:solidFill>
                  <a:srgbClr val="FF0000"/>
                </a:solidFill>
                <a:latin typeface="Comic Sans MS" pitchFamily="66" charset="0"/>
              </a:rPr>
              <a:t>CVJETANJE” VODE </a:t>
            </a:r>
            <a:r>
              <a:rPr lang="hr-HR" dirty="0">
                <a:latin typeface="Comic Sans MS" pitchFamily="66" charset="0"/>
              </a:rPr>
              <a:t>= preveliko bujanje alga zbog upotrebe deterdženata s fosfatima</a:t>
            </a:r>
          </a:p>
          <a:p>
            <a:endParaRPr lang="hr-HR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hr-HR" dirty="0">
                <a:latin typeface="Comic Sans MS" pitchFamily="66" charset="0"/>
              </a:rPr>
              <a:t>                                   prepoznaje se po sluzavim nakupinama na</a:t>
            </a:r>
          </a:p>
          <a:p>
            <a:pPr marL="0" indent="0">
              <a:buNone/>
            </a:pPr>
            <a:r>
              <a:rPr lang="hr-HR" dirty="0">
                <a:latin typeface="Comic Sans MS" pitchFamily="66" charset="0"/>
              </a:rPr>
              <a:t>                                   površini vode. Može vodenim životinjama </a:t>
            </a:r>
          </a:p>
          <a:p>
            <a:pPr marL="0" indent="0">
              <a:buNone/>
            </a:pPr>
            <a:r>
              <a:rPr lang="hr-HR" dirty="0">
                <a:latin typeface="Comic Sans MS" pitchFamily="66" charset="0"/>
              </a:rPr>
              <a:t>                                   začepiti škrge i onemogućiti disanje.</a:t>
            </a:r>
          </a:p>
          <a:p>
            <a:pPr marL="0" indent="0">
              <a:buNone/>
            </a:pPr>
            <a:endParaRPr lang="hr-HR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hr-HR" dirty="0">
                <a:latin typeface="Comic Sans MS" pitchFamily="66" charset="0"/>
              </a:rPr>
              <a:t>Kod voda stajaćica javlja se i </a:t>
            </a:r>
            <a:r>
              <a:rPr lang="hr-HR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PRIRODNO ZARASTANJE.</a:t>
            </a:r>
          </a:p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Vodeno bilje koje raste na rubovima zadržava blato i izdiže tlo. </a:t>
            </a:r>
          </a:p>
          <a:p>
            <a:pPr marL="0" indent="0">
              <a:buNone/>
            </a:pPr>
            <a:r>
              <a:rPr lang="hr-HR" dirty="0">
                <a:latin typeface="Comic Sans MS" panose="030F0702030302020204" pitchFamily="66" charset="0"/>
              </a:rPr>
              <a:t>Kad biljke uginu talože se na dnu gdje ih razlažu bakterije. Tako vode postaju sve pliće, polako </a:t>
            </a:r>
            <a:r>
              <a:rPr lang="hr-HR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zarastaju</a:t>
            </a:r>
            <a:r>
              <a:rPr lang="hr-HR" dirty="0">
                <a:latin typeface="Comic Sans MS" panose="030F0702030302020204" pitchFamily="66" charset="0"/>
              </a:rPr>
              <a:t> </a:t>
            </a:r>
            <a:r>
              <a:rPr lang="hr-HR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i nestaju.</a:t>
            </a:r>
            <a:endParaRPr lang="en-US" b="1" u="sng" dirty="0">
              <a:solidFill>
                <a:srgbClr val="0070C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CDFD1E3-68B7-4AE7-821F-49F63A852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971" y="2502548"/>
            <a:ext cx="2016224" cy="165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C4AD63B-F5FF-4B9D-A298-830E2AD6195E}"/>
              </a:ext>
            </a:extLst>
          </p:cNvPr>
          <p:cNvCxnSpPr>
            <a:cxnSpLocks/>
          </p:cNvCxnSpPr>
          <p:nvPr/>
        </p:nvCxnSpPr>
        <p:spPr>
          <a:xfrm>
            <a:off x="1649083" y="1984513"/>
            <a:ext cx="0" cy="508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14ABBA7-7506-4CE8-9E91-A66D6DB089A1}"/>
              </a:ext>
            </a:extLst>
          </p:cNvPr>
          <p:cNvCxnSpPr/>
          <p:nvPr/>
        </p:nvCxnSpPr>
        <p:spPr>
          <a:xfrm>
            <a:off x="2657195" y="3478695"/>
            <a:ext cx="10004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27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7A04E-6BFB-4893-A0EF-2326E05D1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18052"/>
            <a:ext cx="11555896" cy="6308035"/>
          </a:xfrm>
        </p:spPr>
        <p:txBody>
          <a:bodyPr/>
          <a:lstStyle/>
          <a:p>
            <a:r>
              <a:rPr lang="hr-HR" dirty="0">
                <a:latin typeface="Comic Sans MS" panose="030F0702030302020204" pitchFamily="66" charset="0"/>
              </a:rPr>
              <a:t>Vodu zagađuju i balastne vode.</a:t>
            </a:r>
          </a:p>
          <a:p>
            <a:r>
              <a:rPr lang="hr-HR" b="1" u="sng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BALASTNE VODE 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čini morska voda kojom prazni brodovi, radi sigurnije </a:t>
            </a:r>
            <a:r>
              <a:rPr lang="hr-HR" dirty="0" err="1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plovidbe,u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polazišnim lukama pune spremišta, a ispuštaju ju u lukama gdje tovare teret.</a:t>
            </a:r>
          </a:p>
          <a:p>
            <a:endParaRPr lang="hr-HR" dirty="0">
              <a:latin typeface="Comic Sans MS" panose="030F0702030302020204" pitchFamily="66" charset="0"/>
            </a:endParaRPr>
          </a:p>
          <a:p>
            <a:r>
              <a:rPr lang="hr-HR" dirty="0">
                <a:latin typeface="Comic Sans MS" panose="030F0702030302020204" pitchFamily="66" charset="0"/>
              </a:rPr>
              <a:t>Pročitaj u udžbeniku tekst na strani 120.- zadnji odlomak iznad tablice. Usmeno odgovori na pitanje:</a:t>
            </a:r>
          </a:p>
          <a:p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Šta sadržavaju balastne vode?</a:t>
            </a:r>
          </a:p>
          <a:p>
            <a:endParaRPr lang="hr-HR" dirty="0">
              <a:latin typeface="Comic Sans MS" panose="030F0702030302020204" pitchFamily="66" charset="0"/>
            </a:endParaRPr>
          </a:p>
          <a:p>
            <a:r>
              <a:rPr lang="hr-HR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Sadrže nečistu vodu i različite strane organizme iz mora iz kojeg je brod isplovio,  koji mogu biti prijetnja biološkoj raznolikosti mora.</a:t>
            </a: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42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11444-C7A9-4A23-A19E-1A5DD88B8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10816"/>
            <a:ext cx="11608904" cy="6149009"/>
          </a:xfrm>
        </p:spPr>
        <p:txBody>
          <a:bodyPr>
            <a:normAutofit lnSpcReduction="10000"/>
          </a:bodyPr>
          <a:lstStyle/>
          <a:p>
            <a:r>
              <a:rPr lang="hr-HR" dirty="0">
                <a:latin typeface="Comic Sans MS" panose="030F0702030302020204" pitchFamily="66" charset="0"/>
              </a:rPr>
              <a:t>Na taj se način mogu unijeti i neke strane vrste koje se mogu razmnožiti i štetno djelovati na bioraznolikost.</a:t>
            </a:r>
          </a:p>
          <a:p>
            <a:r>
              <a:rPr lang="hr-HR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Te strane vrste smatraju se INVAZIVNIM vrstama jer su se udomaćile u novom staništu i štetno utječu na domaće (AUTOHTONE) vrste.</a:t>
            </a:r>
          </a:p>
          <a:p>
            <a:r>
              <a:rPr lang="hr-HR" dirty="0">
                <a:latin typeface="Comic Sans MS" panose="030F0702030302020204" pitchFamily="66" charset="0"/>
              </a:rPr>
              <a:t>Takve vrste su na primjer</a:t>
            </a:r>
          </a:p>
          <a:p>
            <a:r>
              <a:rPr lang="hr-HR" dirty="0">
                <a:latin typeface="Comic Sans MS" panose="030F0702030302020204" pitchFamily="66" charset="0"/>
              </a:rPr>
              <a:t>Alga </a:t>
            </a:r>
            <a:r>
              <a:rPr lang="hr-HR" dirty="0" err="1">
                <a:latin typeface="Comic Sans MS" panose="030F0702030302020204" pitchFamily="66" charset="0"/>
              </a:rPr>
              <a:t>kaulerpa</a:t>
            </a:r>
            <a:r>
              <a:rPr lang="hr-HR" dirty="0">
                <a:latin typeface="Comic Sans MS" panose="030F0702030302020204" pitchFamily="66" charset="0"/>
              </a:rPr>
              <a:t>				    i kalifornijska pastrva.</a:t>
            </a: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hr-HR" dirty="0">
              <a:latin typeface="Comic Sans MS" panose="030F0702030302020204" pitchFamily="66" charset="0"/>
            </a:endParaRPr>
          </a:p>
          <a:p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Alga </a:t>
            </a:r>
            <a:r>
              <a:rPr lang="hr-HR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kaulerpa</a:t>
            </a:r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 se izuzetno brzo razmnožava pri čemu onemogućava rast domaćih vrsta algi. Izlučuje i otrovne tvari koje štetno djeluju na morske organizme.</a:t>
            </a: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Slika 6">
            <a:extLst>
              <a:ext uri="{FF2B5EF4-FFF2-40B4-BE49-F238E27FC236}">
                <a16:creationId xmlns:a16="http://schemas.microsoft.com/office/drawing/2014/main" id="{798CFAA5-E17D-42AC-959E-6CC788A5D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784" y="2792814"/>
            <a:ext cx="3121025" cy="234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7">
            <a:extLst>
              <a:ext uri="{FF2B5EF4-FFF2-40B4-BE49-F238E27FC236}">
                <a16:creationId xmlns:a16="http://schemas.microsoft.com/office/drawing/2014/main" id="{31433D0B-415B-4C6D-AF93-6A5199FC0B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956" y="3485320"/>
            <a:ext cx="3159125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036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A7F7-EC5F-405A-B0FE-4BB20F6E9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291548"/>
            <a:ext cx="11622155" cy="6281530"/>
          </a:xfrm>
        </p:spPr>
        <p:txBody>
          <a:bodyPr/>
          <a:lstStyle/>
          <a:p>
            <a:r>
              <a:rPr lang="hr-HR" dirty="0">
                <a:latin typeface="Comic Sans MS" panose="030F0702030302020204" pitchFamily="66" charset="0"/>
              </a:rPr>
              <a:t>Neke tvornice hlade svoje pogone vodama iz rijeka, pri čemu se voda zagrije i takva vraća u vodotokove. </a:t>
            </a:r>
          </a:p>
          <a:p>
            <a:r>
              <a:rPr lang="hr-HR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U tim je vodama manje otopljenog kisika, jer su toplije, pa je i manje organizama koji žive u vodi. </a:t>
            </a:r>
          </a:p>
          <a:p>
            <a:endParaRPr lang="hr-HR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hr-HR" dirty="0">
                <a:latin typeface="Comic Sans MS" panose="030F0702030302020204" pitchFamily="66" charset="0"/>
              </a:rPr>
              <a:t>Velike katastrofe izazivaju havarije tankera i izlijevanje nafte u more koja onda pluta na površini jer je lakša od vode.</a:t>
            </a:r>
          </a:p>
          <a:p>
            <a:r>
              <a:rPr lang="hr-HR" dirty="0">
                <a:latin typeface="Comic Sans MS" panose="030F0702030302020204" pitchFamily="66" charset="0"/>
              </a:rPr>
              <a:t>To sprečava prodiranje svjetlosti i proces fotosinteze, </a:t>
            </a:r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uzrokuje pomor morskih organizama, masnoća iz nafte zalijepi perje morskim  pticama.</a:t>
            </a:r>
          </a:p>
          <a:p>
            <a:endParaRPr lang="hr-HR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F39B14-850B-46E9-8F59-8FE5248AA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937" y="4550465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1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F0EA6-7DEB-4B53-9EB8-8D02BA732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0"/>
            <a:ext cx="11807687" cy="68580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0000"/>
                </a:solidFill>
                <a:latin typeface="Comic Sans MS" panose="030F0702030302020204" pitchFamily="66" charset="0"/>
              </a:rPr>
              <a:t>U bilježnice prepišite ovo:</a:t>
            </a:r>
          </a:p>
          <a:p>
            <a:r>
              <a:rPr lang="hr-HR" altLang="en-US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Promjena  kakvoće vode mijenja živa bića koja žive u njoj.</a:t>
            </a:r>
            <a:endParaRPr lang="hr-HR" altLang="en-US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hr-HR" altLang="en-US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Hraneći se takvim organizmima, čovjek može oboljeti.</a:t>
            </a:r>
          </a:p>
          <a:p>
            <a:endParaRPr lang="hr-HR" altLang="en-US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hr-HR" altLang="en-US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hr-HR" altLang="en-US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hr-HR" altLang="en-US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hr-HR" altLang="en-US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hr-HR" altLang="en-US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hr-HR" altLang="en-US" b="1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hr-HR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INVAZIVNE vrste-</a:t>
            </a:r>
            <a:r>
              <a:rPr lang="hr-HR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unešene</a:t>
            </a:r>
            <a:r>
              <a:rPr lang="hr-HR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strane vrste koje su se udomaćile u novom staništu i štetno utječu na domaće (AUTOHTONE) vrste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.</a:t>
            </a:r>
          </a:p>
          <a:p>
            <a:endParaRPr lang="hr-HR" altLang="en-US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endParaRPr lang="hr-HR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hr-HR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7B2AB2-5125-4D3F-9BA8-68EFB15F4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890" y="1544603"/>
            <a:ext cx="8412480" cy="376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026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4A11-07EF-4AFD-9BF7-0D382B374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55" y="345232"/>
            <a:ext cx="11569959" cy="6270171"/>
          </a:xfrm>
        </p:spPr>
        <p:txBody>
          <a:bodyPr/>
          <a:lstStyle/>
          <a:p>
            <a:r>
              <a:rPr lang="hr-HR" dirty="0">
                <a:latin typeface="Comic Sans MS" panose="030F0702030302020204" pitchFamily="66" charset="0"/>
              </a:rPr>
              <a:t>Razlikujemo četiri stupnja čistoće vode.</a:t>
            </a:r>
          </a:p>
          <a:p>
            <a:r>
              <a:rPr lang="hr-HR" dirty="0">
                <a:latin typeface="Comic Sans MS" panose="030F0702030302020204" pitchFamily="66" charset="0"/>
              </a:rPr>
              <a:t>Stupanj čistoće vode može se odrediti prema vrstama živih organizama koje u njoj žive:</a:t>
            </a: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hr-HR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nip Diagonal Corner Rectangle 18">
            <a:extLst>
              <a:ext uri="{FF2B5EF4-FFF2-40B4-BE49-F238E27FC236}">
                <a16:creationId xmlns:a16="http://schemas.microsoft.com/office/drawing/2014/main" id="{964CA5B3-BC13-49C2-B5CC-44B44A5F9A68}"/>
              </a:ext>
            </a:extLst>
          </p:cNvPr>
          <p:cNvSpPr/>
          <p:nvPr/>
        </p:nvSpPr>
        <p:spPr>
          <a:xfrm>
            <a:off x="489384" y="2165308"/>
            <a:ext cx="2448272" cy="1296144"/>
          </a:xfrm>
          <a:prstGeom prst="snip2DiagRect">
            <a:avLst>
              <a:gd name="adj1" fmla="val 0"/>
              <a:gd name="adj2" fmla="val 1666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rgbClr val="C00000"/>
                </a:solidFill>
                <a:latin typeface="Comic Sans MS" pitchFamily="66" charset="0"/>
              </a:rPr>
              <a:t>posve čiste vode</a:t>
            </a:r>
          </a:p>
          <a:p>
            <a:pPr algn="ctr">
              <a:buFont typeface="Wingdings" pitchFamily="2" charset="2"/>
              <a:buChar char="ü"/>
            </a:pPr>
            <a:r>
              <a:rPr lang="hr-HR" dirty="0">
                <a:latin typeface="Comic Sans MS" pitchFamily="66" charset="0"/>
              </a:rPr>
              <a:t> tamo žive pastrva, riječni </a:t>
            </a:r>
            <a:r>
              <a:rPr lang="hr-HR" dirty="0" err="1">
                <a:latin typeface="Comic Sans MS" pitchFamily="66" charset="0"/>
              </a:rPr>
              <a:t>rak,virnjak</a:t>
            </a:r>
            <a:r>
              <a:rPr lang="hr-HR" dirty="0">
                <a:latin typeface="Comic Sans MS" pitchFamily="66" charset="0"/>
              </a:rPr>
              <a:t>...</a:t>
            </a:r>
          </a:p>
        </p:txBody>
      </p:sp>
      <p:sp>
        <p:nvSpPr>
          <p:cNvPr id="5" name="Snip Diagonal Corner Rectangle 20">
            <a:extLst>
              <a:ext uri="{FF2B5EF4-FFF2-40B4-BE49-F238E27FC236}">
                <a16:creationId xmlns:a16="http://schemas.microsoft.com/office/drawing/2014/main" id="{A04368C1-6C37-4FA0-B9FA-AD3C6A2783D3}"/>
              </a:ext>
            </a:extLst>
          </p:cNvPr>
          <p:cNvSpPr/>
          <p:nvPr/>
        </p:nvSpPr>
        <p:spPr>
          <a:xfrm>
            <a:off x="3293978" y="2987823"/>
            <a:ext cx="2448272" cy="1296144"/>
          </a:xfrm>
          <a:prstGeom prst="snip2DiagRect">
            <a:avLst>
              <a:gd name="adj1" fmla="val 0"/>
              <a:gd name="adj2" fmla="val 1666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rgbClr val="C00000"/>
                </a:solidFill>
                <a:latin typeface="Comic Sans MS" pitchFamily="66" charset="0"/>
              </a:rPr>
              <a:t>umjereno onečišćene vode</a:t>
            </a:r>
          </a:p>
          <a:p>
            <a:pPr algn="ctr">
              <a:buFont typeface="Wingdings" pitchFamily="2" charset="2"/>
              <a:buChar char="ü"/>
            </a:pPr>
            <a:r>
              <a:rPr lang="hr-HR" dirty="0">
                <a:latin typeface="Comic Sans MS" pitchFamily="66" charset="0"/>
              </a:rPr>
              <a:t> tamo žive šaran, </a:t>
            </a:r>
            <a:r>
              <a:rPr lang="hr-HR" dirty="0" err="1">
                <a:latin typeface="Comic Sans MS" pitchFamily="66" charset="0"/>
              </a:rPr>
              <a:t>puževi,ličinke</a:t>
            </a:r>
            <a:r>
              <a:rPr lang="hr-HR" dirty="0">
                <a:latin typeface="Comic Sans MS" pitchFamily="66" charset="0"/>
              </a:rPr>
              <a:t> kukaca</a:t>
            </a:r>
          </a:p>
        </p:txBody>
      </p:sp>
      <p:sp>
        <p:nvSpPr>
          <p:cNvPr id="6" name="Snip Diagonal Corner Rectangle 22">
            <a:extLst>
              <a:ext uri="{FF2B5EF4-FFF2-40B4-BE49-F238E27FC236}">
                <a16:creationId xmlns:a16="http://schemas.microsoft.com/office/drawing/2014/main" id="{6833B1B5-3163-4767-81C9-5D4FD500E666}"/>
              </a:ext>
            </a:extLst>
          </p:cNvPr>
          <p:cNvSpPr/>
          <p:nvPr/>
        </p:nvSpPr>
        <p:spPr>
          <a:xfrm>
            <a:off x="6205401" y="4032041"/>
            <a:ext cx="2448272" cy="1296144"/>
          </a:xfrm>
          <a:prstGeom prst="snip2DiagRect">
            <a:avLst>
              <a:gd name="adj1" fmla="val 0"/>
              <a:gd name="adj2" fmla="val 1666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>
                <a:solidFill>
                  <a:srgbClr val="C00000"/>
                </a:solidFill>
                <a:latin typeface="Comic Sans MS" pitchFamily="66" charset="0"/>
              </a:rPr>
              <a:t>onečišćene vode</a:t>
            </a:r>
          </a:p>
          <a:p>
            <a:pPr algn="ctr">
              <a:buFont typeface="Wingdings" pitchFamily="2" charset="2"/>
              <a:buChar char="ü"/>
            </a:pPr>
            <a:r>
              <a:rPr lang="hr-HR">
                <a:latin typeface="Comic Sans MS" pitchFamily="66" charset="0"/>
              </a:rPr>
              <a:t> tamo žive pijavice, papučice..</a:t>
            </a:r>
            <a:endParaRPr lang="hr-HR" dirty="0">
              <a:latin typeface="Comic Sans MS" pitchFamily="66" charset="0"/>
            </a:endParaRPr>
          </a:p>
        </p:txBody>
      </p:sp>
      <p:sp>
        <p:nvSpPr>
          <p:cNvPr id="7" name="Snip Diagonal Corner Rectangle 22">
            <a:extLst>
              <a:ext uri="{FF2B5EF4-FFF2-40B4-BE49-F238E27FC236}">
                <a16:creationId xmlns:a16="http://schemas.microsoft.com/office/drawing/2014/main" id="{1975DFBD-EE71-4484-878A-D0F60307F2A2}"/>
              </a:ext>
            </a:extLst>
          </p:cNvPr>
          <p:cNvSpPr/>
          <p:nvPr/>
        </p:nvSpPr>
        <p:spPr>
          <a:xfrm>
            <a:off x="9361173" y="4973825"/>
            <a:ext cx="2448272" cy="1296144"/>
          </a:xfrm>
          <a:prstGeom prst="snip2DiagRect">
            <a:avLst>
              <a:gd name="adj1" fmla="val 0"/>
              <a:gd name="adj2" fmla="val 1666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rgbClr val="C00000"/>
                </a:solidFill>
                <a:latin typeface="Comic Sans MS" pitchFamily="66" charset="0"/>
              </a:rPr>
              <a:t>vrlo mutne vode</a:t>
            </a:r>
          </a:p>
          <a:p>
            <a:pPr algn="ctr">
              <a:buFont typeface="Wingdings" pitchFamily="2" charset="2"/>
              <a:buChar char="ü"/>
            </a:pPr>
            <a:r>
              <a:rPr lang="hr-HR" dirty="0">
                <a:latin typeface="Comic Sans MS" pitchFamily="66" charset="0"/>
              </a:rPr>
              <a:t> tamo žive bakterije </a:t>
            </a:r>
          </a:p>
        </p:txBody>
      </p:sp>
    </p:spTree>
    <p:extLst>
      <p:ext uri="{BB962C8B-B14F-4D97-AF65-F5344CB8AC3E}">
        <p14:creationId xmlns:p14="http://schemas.microsoft.com/office/powerpoint/2010/main" val="208031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818</Words>
  <Application>Microsoft Office PowerPoint</Application>
  <PresentationFormat>Widescreen</PresentationFormat>
  <Paragraphs>113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Wingdings</vt:lpstr>
      <vt:lpstr>Office Theme</vt:lpstr>
      <vt:lpstr>ONEČIŠĆENJE i ZAŠTITA VODA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ONEČIŠĆENJE VODA</dc:title>
  <dc:creator>Željka Kuzman</dc:creator>
  <cp:lastModifiedBy>Željka Kuzman</cp:lastModifiedBy>
  <cp:revision>18</cp:revision>
  <dcterms:created xsi:type="dcterms:W3CDTF">2020-04-02T09:04:15Z</dcterms:created>
  <dcterms:modified xsi:type="dcterms:W3CDTF">2020-04-03T08:24:51Z</dcterms:modified>
</cp:coreProperties>
</file>