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301" r:id="rId3"/>
    <p:sldId id="257" r:id="rId4"/>
    <p:sldId id="262" r:id="rId5"/>
    <p:sldId id="302" r:id="rId6"/>
    <p:sldId id="263" r:id="rId7"/>
    <p:sldId id="283" r:id="rId8"/>
    <p:sldId id="284" r:id="rId9"/>
    <p:sldId id="278" r:id="rId10"/>
    <p:sldId id="285" r:id="rId11"/>
    <p:sldId id="286" r:id="rId12"/>
    <p:sldId id="287" r:id="rId13"/>
    <p:sldId id="288" r:id="rId14"/>
    <p:sldId id="258" r:id="rId15"/>
    <p:sldId id="259" r:id="rId16"/>
    <p:sldId id="260" r:id="rId17"/>
    <p:sldId id="289" r:id="rId18"/>
    <p:sldId id="290" r:id="rId19"/>
    <p:sldId id="265" r:id="rId20"/>
    <p:sldId id="266" r:id="rId21"/>
    <p:sldId id="264" r:id="rId22"/>
    <p:sldId id="291" r:id="rId23"/>
    <p:sldId id="261" r:id="rId24"/>
    <p:sldId id="280" r:id="rId25"/>
    <p:sldId id="296" r:id="rId26"/>
    <p:sldId id="270" r:id="rId27"/>
    <p:sldId id="271" r:id="rId28"/>
    <p:sldId id="272" r:id="rId29"/>
    <p:sldId id="300" r:id="rId30"/>
    <p:sldId id="273" r:id="rId31"/>
    <p:sldId id="304" r:id="rId32"/>
    <p:sldId id="305" r:id="rId33"/>
    <p:sldId id="306" r:id="rId34"/>
    <p:sldId id="307" r:id="rId35"/>
    <p:sldId id="308" r:id="rId36"/>
    <p:sldId id="297" r:id="rId37"/>
    <p:sldId id="293" r:id="rId38"/>
    <p:sldId id="314" r:id="rId39"/>
    <p:sldId id="274" r:id="rId40"/>
    <p:sldId id="295" r:id="rId41"/>
    <p:sldId id="309" r:id="rId42"/>
    <p:sldId id="275" r:id="rId43"/>
    <p:sldId id="294" r:id="rId44"/>
    <p:sldId id="310" r:id="rId45"/>
    <p:sldId id="311" r:id="rId46"/>
    <p:sldId id="276" r:id="rId47"/>
    <p:sldId id="299" r:id="rId48"/>
    <p:sldId id="312" r:id="rId49"/>
    <p:sldId id="313" r:id="rId50"/>
    <p:sldId id="269" r:id="rId51"/>
    <p:sldId id="268" r:id="rId52"/>
    <p:sldId id="281" r:id="rId53"/>
    <p:sldId id="282" r:id="rId54"/>
    <p:sldId id="298" r:id="rId55"/>
    <p:sldId id="303" r:id="rId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53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3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4571484-9F4B-43EA-A372-188BC60CBE0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9DCCA4-E2AE-4F79-A4E8-22B3068A6C30}" type="slidenum">
              <a:rPr lang="en-US"/>
              <a:pPr/>
              <a:t>1</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5" y="1600200"/>
            <a:ext cx="7085013" cy="1066800"/>
          </a:xfrm>
        </p:spPr>
        <p:txBody>
          <a:bodyPr/>
          <a:lstStyle>
            <a:lvl1pPr>
              <a:defRPr/>
            </a:lvl1pPr>
          </a:lstStyle>
          <a:p>
            <a:r>
              <a:rPr lang="en-US"/>
              <a:t>Kliknite da biste uredili stil naslova matrice</a:t>
            </a:r>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r>
              <a:rPr lang="en-US"/>
              <a:t>Kliknite da biste uredili stil podnaslova matrice</a:t>
            </a:r>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4A962E4F-8C98-4568-B106-6199DE00CE8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DEF0D0D-94CE-40C9-94B4-27C04767D6B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5" y="685800"/>
            <a:ext cx="177165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9525" y="685800"/>
            <a:ext cx="516255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B90BEDA-E1CC-47B8-B448-27EC44E37D0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656119-6A25-4AAC-BA7F-AB1EA0A23C5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ADAA02-85A4-493C-9876-E24442A3BF4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95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846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939A8BA-41C4-4A62-999C-2DBF43AEEB2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4D2CE15-8204-4227-BD24-16F3ED3EEBA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5301606-8F32-464F-9E43-710F93A4E6D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EEE0C8C-6B0C-40B4-B64D-63454E36A81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97868E6-B516-49C0-91BE-4CCB953F626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4D16076-89FB-4F07-BE34-E88436BE05F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0"/>
            <a:ext cx="7086600" cy="7318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Kliknite da biste uredili stil naslova matrice</a:t>
            </a:r>
          </a:p>
        </p:txBody>
      </p:sp>
      <p:sp>
        <p:nvSpPr>
          <p:cNvPr id="1027" name="Rectangle 3"/>
          <p:cNvSpPr>
            <a:spLocks noGrp="1" noChangeArrowheads="1"/>
          </p:cNvSpPr>
          <p:nvPr>
            <p:ph type="body" idx="1"/>
          </p:nvPr>
        </p:nvSpPr>
        <p:spPr bwMode="auto">
          <a:xfrm>
            <a:off x="1279525" y="1600200"/>
            <a:ext cx="5257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Kliknite da biste uredili stilove teksta matrice</a:t>
            </a:r>
          </a:p>
          <a:p>
            <a:pPr lvl="1"/>
            <a:r>
              <a:rPr lang="en-US" smtClean="0"/>
              <a:t>Druga razina</a:t>
            </a:r>
          </a:p>
          <a:p>
            <a:pPr lvl="2"/>
            <a:r>
              <a:rPr lang="en-US" smtClean="0"/>
              <a:t>Treća razina</a:t>
            </a:r>
          </a:p>
          <a:p>
            <a:pPr lvl="3"/>
            <a:r>
              <a:rPr lang="en-US" smtClean="0"/>
              <a:t>Četvrta razina</a:t>
            </a:r>
          </a:p>
          <a:p>
            <a:pPr lvl="4"/>
            <a:r>
              <a:rPr lang="en-US" smtClean="0"/>
              <a:t>Peta razina</a:t>
            </a:r>
          </a:p>
        </p:txBody>
      </p:sp>
      <p:sp>
        <p:nvSpPr>
          <p:cNvPr id="1031" name="Rectangle 7"/>
          <p:cNvSpPr>
            <a:spLocks noGrp="1" noChangeArrowheads="1"/>
          </p:cNvSpPr>
          <p:nvPr>
            <p:ph type="dt" sz="half" idx="2"/>
          </p:nvPr>
        </p:nvSpPr>
        <p:spPr bwMode="auto">
          <a:xfrm>
            <a:off x="457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endParaRPr lang="en-US"/>
          </a:p>
        </p:txBody>
      </p:sp>
      <p:sp>
        <p:nvSpPr>
          <p:cNvPr id="1032" name="Rectangle 8"/>
          <p:cNvSpPr>
            <a:spLocks noGrp="1" noChangeArrowheads="1"/>
          </p:cNvSpPr>
          <p:nvPr>
            <p:ph type="ftr" sz="quarter" idx="3"/>
          </p:nvPr>
        </p:nvSpPr>
        <p:spPr bwMode="auto">
          <a:xfrm>
            <a:off x="3124200" y="6429375"/>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defRPr>
            </a:lvl1pPr>
          </a:lstStyle>
          <a:p>
            <a:endParaRPr lang="en-US"/>
          </a:p>
        </p:txBody>
      </p:sp>
      <p:sp>
        <p:nvSpPr>
          <p:cNvPr id="1033" name="Rectangle 9"/>
          <p:cNvSpPr>
            <a:spLocks noGrp="1" noChangeArrowheads="1"/>
          </p:cNvSpPr>
          <p:nvPr>
            <p:ph type="sldNum" sz="quarter" idx="4"/>
          </p:nvPr>
        </p:nvSpPr>
        <p:spPr bwMode="auto">
          <a:xfrm>
            <a:off x="6553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fld id="{8D6AC459-C823-4884-8321-B663D843370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Century Gothic" pitchFamily="34" charset="0"/>
        </a:defRPr>
      </a:lvl2pPr>
      <a:lvl3pPr algn="l" rtl="0" fontAlgn="base">
        <a:spcBef>
          <a:spcPct val="0"/>
        </a:spcBef>
        <a:spcAft>
          <a:spcPct val="0"/>
        </a:spcAft>
        <a:defRPr sz="3600">
          <a:solidFill>
            <a:schemeClr val="tx2"/>
          </a:solidFill>
          <a:latin typeface="Century Gothic" pitchFamily="34" charset="0"/>
        </a:defRPr>
      </a:lvl3pPr>
      <a:lvl4pPr algn="l" rtl="0" fontAlgn="base">
        <a:spcBef>
          <a:spcPct val="0"/>
        </a:spcBef>
        <a:spcAft>
          <a:spcPct val="0"/>
        </a:spcAft>
        <a:defRPr sz="3600">
          <a:solidFill>
            <a:schemeClr val="tx2"/>
          </a:solidFill>
          <a:latin typeface="Century Gothic" pitchFamily="34" charset="0"/>
        </a:defRPr>
      </a:lvl4pPr>
      <a:lvl5pPr algn="l" rtl="0" fontAlgn="base">
        <a:spcBef>
          <a:spcPct val="0"/>
        </a:spcBef>
        <a:spcAft>
          <a:spcPct val="0"/>
        </a:spcAft>
        <a:defRPr sz="3600">
          <a:solidFill>
            <a:schemeClr val="tx2"/>
          </a:solidFill>
          <a:latin typeface="Century Gothic" pitchFamily="34" charset="0"/>
        </a:defRPr>
      </a:lvl5pPr>
      <a:lvl6pPr marL="457200" algn="l" rtl="0" fontAlgn="base">
        <a:spcBef>
          <a:spcPct val="0"/>
        </a:spcBef>
        <a:spcAft>
          <a:spcPct val="0"/>
        </a:spcAft>
        <a:defRPr sz="3600">
          <a:solidFill>
            <a:schemeClr val="tx2"/>
          </a:solidFill>
          <a:latin typeface="Century Gothic" pitchFamily="34" charset="0"/>
        </a:defRPr>
      </a:lvl6pPr>
      <a:lvl7pPr marL="914400" algn="l" rtl="0" fontAlgn="base">
        <a:spcBef>
          <a:spcPct val="0"/>
        </a:spcBef>
        <a:spcAft>
          <a:spcPct val="0"/>
        </a:spcAft>
        <a:defRPr sz="3600">
          <a:solidFill>
            <a:schemeClr val="tx2"/>
          </a:solidFill>
          <a:latin typeface="Century Gothic" pitchFamily="34" charset="0"/>
        </a:defRPr>
      </a:lvl7pPr>
      <a:lvl8pPr marL="1371600" algn="l" rtl="0" fontAlgn="base">
        <a:spcBef>
          <a:spcPct val="0"/>
        </a:spcBef>
        <a:spcAft>
          <a:spcPct val="0"/>
        </a:spcAft>
        <a:defRPr sz="3600">
          <a:solidFill>
            <a:schemeClr val="tx2"/>
          </a:solidFill>
          <a:latin typeface="Century Gothic" pitchFamily="34" charset="0"/>
        </a:defRPr>
      </a:lvl8pPr>
      <a:lvl9pPr marL="1828800" algn="l" rtl="0" fontAlgn="base">
        <a:spcBef>
          <a:spcPct val="0"/>
        </a:spcBef>
        <a:spcAft>
          <a:spcPct val="0"/>
        </a:spcAft>
        <a:defRPr sz="3600">
          <a:solidFill>
            <a:schemeClr val="tx2"/>
          </a:solidFill>
          <a:latin typeface="Century Gothic"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audio" Target="file:///C:\Users\nina\Music\mozart%20i%20beethoven\einekleinenachtmusik.mp3"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audio" Target="file:///C:\Users\nina\Music\verdi%20giuseppe-%20nabucco%20va%20pensiero%20sull%20ali%20dorate.mp3" TargetMode="Externa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29493" y="1196752"/>
            <a:ext cx="7085013" cy="1066800"/>
          </a:xfrm>
          <a:ln/>
        </p:spPr>
        <p:style>
          <a:lnRef idx="2">
            <a:schemeClr val="accent3"/>
          </a:lnRef>
          <a:fillRef idx="1">
            <a:schemeClr val="lt1"/>
          </a:fillRef>
          <a:effectRef idx="0">
            <a:schemeClr val="accent3"/>
          </a:effectRef>
          <a:fontRef idx="minor">
            <a:schemeClr val="dk1"/>
          </a:fontRef>
        </p:style>
        <p:txBody>
          <a:bodyPr/>
          <a:lstStyle/>
          <a:p>
            <a:pPr algn="ctr"/>
            <a:r>
              <a:rPr lang="hr-HR" sz="3200" b="1" u="sng"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DRUŠTVO, KULTURA I PROMJENE U SVAKDNEVNOM ŽIVOTU</a:t>
            </a:r>
          </a:p>
        </p:txBody>
      </p:sp>
      <p:sp>
        <p:nvSpPr>
          <p:cNvPr id="2051" name="Rectangle 3"/>
          <p:cNvSpPr>
            <a:spLocks noGrp="1" noChangeArrowheads="1"/>
          </p:cNvSpPr>
          <p:nvPr>
            <p:ph type="subTitle" idx="1"/>
          </p:nvPr>
        </p:nvSpPr>
        <p:spPr>
          <a:xfrm>
            <a:off x="1943894" y="2564904"/>
            <a:ext cx="5256212" cy="641356"/>
          </a:xfrm>
          <a:ln/>
        </p:spPr>
        <p:style>
          <a:lnRef idx="2">
            <a:schemeClr val="accent3"/>
          </a:lnRef>
          <a:fillRef idx="1">
            <a:schemeClr val="lt1"/>
          </a:fillRef>
          <a:effectRef idx="0">
            <a:schemeClr val="accent3"/>
          </a:effectRef>
          <a:fontRef idx="minor">
            <a:schemeClr val="dk1"/>
          </a:fontRef>
        </p:style>
        <p:txBody>
          <a:bodyPr/>
          <a:lstStyle/>
          <a:p>
            <a:r>
              <a:rPr lang="hr-HR" b="1" u="sng"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u prvoj polovici 19. stoljeća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1">
                                            <p:bg/>
                                          </p:spTgt>
                                        </p:tgtEl>
                                        <p:attrNameLst>
                                          <p:attrName>style.visibility</p:attrName>
                                        </p:attrNameLst>
                                      </p:cBhvr>
                                      <p:to>
                                        <p:strVal val="visible"/>
                                      </p:to>
                                    </p:set>
                                    <p:animEffect transition="in" filter="fade">
                                      <p:cBhvr>
                                        <p:cTn id="7" dur="2000"/>
                                        <p:tgtEl>
                                          <p:spTgt spid="2051">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fade">
                                      <p:cBhvr>
                                        <p:cTn id="12" dur="20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259632" y="548680"/>
            <a:ext cx="7086600" cy="1158875"/>
          </a:xfrm>
          <a:ln/>
        </p:spPr>
        <p:style>
          <a:lnRef idx="1">
            <a:schemeClr val="accent3"/>
          </a:lnRef>
          <a:fillRef idx="2">
            <a:schemeClr val="accent3"/>
          </a:fillRef>
          <a:effectRef idx="1">
            <a:schemeClr val="accent3"/>
          </a:effectRef>
          <a:fontRef idx="minor">
            <a:schemeClr val="dk1"/>
          </a:fontRef>
        </p:style>
        <p:txBody>
          <a:bodyPr/>
          <a:lstStyle/>
          <a:p>
            <a:pPr algn="ctr"/>
            <a:r>
              <a:rPr lang="hr-HR" sz="2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Industrijalizacija je utjecala i na mijenjanje uloge žene u društvu. Većina žena zapošljava se u tekstilnoj industriji.</a:t>
            </a:r>
          </a:p>
        </p:txBody>
      </p:sp>
      <p:sp>
        <p:nvSpPr>
          <p:cNvPr id="62467" name="Rectangle 3"/>
          <p:cNvSpPr>
            <a:spLocks noGrp="1" noChangeArrowheads="1"/>
          </p:cNvSpPr>
          <p:nvPr>
            <p:ph type="body" idx="1"/>
          </p:nvPr>
        </p:nvSpPr>
        <p:spPr>
          <a:xfrm>
            <a:off x="1187624" y="1772816"/>
            <a:ext cx="5257800" cy="4525963"/>
          </a:xfrm>
          <a:ln/>
        </p:spPr>
        <p:style>
          <a:lnRef idx="3">
            <a:schemeClr val="lt1"/>
          </a:lnRef>
          <a:fillRef idx="1">
            <a:schemeClr val="accent3"/>
          </a:fillRef>
          <a:effectRef idx="1">
            <a:schemeClr val="accent3"/>
          </a:effectRef>
          <a:fontRef idx="minor">
            <a:schemeClr val="lt1"/>
          </a:fontRef>
        </p:style>
        <p:txBody>
          <a:bodyPr/>
          <a:lstStyle/>
          <a:p>
            <a:pPr>
              <a:buFont typeface="Wingdings" pitchFamily="2" charset="2"/>
              <a:buChar char="q"/>
            </a:pPr>
            <a:r>
              <a:rPr lang="hr-HR" sz="24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Jane </a:t>
            </a:r>
            <a:r>
              <a:rPr lang="hr-HR" sz="2400" b="1" dirty="0" err="1">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Peacock</a:t>
            </a:r>
            <a:r>
              <a:rPr lang="hr-HR" sz="24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Watson:</a:t>
            </a:r>
          </a:p>
          <a:p>
            <a:pPr>
              <a:buFont typeface="Wingdings" pitchFamily="2" charset="2"/>
              <a:buNone/>
            </a:pPr>
            <a:r>
              <a:rPr lang="hr-HR" sz="24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Radim u utrobi zemlje pune 33 godine. U braku sam 23 godine i rodila sam devetero djece, od kojih je šestero živo, a troje je umrlo od tifusa prije nekoliko godina. Ovakav konjski rad uništava žene; lomi im bedra, iskrivljuje zglobove, čini ih staricama u 40-toj godini života.”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331640" y="692696"/>
            <a:ext cx="7086600" cy="731838"/>
          </a:xfrm>
        </p:spPr>
        <p:style>
          <a:lnRef idx="3">
            <a:schemeClr val="lt1"/>
          </a:lnRef>
          <a:fillRef idx="1">
            <a:schemeClr val="accent3"/>
          </a:fillRef>
          <a:effectRef idx="1">
            <a:schemeClr val="accent3"/>
          </a:effectRef>
          <a:fontRef idx="minor">
            <a:schemeClr val="lt1"/>
          </a:fontRef>
        </p:style>
        <p:txBody>
          <a:bodyPr/>
          <a:lstStyle/>
          <a:p>
            <a:pPr algn="ctr"/>
            <a:r>
              <a:rPr lang="hr-HR"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Neke žene rade u rudnicima.</a:t>
            </a:r>
          </a:p>
        </p:txBody>
      </p:sp>
      <p:sp>
        <p:nvSpPr>
          <p:cNvPr id="63491" name="Rectangle 3"/>
          <p:cNvSpPr>
            <a:spLocks noGrp="1" noChangeArrowheads="1"/>
          </p:cNvSpPr>
          <p:nvPr>
            <p:ph type="body" idx="1"/>
          </p:nvPr>
        </p:nvSpPr>
        <p:spPr>
          <a:xfrm>
            <a:off x="1285852" y="1714488"/>
            <a:ext cx="5257800" cy="4525962"/>
          </a:xfrm>
          <a:ln>
            <a:solidFill>
              <a:schemeClr val="accent6">
                <a:lumMod val="50000"/>
              </a:schemeClr>
            </a:solidFill>
          </a:ln>
        </p:spPr>
        <p:txBody>
          <a:bodyPr/>
          <a:lstStyle/>
          <a:p>
            <a:pPr>
              <a:lnSpc>
                <a:spcPct val="90000"/>
              </a:lnSpc>
              <a:buFont typeface="Wingdings" pitchFamily="2" charset="2"/>
              <a:buChar char="q"/>
            </a:pPr>
            <a:r>
              <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a:t>
            </a:r>
            <a:r>
              <a:rPr lang="hr-HR" b="1" dirty="0" err="1">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Isabel</a:t>
            </a:r>
            <a:r>
              <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Wilson:</a:t>
            </a:r>
          </a:p>
          <a:p>
            <a:pPr>
              <a:lnSpc>
                <a:spcPct val="90000"/>
              </a:lnSpc>
              <a:buFontTx/>
              <a:buNone/>
            </a:pPr>
            <a:r>
              <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Udana sam 19 godina i imam desetero djece. Zadnje sam dijete rodila u subotu, a već sljedeći petak sam se vratila na posao…Ni jedno od moje djece ne zna čitati. Kada odlazim pod zemlju moja 10-</a:t>
            </a:r>
            <a:r>
              <a:rPr lang="hr-HR" b="1" dirty="0" err="1">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togodišnja</a:t>
            </a:r>
            <a:r>
              <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djevojčica brine se za kućanstvo.”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style>
          <a:lnRef idx="3">
            <a:schemeClr val="lt1"/>
          </a:lnRef>
          <a:fillRef idx="1">
            <a:schemeClr val="accent3"/>
          </a:fillRef>
          <a:effectRef idx="1">
            <a:schemeClr val="accent3"/>
          </a:effectRef>
          <a:fontRef idx="minor">
            <a:schemeClr val="lt1"/>
          </a:fontRef>
        </p:style>
        <p:txBody>
          <a:bodyPr/>
          <a:lstStyle/>
          <a:p>
            <a:pPr algn="ctr"/>
            <a:r>
              <a:rPr lang="hr-HR"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Djeca u rudnicima</a:t>
            </a:r>
            <a:endPar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sp>
        <p:nvSpPr>
          <p:cNvPr id="64515" name="Rectangle 3"/>
          <p:cNvSpPr>
            <a:spLocks noGrp="1" noChangeArrowheads="1"/>
          </p:cNvSpPr>
          <p:nvPr>
            <p:ph type="body" idx="1"/>
          </p:nvPr>
        </p:nvSpPr>
        <p:spPr>
          <a:xfrm>
            <a:off x="1116012" y="1628775"/>
            <a:ext cx="5544219" cy="4586307"/>
          </a:xfrm>
          <a:ln/>
        </p:spPr>
        <p:style>
          <a:lnRef idx="3">
            <a:schemeClr val="lt1"/>
          </a:lnRef>
          <a:fillRef idx="1">
            <a:schemeClr val="accent3"/>
          </a:fillRef>
          <a:effectRef idx="1">
            <a:schemeClr val="accent3"/>
          </a:effectRef>
          <a:fontRef idx="minor">
            <a:schemeClr val="lt1"/>
          </a:fontRef>
        </p:style>
        <p:txBody>
          <a:bodyPr/>
          <a:lstStyle/>
          <a:p>
            <a:pPr>
              <a:buFont typeface="Wingdings" pitchFamily="2" charset="2"/>
              <a:buChar char="q"/>
            </a:pPr>
            <a:r>
              <a:rPr lang="hr-HR"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a:t>
            </a:r>
            <a:r>
              <a:rPr lang="hr-HR"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Mary</a:t>
            </a:r>
            <a:r>
              <a:rPr lang="hr-HR"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a:t>
            </a:r>
            <a:r>
              <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i </a:t>
            </a:r>
            <a:r>
              <a:rPr lang="hr-HR" b="1" dirty="0" err="1">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Rachell</a:t>
            </a:r>
            <a:r>
              <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a:t>
            </a:r>
            <a:r>
              <a:rPr lang="hr-HR" b="1" dirty="0" err="1">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Enock</a:t>
            </a:r>
            <a:r>
              <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 stare 11 i 12 godina )</a:t>
            </a:r>
          </a:p>
          <a:p>
            <a:pPr>
              <a:buFont typeface="Wingdings" pitchFamily="2" charset="2"/>
              <a:buNone/>
            </a:pPr>
            <a:r>
              <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Od kuće odlazimo prije 6 ujutro i u rudniku smo do 19 sati, nekad i duže. Dnevno zaradimo dva penija, a samo na svjetlo ( bez kojega pod zemljom ne bismo ništa vidjele )tjedno trošimo dva i pol penija.”</a:t>
            </a:r>
          </a:p>
          <a:p>
            <a:pPr>
              <a:buFontTx/>
              <a:buNone/>
            </a:pPr>
            <a:endPar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endParaRPr lang="hr-HR"/>
          </a:p>
        </p:txBody>
      </p:sp>
      <p:sp>
        <p:nvSpPr>
          <p:cNvPr id="65539" name="Rectangle 3"/>
          <p:cNvSpPr>
            <a:spLocks noGrp="1" noChangeArrowheads="1"/>
          </p:cNvSpPr>
          <p:nvPr>
            <p:ph type="body" idx="1"/>
          </p:nvPr>
        </p:nvSpPr>
        <p:spPr>
          <a:xfrm>
            <a:off x="1142976" y="2071679"/>
            <a:ext cx="5257800" cy="3786214"/>
          </a:xfrm>
          <a:ln/>
        </p:spPr>
        <p:style>
          <a:lnRef idx="3">
            <a:schemeClr val="lt1"/>
          </a:lnRef>
          <a:fillRef idx="1">
            <a:schemeClr val="accent3"/>
          </a:fillRef>
          <a:effectRef idx="1">
            <a:schemeClr val="accent3"/>
          </a:effectRef>
          <a:fontRef idx="minor">
            <a:schemeClr val="lt1"/>
          </a:fontRef>
        </p:style>
        <p:txBody>
          <a:bodyPr/>
          <a:lstStyle/>
          <a:p>
            <a:pPr>
              <a:buFont typeface="Wingdings" pitchFamily="2" charset="2"/>
              <a:buChar char="q"/>
            </a:pPr>
            <a:r>
              <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Kakve je zdravstvene probleme uzrokovao rad u rudniku?</a:t>
            </a:r>
          </a:p>
          <a:p>
            <a:pPr>
              <a:buFont typeface="Wingdings" pitchFamily="2" charset="2"/>
              <a:buChar char="q"/>
            </a:pPr>
            <a:r>
              <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Komentiraj radno vrijeme i usporedi ga s današnjim.</a:t>
            </a:r>
          </a:p>
          <a:p>
            <a:pPr>
              <a:buFont typeface="Wingdings" pitchFamily="2" charset="2"/>
              <a:buChar char="q"/>
            </a:pPr>
            <a:r>
              <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Kako je takav rad utjecao na obiteljski život?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971550" y="549275"/>
            <a:ext cx="7632897" cy="731838"/>
          </a:xfrm>
        </p:spPr>
        <p:style>
          <a:lnRef idx="3">
            <a:schemeClr val="lt1"/>
          </a:lnRef>
          <a:fillRef idx="1">
            <a:schemeClr val="accent3"/>
          </a:fillRef>
          <a:effectRef idx="1">
            <a:schemeClr val="accent3"/>
          </a:effectRef>
          <a:fontRef idx="minor">
            <a:schemeClr val="lt1"/>
          </a:fontRef>
        </p:style>
        <p:txBody>
          <a:bodyPr/>
          <a:lstStyle/>
          <a:p>
            <a:r>
              <a:rPr lang="hr-HR" sz="32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Korištenje dječjeg rada u tvornicama</a:t>
            </a:r>
          </a:p>
        </p:txBody>
      </p:sp>
      <p:pic>
        <p:nvPicPr>
          <p:cNvPr id="9221" name="Picture 5" descr="IRscavenger2"/>
          <p:cNvPicPr>
            <a:picLocks noChangeAspect="1" noChangeArrowheads="1"/>
          </p:cNvPicPr>
          <p:nvPr/>
        </p:nvPicPr>
        <p:blipFill>
          <a:blip r:embed="rId2" cstate="print"/>
          <a:srcRect/>
          <a:stretch>
            <a:fillRect/>
          </a:stretch>
        </p:blipFill>
        <p:spPr bwMode="auto">
          <a:xfrm>
            <a:off x="998538" y="1412875"/>
            <a:ext cx="3573462" cy="4635500"/>
          </a:xfrm>
          <a:prstGeom prst="rect">
            <a:avLst/>
          </a:prstGeom>
          <a:noFill/>
        </p:spPr>
      </p:pic>
      <p:sp>
        <p:nvSpPr>
          <p:cNvPr id="9224" name="Text Box 8"/>
          <p:cNvSpPr txBox="1">
            <a:spLocks noChangeArrowheads="1"/>
          </p:cNvSpPr>
          <p:nvPr/>
        </p:nvSpPr>
        <p:spPr bwMode="auto">
          <a:xfrm>
            <a:off x="4572001" y="1414463"/>
            <a:ext cx="4320480" cy="2014537"/>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square">
            <a:spAutoFit/>
          </a:bodyPr>
          <a:lstStyle/>
          <a:p>
            <a:pPr>
              <a:buFont typeface="Wingdings" pitchFamily="2" charset="2"/>
              <a:buChar char="q"/>
            </a:pPr>
            <a:r>
              <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entury Gothic" pitchFamily="34" charset="0"/>
              </a:rPr>
              <a:t> u tvornicama tekstila djeca su </a:t>
            </a:r>
          </a:p>
          <a:p>
            <a:r>
              <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entury Gothic" pitchFamily="34" charset="0"/>
              </a:rPr>
              <a:t>uz strojeve za predenje radila kao</a:t>
            </a:r>
          </a:p>
          <a:p>
            <a:r>
              <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entury Gothic" pitchFamily="34" charset="0"/>
              </a:rPr>
              <a:t>čistači ili </a:t>
            </a:r>
            <a:r>
              <a:rPr lang="hr-HR" b="1" dirty="0" err="1">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entury Gothic" pitchFamily="34" charset="0"/>
              </a:rPr>
              <a:t>uzlari</a:t>
            </a:r>
            <a:r>
              <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entury Gothic" pitchFamily="34" charset="0"/>
              </a:rPr>
              <a:t>, odstranjujući otpad i</a:t>
            </a:r>
          </a:p>
          <a:p>
            <a:r>
              <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entury Gothic" pitchFamily="34" charset="0"/>
              </a:rPr>
              <a:t>vežući pokidane niti. Pri tom su djeca </a:t>
            </a:r>
          </a:p>
          <a:p>
            <a:r>
              <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entury Gothic" pitchFamily="34" charset="0"/>
              </a:rPr>
              <a:t>često stradavala jer su taj posao </a:t>
            </a:r>
          </a:p>
          <a:p>
            <a:r>
              <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entury Gothic" pitchFamily="34" charset="0"/>
              </a:rPr>
              <a:t>obavljala dok su strojevi bili </a:t>
            </a:r>
          </a:p>
          <a:p>
            <a:r>
              <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entury Gothic" pitchFamily="34" charset="0"/>
              </a:rPr>
              <a:t>u pogonu.</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p:style>
          <a:lnRef idx="3">
            <a:schemeClr val="lt1"/>
          </a:lnRef>
          <a:fillRef idx="1">
            <a:schemeClr val="accent3"/>
          </a:fillRef>
          <a:effectRef idx="1">
            <a:schemeClr val="accent3"/>
          </a:effectRef>
          <a:fontRef idx="minor">
            <a:schemeClr val="lt1"/>
          </a:fontRef>
        </p:style>
        <p:txBody>
          <a:bodyPr/>
          <a:lstStyle/>
          <a:p>
            <a:pPr algn="ctr"/>
            <a:r>
              <a:rPr lang="hr-HR"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Djeca u rudniku</a:t>
            </a:r>
          </a:p>
        </p:txBody>
      </p:sp>
      <p:sp>
        <p:nvSpPr>
          <p:cNvPr id="11270" name="Text Box 6"/>
          <p:cNvSpPr txBox="1">
            <a:spLocks noChangeArrowheads="1"/>
          </p:cNvSpPr>
          <p:nvPr/>
        </p:nvSpPr>
        <p:spPr bwMode="auto">
          <a:xfrm>
            <a:off x="900113" y="3933825"/>
            <a:ext cx="5904135" cy="2031325"/>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square">
            <a:spAutoFit/>
          </a:bodyPr>
          <a:lstStyle/>
          <a:p>
            <a:r>
              <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entury Gothic" pitchFamily="34" charset="0"/>
              </a:rPr>
              <a:t>Mnoga su djeca radila u rudnicima. Najmlađi su po</a:t>
            </a:r>
          </a:p>
          <a:p>
            <a:r>
              <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entury Gothic" pitchFamily="34" charset="0"/>
              </a:rPr>
              <a:t>cijele dane sjedili u mraku, otvarajući i zatvarajući</a:t>
            </a:r>
          </a:p>
          <a:p>
            <a:r>
              <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entury Gothic" pitchFamily="34" charset="0"/>
              </a:rPr>
              <a:t>vrata za ventilaciju koja su usmjeravala dotok</a:t>
            </a:r>
          </a:p>
          <a:p>
            <a:r>
              <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entury Gothic" pitchFamily="34" charset="0"/>
              </a:rPr>
              <a:t>zraka u tunele. Djevojčice u dobi od 10 do 11</a:t>
            </a:r>
          </a:p>
          <a:p>
            <a:r>
              <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entury Gothic" pitchFamily="34" charset="0"/>
              </a:rPr>
              <a:t>godina prenosile su na leđima ugljen kroz rudarska </a:t>
            </a:r>
          </a:p>
          <a:p>
            <a:r>
              <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entury Gothic" pitchFamily="34" charset="0"/>
              </a:rPr>
              <a:t>okna, dok su njihova nešto starija braća počinjala</a:t>
            </a:r>
          </a:p>
          <a:p>
            <a:r>
              <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entury Gothic" pitchFamily="34" charset="0"/>
              </a:rPr>
              <a:t>raditi kao rudari. </a:t>
            </a:r>
          </a:p>
        </p:txBody>
      </p:sp>
      <p:pic>
        <p:nvPicPr>
          <p:cNvPr id="11271" name="Picture 7" descr="Kopija od IMG_0002"/>
          <p:cNvPicPr>
            <a:picLocks noChangeAspect="1" noChangeArrowheads="1"/>
          </p:cNvPicPr>
          <p:nvPr/>
        </p:nvPicPr>
        <p:blipFill>
          <a:blip r:embed="rId2" cstate="print"/>
          <a:srcRect/>
          <a:stretch>
            <a:fillRect/>
          </a:stretch>
        </p:blipFill>
        <p:spPr bwMode="auto">
          <a:xfrm>
            <a:off x="1043608" y="1556792"/>
            <a:ext cx="5688632" cy="222248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a:xfrm>
            <a:off x="1331640" y="692696"/>
            <a:ext cx="7086600" cy="731838"/>
          </a:xfrm>
        </p:spPr>
        <p:style>
          <a:lnRef idx="3">
            <a:schemeClr val="lt1"/>
          </a:lnRef>
          <a:fillRef idx="1">
            <a:schemeClr val="accent3"/>
          </a:fillRef>
          <a:effectRef idx="1">
            <a:schemeClr val="accent3"/>
          </a:effectRef>
          <a:fontRef idx="minor">
            <a:schemeClr val="lt1"/>
          </a:fontRef>
        </p:style>
        <p:txBody>
          <a:bodyPr/>
          <a:lstStyle/>
          <a:p>
            <a:pPr algn="ctr"/>
            <a:r>
              <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Djeca u dimnjacima</a:t>
            </a:r>
          </a:p>
        </p:txBody>
      </p:sp>
      <p:pic>
        <p:nvPicPr>
          <p:cNvPr id="14341" name="Picture 5" descr="scet_03_img0268"/>
          <p:cNvPicPr>
            <a:picLocks noChangeAspect="1" noChangeArrowheads="1"/>
          </p:cNvPicPr>
          <p:nvPr/>
        </p:nvPicPr>
        <p:blipFill>
          <a:blip r:embed="rId2" cstate="print"/>
          <a:srcRect/>
          <a:stretch>
            <a:fillRect/>
          </a:stretch>
        </p:blipFill>
        <p:spPr bwMode="auto">
          <a:xfrm>
            <a:off x="663575" y="1628800"/>
            <a:ext cx="3908425" cy="3946525"/>
          </a:xfrm>
          <a:prstGeom prst="rect">
            <a:avLst/>
          </a:prstGeom>
          <a:noFill/>
          <a:ln>
            <a:solidFill>
              <a:schemeClr val="accent6">
                <a:lumMod val="50000"/>
              </a:schemeClr>
            </a:solidFill>
          </a:ln>
        </p:spPr>
      </p:pic>
      <p:sp>
        <p:nvSpPr>
          <p:cNvPr id="14342" name="Text Box 6"/>
          <p:cNvSpPr txBox="1">
            <a:spLocks noChangeArrowheads="1"/>
          </p:cNvSpPr>
          <p:nvPr/>
        </p:nvSpPr>
        <p:spPr bwMode="auto">
          <a:xfrm>
            <a:off x="5004048" y="1844824"/>
            <a:ext cx="3528392" cy="2031325"/>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square">
            <a:spAutoFit/>
          </a:bodyPr>
          <a:lstStyle/>
          <a:p>
            <a:pPr>
              <a:buFont typeface="Wingdings" pitchFamily="2" charset="2"/>
              <a:buChar char="q"/>
            </a:pPr>
            <a:r>
              <a:rPr lang="hr-HR" b="1" dirty="0">
                <a:ln w="12700">
                  <a:noFill/>
                  <a:prstDash val="solid"/>
                </a:ln>
                <a:solidFill>
                  <a:srgbClr val="C00000"/>
                </a:solidFill>
                <a:effectLst>
                  <a:outerShdw blurRad="41275" dist="20320" dir="1800000" algn="tl" rotWithShape="0">
                    <a:srgbClr val="000000">
                      <a:alpha val="40000"/>
                    </a:srgbClr>
                  </a:outerShdw>
                </a:effectLst>
                <a:latin typeface="Century Gothic" pitchFamily="34" charset="0"/>
              </a:rPr>
              <a:t> u Engleskoj su dimnjačari</a:t>
            </a:r>
          </a:p>
          <a:p>
            <a:r>
              <a:rPr lang="hr-HR" b="1" dirty="0">
                <a:ln w="12700">
                  <a:noFill/>
                  <a:prstDash val="solid"/>
                </a:ln>
                <a:solidFill>
                  <a:srgbClr val="C00000"/>
                </a:solidFill>
                <a:effectLst>
                  <a:outerShdw blurRad="41275" dist="20320" dir="1800000" algn="tl" rotWithShape="0">
                    <a:srgbClr val="000000">
                      <a:alpha val="40000"/>
                    </a:srgbClr>
                  </a:outerShdw>
                </a:effectLst>
                <a:latin typeface="Century Gothic" pitchFamily="34" charset="0"/>
              </a:rPr>
              <a:t>zapošljavali male dječake pri</a:t>
            </a:r>
          </a:p>
          <a:p>
            <a:r>
              <a:rPr lang="hr-HR" b="1" dirty="0">
                <a:ln w="12700">
                  <a:noFill/>
                  <a:prstDash val="solid"/>
                </a:ln>
                <a:solidFill>
                  <a:srgbClr val="C00000"/>
                </a:solidFill>
                <a:effectLst>
                  <a:outerShdw blurRad="41275" dist="20320" dir="1800000" algn="tl" rotWithShape="0">
                    <a:srgbClr val="000000">
                      <a:alpha val="40000"/>
                    </a:srgbClr>
                  </a:outerShdw>
                </a:effectLst>
                <a:latin typeface="Century Gothic" pitchFamily="34" charset="0"/>
              </a:rPr>
              <a:t>čišćenju dimnjaka. Ta su se </a:t>
            </a:r>
          </a:p>
          <a:p>
            <a:r>
              <a:rPr lang="hr-HR" b="1" dirty="0">
                <a:ln w="12700">
                  <a:noFill/>
                  <a:prstDash val="solid"/>
                </a:ln>
                <a:solidFill>
                  <a:srgbClr val="C00000"/>
                </a:solidFill>
                <a:effectLst>
                  <a:outerShdw blurRad="41275" dist="20320" dir="1800000" algn="tl" rotWithShape="0">
                    <a:srgbClr val="000000">
                      <a:alpha val="40000"/>
                    </a:srgbClr>
                  </a:outerShdw>
                </a:effectLst>
                <a:latin typeface="Century Gothic" pitchFamily="34" charset="0"/>
              </a:rPr>
              <a:t>djeca morala uvući u uske i</a:t>
            </a:r>
          </a:p>
          <a:p>
            <a:r>
              <a:rPr lang="hr-HR" b="1" dirty="0">
                <a:ln w="12700">
                  <a:noFill/>
                  <a:prstDash val="solid"/>
                </a:ln>
                <a:solidFill>
                  <a:srgbClr val="C00000"/>
                </a:solidFill>
                <a:effectLst>
                  <a:outerShdw blurRad="41275" dist="20320" dir="1800000" algn="tl" rotWithShape="0">
                    <a:srgbClr val="000000">
                      <a:alpha val="40000"/>
                    </a:srgbClr>
                  </a:outerShdw>
                </a:effectLst>
                <a:latin typeface="Century Gothic" pitchFamily="34" charset="0"/>
              </a:rPr>
              <a:t>visoke dimnjake i golim </a:t>
            </a:r>
          </a:p>
          <a:p>
            <a:r>
              <a:rPr lang="hr-HR" b="1" dirty="0">
                <a:ln w="12700">
                  <a:noFill/>
                  <a:prstDash val="solid"/>
                </a:ln>
                <a:solidFill>
                  <a:srgbClr val="C00000"/>
                </a:solidFill>
                <a:effectLst>
                  <a:outerShdw blurRad="41275" dist="20320" dir="1800000" algn="tl" rotWithShape="0">
                    <a:srgbClr val="000000">
                      <a:alpha val="40000"/>
                    </a:srgbClr>
                  </a:outerShdw>
                </a:effectLst>
                <a:latin typeface="Century Gothic" pitchFamily="34" charset="0"/>
              </a:rPr>
              <a:t>rukama čistiti nakupljenu </a:t>
            </a:r>
          </a:p>
          <a:p>
            <a:r>
              <a:rPr lang="hr-HR" b="1" dirty="0">
                <a:ln w="12700">
                  <a:noFill/>
                  <a:prstDash val="solid"/>
                </a:ln>
                <a:solidFill>
                  <a:srgbClr val="C00000"/>
                </a:solidFill>
                <a:effectLst>
                  <a:outerShdw blurRad="41275" dist="20320" dir="1800000" algn="tl" rotWithShape="0">
                    <a:srgbClr val="000000">
                      <a:alpha val="40000"/>
                    </a:srgbClr>
                  </a:outerShdw>
                </a:effectLst>
                <a:latin typeface="Century Gothic" pitchFamily="34" charset="0"/>
              </a:rPr>
              <a:t>čađu.</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259632" y="620688"/>
            <a:ext cx="7086600" cy="731837"/>
          </a:xfrm>
        </p:spPr>
        <p:style>
          <a:lnRef idx="3">
            <a:schemeClr val="lt1"/>
          </a:lnRef>
          <a:fillRef idx="1">
            <a:schemeClr val="accent3"/>
          </a:fillRef>
          <a:effectRef idx="1">
            <a:schemeClr val="accent3"/>
          </a:effectRef>
          <a:fontRef idx="minor">
            <a:schemeClr val="lt1"/>
          </a:fontRef>
        </p:style>
        <p:txBody>
          <a:bodyPr/>
          <a:lstStyle/>
          <a:p>
            <a:pPr algn="ctr"/>
            <a:r>
              <a:rPr lang="hr-HR" sz="2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Kako je britanski parlament mijenjao zakonsku osnovu za dječji rad u prvoj polovici 19. stoljeća</a:t>
            </a:r>
          </a:p>
        </p:txBody>
      </p:sp>
      <p:sp>
        <p:nvSpPr>
          <p:cNvPr id="66563" name="Rectangle 3"/>
          <p:cNvSpPr>
            <a:spLocks noGrp="1" noChangeArrowheads="1"/>
          </p:cNvSpPr>
          <p:nvPr>
            <p:ph type="body" idx="1"/>
          </p:nvPr>
        </p:nvSpPr>
        <p:spPr>
          <a:xfrm>
            <a:off x="1259632" y="1772816"/>
            <a:ext cx="5257800" cy="4525963"/>
          </a:xfrm>
          <a:ln/>
        </p:spPr>
        <p:style>
          <a:lnRef idx="3">
            <a:schemeClr val="lt1"/>
          </a:lnRef>
          <a:fillRef idx="1">
            <a:schemeClr val="accent3"/>
          </a:fillRef>
          <a:effectRef idx="1">
            <a:schemeClr val="accent3"/>
          </a:effectRef>
          <a:fontRef idx="minor">
            <a:schemeClr val="lt1"/>
          </a:fontRef>
        </p:style>
        <p:txBody>
          <a:bodyPr/>
          <a:lstStyle/>
          <a:p>
            <a:pPr>
              <a:lnSpc>
                <a:spcPct val="80000"/>
              </a:lnSpc>
              <a:buFont typeface="Wingdings" pitchFamily="2" charset="2"/>
              <a:buChar char="q"/>
            </a:pPr>
            <a:r>
              <a:rPr lang="hr-HR" sz="24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1819.- djeci je zabranjeno raditi više od 12 sati na dan</a:t>
            </a:r>
          </a:p>
          <a:p>
            <a:pPr>
              <a:lnSpc>
                <a:spcPct val="80000"/>
              </a:lnSpc>
              <a:buFont typeface="Wingdings" pitchFamily="2" charset="2"/>
              <a:buChar char="q"/>
            </a:pPr>
            <a:r>
              <a:rPr lang="hr-HR" sz="24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1833.- djeci mlađoj od 9 godina zabranjen je svaki rad, a ona između 9. i 13. godine ne smiju raditi više od 9 sati na dan ( za tekstilnu industriju )</a:t>
            </a:r>
          </a:p>
          <a:p>
            <a:pPr>
              <a:lnSpc>
                <a:spcPct val="80000"/>
              </a:lnSpc>
              <a:buFont typeface="Wingdings" pitchFamily="2" charset="2"/>
              <a:buChar char="q"/>
            </a:pPr>
            <a:r>
              <a:rPr lang="hr-HR" sz="24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1842.- ženama i djeci mlađoj od 10 godina potpuno je zabranjen rad u rudnicima</a:t>
            </a:r>
          </a:p>
          <a:p>
            <a:pPr>
              <a:lnSpc>
                <a:spcPct val="80000"/>
              </a:lnSpc>
              <a:buFont typeface="Wingdings" pitchFamily="2" charset="2"/>
              <a:buChar char="q"/>
            </a:pPr>
            <a:r>
              <a:rPr lang="hr-HR" sz="24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1847.- djeca mlađa od 13 godina ne smiju raditi više od 6 i pol sati na dan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endParaRPr lang="hr-HR"/>
          </a:p>
        </p:txBody>
      </p:sp>
      <p:sp>
        <p:nvSpPr>
          <p:cNvPr id="67587" name="Rectangle 3"/>
          <p:cNvSpPr>
            <a:spLocks noGrp="1" noChangeArrowheads="1"/>
          </p:cNvSpPr>
          <p:nvPr>
            <p:ph type="body" idx="1"/>
          </p:nvPr>
        </p:nvSpPr>
        <p:spPr>
          <a:xfrm>
            <a:off x="1142976" y="1928802"/>
            <a:ext cx="5257800" cy="3114684"/>
          </a:xfrm>
          <a:ln/>
        </p:spPr>
        <p:style>
          <a:lnRef idx="3">
            <a:schemeClr val="lt1"/>
          </a:lnRef>
          <a:fillRef idx="1">
            <a:schemeClr val="accent3"/>
          </a:fillRef>
          <a:effectRef idx="1">
            <a:schemeClr val="accent3"/>
          </a:effectRef>
          <a:fontRef idx="minor">
            <a:schemeClr val="lt1"/>
          </a:fontRef>
        </p:style>
        <p:txBody>
          <a:bodyPr/>
          <a:lstStyle/>
          <a:p>
            <a:pPr>
              <a:buFont typeface="Wingdings" pitchFamily="2" charset="2"/>
              <a:buChar char="q"/>
            </a:pPr>
            <a:r>
              <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Komentiraj položaj djece u to vrijeme. </a:t>
            </a:r>
          </a:p>
          <a:p>
            <a:pPr>
              <a:buFont typeface="Wingdings" pitchFamily="2" charset="2"/>
              <a:buChar char="q"/>
            </a:pPr>
            <a:r>
              <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Dopuštaju li sadašnji hrvatski zakoni rad djece?</a:t>
            </a:r>
          </a:p>
          <a:p>
            <a:pPr>
              <a:buFont typeface="Wingdings" pitchFamily="2" charset="2"/>
              <a:buChar char="q"/>
            </a:pPr>
            <a:r>
              <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Doznaj je li danas tako u cijelom svijetu.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a:xfrm>
            <a:off x="1214414" y="785794"/>
            <a:ext cx="3043234" cy="1022337"/>
          </a:xfrm>
        </p:spPr>
        <p:style>
          <a:lnRef idx="3">
            <a:schemeClr val="lt1"/>
          </a:lnRef>
          <a:fillRef idx="1">
            <a:schemeClr val="accent3"/>
          </a:fillRef>
          <a:effectRef idx="1">
            <a:schemeClr val="accent3"/>
          </a:effectRef>
          <a:fontRef idx="minor">
            <a:schemeClr val="lt1"/>
          </a:fontRef>
        </p:style>
        <p:txBody>
          <a:bodyPr/>
          <a:lstStyle/>
          <a:p>
            <a:pPr algn="ctr"/>
            <a:r>
              <a:rPr lang="hr-HR"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Sindikati- štrajk</a:t>
            </a:r>
          </a:p>
        </p:txBody>
      </p:sp>
      <p:sp>
        <p:nvSpPr>
          <p:cNvPr id="27657" name="Text Box 9"/>
          <p:cNvSpPr txBox="1">
            <a:spLocks noChangeArrowheads="1"/>
          </p:cNvSpPr>
          <p:nvPr/>
        </p:nvSpPr>
        <p:spPr bwMode="auto">
          <a:xfrm>
            <a:off x="4716016" y="836712"/>
            <a:ext cx="3841116" cy="1015663"/>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spAutoFit/>
          </a:bodyPr>
          <a:lstStyle/>
          <a:p>
            <a:pPr>
              <a:buClr>
                <a:srgbClr val="C00000"/>
              </a:buClr>
              <a:buFont typeface="Wingdings" pitchFamily="2" charset="2"/>
              <a:buChar char="q"/>
            </a:pPr>
            <a:r>
              <a:rPr lang="hr-HR" dirty="0">
                <a:latin typeface="Century Gothic" pitchFamily="34" charset="0"/>
              </a:rPr>
              <a:t> </a:t>
            </a:r>
            <a:r>
              <a:rPr lang="hr-HR" sz="2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entury Gothic" pitchFamily="34" charset="0"/>
              </a:rPr>
              <a:t>štrajk radnika pamučne </a:t>
            </a:r>
          </a:p>
          <a:p>
            <a:r>
              <a:rPr lang="hr-HR" sz="2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entury Gothic" pitchFamily="34" charset="0"/>
              </a:rPr>
              <a:t>industrije u gradu </a:t>
            </a:r>
            <a:r>
              <a:rPr lang="hr-HR" sz="2000" b="1" dirty="0" err="1">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entury Gothic" pitchFamily="34" charset="0"/>
              </a:rPr>
              <a:t>Prestonu</a:t>
            </a:r>
            <a:r>
              <a:rPr lang="hr-HR" sz="2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entury Gothic" pitchFamily="34" charset="0"/>
              </a:rPr>
              <a:t> u</a:t>
            </a:r>
          </a:p>
          <a:p>
            <a:r>
              <a:rPr lang="hr-HR" sz="2000" b="1" dirty="0" err="1">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entury Gothic" pitchFamily="34" charset="0"/>
              </a:rPr>
              <a:t>Lancashireu</a:t>
            </a:r>
            <a:r>
              <a:rPr lang="hr-HR" sz="2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entury Gothic" pitchFamily="34" charset="0"/>
              </a:rPr>
              <a:t> u Velikoj Britaniji</a:t>
            </a:r>
            <a:r>
              <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entury Gothic" pitchFamily="34" charset="0"/>
              </a:rPr>
              <a:t> </a:t>
            </a:r>
          </a:p>
        </p:txBody>
      </p:sp>
      <p:pic>
        <p:nvPicPr>
          <p:cNvPr id="27659" name="Picture 11" descr="preston_strike"/>
          <p:cNvPicPr>
            <a:picLocks noChangeAspect="1" noChangeArrowheads="1"/>
          </p:cNvPicPr>
          <p:nvPr/>
        </p:nvPicPr>
        <p:blipFill>
          <a:blip r:embed="rId2" cstate="print"/>
          <a:srcRect/>
          <a:stretch>
            <a:fillRect/>
          </a:stretch>
        </p:blipFill>
        <p:spPr bwMode="auto">
          <a:xfrm>
            <a:off x="1187624" y="1988840"/>
            <a:ext cx="3655370" cy="430851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14414" y="714356"/>
            <a:ext cx="7086600" cy="731838"/>
          </a:xfrm>
        </p:spPr>
        <p:style>
          <a:lnRef idx="3">
            <a:schemeClr val="lt1"/>
          </a:lnRef>
          <a:fillRef idx="1">
            <a:schemeClr val="accent3"/>
          </a:fillRef>
          <a:effectRef idx="1">
            <a:schemeClr val="accent3"/>
          </a:effectRef>
          <a:fontRef idx="minor">
            <a:schemeClr val="lt1"/>
          </a:fontRef>
        </p:style>
        <p:txBody>
          <a:bodyPr/>
          <a:lstStyle/>
          <a:p>
            <a:pPr algn="ctr"/>
            <a:r>
              <a:rPr lang="hr-HR" b="1" u="sng"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Plemstvo</a:t>
            </a:r>
            <a:r>
              <a:rPr lang="hr-HR"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-oslabljeno</a:t>
            </a:r>
            <a:endPar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pic>
        <p:nvPicPr>
          <p:cNvPr id="5" name="Rezervirano mjesto sadržaja 4" descr="13_plemici_u_17.st.jpg"/>
          <p:cNvPicPr>
            <a:picLocks noGrp="1" noChangeAspect="1"/>
          </p:cNvPicPr>
          <p:nvPr>
            <p:ph sz="half" idx="1"/>
          </p:nvPr>
        </p:nvPicPr>
        <p:blipFill>
          <a:blip r:embed="rId2" cstate="print"/>
          <a:stretch>
            <a:fillRect/>
          </a:stretch>
        </p:blipFill>
        <p:spPr>
          <a:xfrm>
            <a:off x="1068996" y="1511524"/>
            <a:ext cx="4727140" cy="4671747"/>
          </a:xfrm>
        </p:spPr>
      </p:pic>
      <p:sp>
        <p:nvSpPr>
          <p:cNvPr id="4" name="Rezervirano mjesto sadržaja 3"/>
          <p:cNvSpPr>
            <a:spLocks noGrp="1"/>
          </p:cNvSpPr>
          <p:nvPr>
            <p:ph sz="half" idx="2"/>
          </p:nvPr>
        </p:nvSpPr>
        <p:spPr>
          <a:xfrm>
            <a:off x="4572000" y="1772816"/>
            <a:ext cx="4104456" cy="1656184"/>
          </a:xfrm>
          <a:ln/>
        </p:spPr>
        <p:style>
          <a:lnRef idx="2">
            <a:schemeClr val="accent3">
              <a:shade val="50000"/>
            </a:schemeClr>
          </a:lnRef>
          <a:fillRef idx="1">
            <a:schemeClr val="accent3"/>
          </a:fillRef>
          <a:effectRef idx="0">
            <a:schemeClr val="accent3"/>
          </a:effectRef>
          <a:fontRef idx="minor">
            <a:schemeClr val="lt1"/>
          </a:fontRef>
        </p:style>
        <p:txBody>
          <a:bodyPr/>
          <a:lstStyle/>
          <a:p>
            <a:r>
              <a:rPr lang="hr-HR" sz="2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i dalje moćan i utjecajan društveni sloj</a:t>
            </a:r>
          </a:p>
          <a:p>
            <a:r>
              <a:rPr lang="hr-HR" sz="2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gube povlastice pod pritiskom građanstva</a:t>
            </a:r>
            <a:endParaRPr lang="hr-HR" sz="24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279524" y="685800"/>
            <a:ext cx="7293003" cy="731838"/>
          </a:xfrm>
        </p:spPr>
        <p:style>
          <a:lnRef idx="1">
            <a:schemeClr val="accent3"/>
          </a:lnRef>
          <a:fillRef idx="2">
            <a:schemeClr val="accent3"/>
          </a:fillRef>
          <a:effectRef idx="1">
            <a:schemeClr val="accent3"/>
          </a:effectRef>
          <a:fontRef idx="minor">
            <a:schemeClr val="dk1"/>
          </a:fontRef>
        </p:style>
        <p:txBody>
          <a:bodyPr/>
          <a:lstStyle/>
          <a:p>
            <a:r>
              <a:rPr lang="hr-HR"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Radnici se bore za </a:t>
            </a:r>
            <a:r>
              <a:rPr lang="hr-HR"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veća </a:t>
            </a:r>
            <a:r>
              <a:rPr lang="hr-HR"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prava:</a:t>
            </a:r>
          </a:p>
        </p:txBody>
      </p:sp>
      <p:sp>
        <p:nvSpPr>
          <p:cNvPr id="29699" name="Rectangle 3"/>
          <p:cNvSpPr>
            <a:spLocks noGrp="1" noChangeArrowheads="1"/>
          </p:cNvSpPr>
          <p:nvPr>
            <p:ph type="body" idx="1"/>
          </p:nvPr>
        </p:nvSpPr>
        <p:spPr>
          <a:xfrm>
            <a:off x="1187624" y="1700808"/>
            <a:ext cx="5257800" cy="3186121"/>
          </a:xfrm>
          <a:ln/>
        </p:spPr>
        <p:style>
          <a:lnRef idx="1">
            <a:schemeClr val="accent3"/>
          </a:lnRef>
          <a:fillRef idx="2">
            <a:schemeClr val="accent3"/>
          </a:fillRef>
          <a:effectRef idx="1">
            <a:schemeClr val="accent3"/>
          </a:effectRef>
          <a:fontRef idx="minor">
            <a:schemeClr val="dk1"/>
          </a:fontRef>
        </p:style>
        <p:txBody>
          <a:bodyPr/>
          <a:lstStyle/>
          <a:p>
            <a:pPr>
              <a:buFont typeface="Wingdings" pitchFamily="2" charset="2"/>
              <a:buChar char="q"/>
            </a:pPr>
            <a:r>
              <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sindikati- udruge radnika iste struke-štrajk</a:t>
            </a:r>
          </a:p>
          <a:p>
            <a:pPr>
              <a:buFont typeface="Wingdings" pitchFamily="2" charset="2"/>
              <a:buChar char="q"/>
            </a:pPr>
            <a:r>
              <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bore se za : skraćenje radnog vremena, povećanje nadnica, bolje uvjete rada…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a:xfrm>
            <a:off x="1187624" y="836712"/>
            <a:ext cx="7128792" cy="990621"/>
          </a:xfrm>
        </p:spPr>
        <p:style>
          <a:lnRef idx="3">
            <a:schemeClr val="lt1"/>
          </a:lnRef>
          <a:fillRef idx="1">
            <a:schemeClr val="accent3"/>
          </a:fillRef>
          <a:effectRef idx="1">
            <a:schemeClr val="accent3"/>
          </a:effectRef>
          <a:fontRef idx="minor">
            <a:schemeClr val="lt1"/>
          </a:fontRef>
        </p:style>
        <p:txBody>
          <a:bodyPr/>
          <a:lstStyle/>
          <a:p>
            <a:pPr algn="ctr"/>
            <a:r>
              <a:rPr lang="hr-HR"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Gradovi- urbanizacija- London, oko 1870.g.</a:t>
            </a:r>
          </a:p>
        </p:txBody>
      </p:sp>
      <p:pic>
        <p:nvPicPr>
          <p:cNvPr id="25605" name="Picture 5" descr="Dore_London"/>
          <p:cNvPicPr>
            <a:picLocks noChangeAspect="1" noChangeArrowheads="1"/>
          </p:cNvPicPr>
          <p:nvPr/>
        </p:nvPicPr>
        <p:blipFill>
          <a:blip r:embed="rId2" cstate="print"/>
          <a:srcRect/>
          <a:stretch>
            <a:fillRect/>
          </a:stretch>
        </p:blipFill>
        <p:spPr bwMode="auto">
          <a:xfrm>
            <a:off x="827584" y="1988840"/>
            <a:ext cx="5346700" cy="431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7" name="Picture 5" descr="IMG_0002"/>
          <p:cNvPicPr>
            <a:picLocks noChangeAspect="1" noChangeArrowheads="1"/>
          </p:cNvPicPr>
          <p:nvPr/>
        </p:nvPicPr>
        <p:blipFill>
          <a:blip r:embed="rId2" cstate="print"/>
          <a:srcRect/>
          <a:stretch>
            <a:fillRect/>
          </a:stretch>
        </p:blipFill>
        <p:spPr bwMode="auto">
          <a:xfrm>
            <a:off x="1043608" y="1556792"/>
            <a:ext cx="3318048" cy="4300555"/>
          </a:xfrm>
          <a:prstGeom prst="rect">
            <a:avLst/>
          </a:prstGeom>
          <a:noFill/>
        </p:spPr>
      </p:pic>
      <p:pic>
        <p:nvPicPr>
          <p:cNvPr id="69638" name="Picture 6" descr="IMG_0003"/>
          <p:cNvPicPr>
            <a:picLocks noChangeAspect="1" noChangeArrowheads="1"/>
          </p:cNvPicPr>
          <p:nvPr/>
        </p:nvPicPr>
        <p:blipFill>
          <a:blip r:embed="rId3" cstate="print"/>
          <a:srcRect/>
          <a:stretch>
            <a:fillRect/>
          </a:stretch>
        </p:blipFill>
        <p:spPr bwMode="auto">
          <a:xfrm>
            <a:off x="4572000" y="1744571"/>
            <a:ext cx="2232248" cy="2822557"/>
          </a:xfrm>
          <a:prstGeom prst="rect">
            <a:avLst/>
          </a:prstGeom>
          <a:noFill/>
        </p:spPr>
      </p:pic>
      <p:sp>
        <p:nvSpPr>
          <p:cNvPr id="69639" name="Text Box 7"/>
          <p:cNvSpPr txBox="1">
            <a:spLocks noChangeArrowheads="1"/>
          </p:cNvSpPr>
          <p:nvPr/>
        </p:nvSpPr>
        <p:spPr bwMode="auto">
          <a:xfrm>
            <a:off x="1475656" y="5949280"/>
            <a:ext cx="2541588" cy="366713"/>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spAutoFit/>
          </a:bodyPr>
          <a:lstStyle/>
          <a:p>
            <a:pPr algn="ctr">
              <a:buFont typeface="Wingdings" pitchFamily="2" charset="2"/>
              <a:buChar char="q"/>
            </a:pPr>
            <a:r>
              <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entury Gothic" pitchFamily="34" charset="0"/>
              </a:rPr>
              <a:t> </a:t>
            </a:r>
            <a:r>
              <a:rPr lang="hr-HR" b="1" dirty="0" err="1">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entury Gothic" pitchFamily="34" charset="0"/>
              </a:rPr>
              <a:t>Newcastle</a:t>
            </a:r>
            <a:r>
              <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entury Gothic" pitchFamily="34" charset="0"/>
              </a:rPr>
              <a:t>, 1888.g.</a:t>
            </a:r>
          </a:p>
        </p:txBody>
      </p:sp>
      <p:sp>
        <p:nvSpPr>
          <p:cNvPr id="69640" name="Rectangle 8"/>
          <p:cNvSpPr>
            <a:spLocks noGrp="1" noChangeArrowheads="1"/>
          </p:cNvSpPr>
          <p:nvPr>
            <p:ph type="title"/>
          </p:nvPr>
        </p:nvSpPr>
        <p:spPr>
          <a:xfrm>
            <a:off x="1000100" y="714356"/>
            <a:ext cx="3816350" cy="731838"/>
          </a:xfrm>
        </p:spPr>
        <p:style>
          <a:lnRef idx="3">
            <a:schemeClr val="lt1"/>
          </a:lnRef>
          <a:fillRef idx="1">
            <a:schemeClr val="accent3"/>
          </a:fillRef>
          <a:effectRef idx="1">
            <a:schemeClr val="accent3"/>
          </a:effectRef>
          <a:fontRef idx="minor">
            <a:schemeClr val="lt1"/>
          </a:fontRef>
        </p:style>
        <p:txBody>
          <a:bodyPr/>
          <a:lstStyle/>
          <a:p>
            <a:r>
              <a:rPr lang="hr-HR"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Radničke četvrti</a:t>
            </a:r>
          </a:p>
        </p:txBody>
      </p:sp>
      <p:sp>
        <p:nvSpPr>
          <p:cNvPr id="69641" name="Text Box 9"/>
          <p:cNvSpPr txBox="1">
            <a:spLocks noChangeArrowheads="1"/>
          </p:cNvSpPr>
          <p:nvPr/>
        </p:nvSpPr>
        <p:spPr bwMode="auto">
          <a:xfrm>
            <a:off x="5580112" y="980728"/>
            <a:ext cx="2456122" cy="646331"/>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spAutoFit/>
          </a:bodyPr>
          <a:lstStyle/>
          <a:p>
            <a:pPr>
              <a:buFont typeface="Wingdings" pitchFamily="2" charset="2"/>
              <a:buChar char="q"/>
            </a:pPr>
            <a:r>
              <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entury Gothic" pitchFamily="34" charset="0"/>
              </a:rPr>
              <a:t> život u </a:t>
            </a:r>
            <a:r>
              <a:rPr lang="hr-HR" b="1" dirty="0" err="1">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entury Gothic" pitchFamily="34" charset="0"/>
              </a:rPr>
              <a:t>slamovima</a:t>
            </a:r>
            <a:endPar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entury Gothic" pitchFamily="34" charset="0"/>
            </a:endParaRPr>
          </a:p>
          <a:p>
            <a:r>
              <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entury Gothic" pitchFamily="34" charset="0"/>
              </a:rPr>
              <a:t>krajem 19. stoljeća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xfrm>
            <a:off x="1115617" y="764704"/>
            <a:ext cx="7488832" cy="863600"/>
          </a:xfrm>
        </p:spPr>
        <p:style>
          <a:lnRef idx="3">
            <a:schemeClr val="lt1"/>
          </a:lnRef>
          <a:fillRef idx="1">
            <a:schemeClr val="accent3"/>
          </a:fillRef>
          <a:effectRef idx="1">
            <a:schemeClr val="accent3"/>
          </a:effectRef>
          <a:fontRef idx="minor">
            <a:schemeClr val="lt1"/>
          </a:fontRef>
        </p:style>
        <p:txBody>
          <a:bodyPr/>
          <a:lstStyle/>
          <a:p>
            <a:r>
              <a:rPr lang="hr-HR" sz="32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Zagađenje- Manchester- </a:t>
            </a:r>
            <a:r>
              <a:rPr lang="hr-HR" sz="3200" b="1" dirty="0" err="1">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Cottonpolis</a:t>
            </a:r>
            <a:endParaRPr lang="hr-HR" sz="32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pic>
        <p:nvPicPr>
          <p:cNvPr id="16389" name="Picture 5" descr="Cottonopolis1"/>
          <p:cNvPicPr>
            <a:picLocks noChangeAspect="1" noChangeArrowheads="1"/>
          </p:cNvPicPr>
          <p:nvPr/>
        </p:nvPicPr>
        <p:blipFill>
          <a:blip r:embed="rId2" cstate="print"/>
          <a:srcRect/>
          <a:stretch>
            <a:fillRect/>
          </a:stretch>
        </p:blipFill>
        <p:spPr bwMode="auto">
          <a:xfrm>
            <a:off x="755576" y="2204864"/>
            <a:ext cx="5785837" cy="392442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ChangeArrowheads="1"/>
          </p:cNvSpPr>
          <p:nvPr>
            <p:ph type="title"/>
          </p:nvPr>
        </p:nvSpPr>
        <p:spPr>
          <a:xfrm>
            <a:off x="539552" y="548680"/>
            <a:ext cx="4186242" cy="731838"/>
          </a:xfrm>
        </p:spPr>
        <p:style>
          <a:lnRef idx="3">
            <a:schemeClr val="lt1"/>
          </a:lnRef>
          <a:fillRef idx="1">
            <a:schemeClr val="accent3"/>
          </a:fillRef>
          <a:effectRef idx="1">
            <a:schemeClr val="accent3"/>
          </a:effectRef>
          <a:fontRef idx="minor">
            <a:schemeClr val="lt1"/>
          </a:fontRef>
        </p:style>
        <p:txBody>
          <a:bodyPr/>
          <a:lstStyle/>
          <a:p>
            <a:r>
              <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“Smrt dijeli vodu”</a:t>
            </a:r>
          </a:p>
        </p:txBody>
      </p:sp>
      <p:pic>
        <p:nvPicPr>
          <p:cNvPr id="55301" name="Picture 5" descr="IMG"/>
          <p:cNvPicPr>
            <a:picLocks noChangeAspect="1" noChangeArrowheads="1"/>
          </p:cNvPicPr>
          <p:nvPr/>
        </p:nvPicPr>
        <p:blipFill>
          <a:blip r:embed="rId2" cstate="print"/>
          <a:srcRect/>
          <a:stretch>
            <a:fillRect/>
          </a:stretch>
        </p:blipFill>
        <p:spPr bwMode="auto">
          <a:xfrm>
            <a:off x="539552" y="1628800"/>
            <a:ext cx="3876675" cy="4637087"/>
          </a:xfrm>
          <a:prstGeom prst="rect">
            <a:avLst/>
          </a:prstGeom>
          <a:noFill/>
        </p:spPr>
      </p:pic>
      <p:sp>
        <p:nvSpPr>
          <p:cNvPr id="55302" name="Text Box 6"/>
          <p:cNvSpPr txBox="1">
            <a:spLocks noChangeArrowheads="1"/>
          </p:cNvSpPr>
          <p:nvPr/>
        </p:nvSpPr>
        <p:spPr bwMode="auto">
          <a:xfrm>
            <a:off x="4572000" y="764704"/>
            <a:ext cx="4247331" cy="2031325"/>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square">
            <a:spAutoFit/>
          </a:bodyPr>
          <a:lstStyle/>
          <a:p>
            <a:r>
              <a:rPr lang="hr-HR" b="1" i="1" dirty="0">
                <a:solidFill>
                  <a:srgbClr val="C00000"/>
                </a:solidFill>
                <a:latin typeface="Century Gothic" pitchFamily="34" charset="0"/>
              </a:rPr>
              <a:t>Koleru</a:t>
            </a:r>
            <a:r>
              <a:rPr lang="hr-HR" i="1" dirty="0">
                <a:solidFill>
                  <a:srgbClr val="C00000"/>
                </a:solidFill>
                <a:latin typeface="Century Gothic" pitchFamily="34" charset="0"/>
              </a:rPr>
              <a:t> izaziva bakterija </a:t>
            </a:r>
            <a:r>
              <a:rPr lang="hr-HR" i="1" dirty="0" err="1">
                <a:solidFill>
                  <a:srgbClr val="C00000"/>
                </a:solidFill>
                <a:latin typeface="Century Gothic" pitchFamily="34" charset="0"/>
              </a:rPr>
              <a:t>Vibrio</a:t>
            </a:r>
            <a:r>
              <a:rPr lang="hr-HR" i="1" dirty="0">
                <a:solidFill>
                  <a:srgbClr val="C00000"/>
                </a:solidFill>
                <a:latin typeface="Century Gothic" pitchFamily="34" charset="0"/>
              </a:rPr>
              <a:t> </a:t>
            </a:r>
          </a:p>
          <a:p>
            <a:r>
              <a:rPr lang="hr-HR" i="1" dirty="0" err="1">
                <a:solidFill>
                  <a:srgbClr val="C00000"/>
                </a:solidFill>
                <a:latin typeface="Century Gothic" pitchFamily="34" charset="0"/>
              </a:rPr>
              <a:t>Cholerae</a:t>
            </a:r>
            <a:r>
              <a:rPr lang="hr-HR" i="1" dirty="0">
                <a:solidFill>
                  <a:srgbClr val="C00000"/>
                </a:solidFill>
                <a:latin typeface="Century Gothic" pitchFamily="34" charset="0"/>
              </a:rPr>
              <a:t>, širi se konzumiranjem</a:t>
            </a:r>
          </a:p>
          <a:p>
            <a:r>
              <a:rPr lang="hr-HR" i="1" dirty="0">
                <a:solidFill>
                  <a:srgbClr val="C00000"/>
                </a:solidFill>
                <a:latin typeface="Century Gothic" pitchFamily="34" charset="0"/>
              </a:rPr>
              <a:t>zagađene vode(…) Akutna</a:t>
            </a:r>
          </a:p>
          <a:p>
            <a:r>
              <a:rPr lang="hr-HR" i="1" dirty="0">
                <a:solidFill>
                  <a:srgbClr val="C00000"/>
                </a:solidFill>
                <a:latin typeface="Century Gothic" pitchFamily="34" charset="0"/>
              </a:rPr>
              <a:t>infekcija odlikuje se vodenastim</a:t>
            </a:r>
          </a:p>
          <a:p>
            <a:r>
              <a:rPr lang="hr-HR" i="1" dirty="0">
                <a:solidFill>
                  <a:srgbClr val="C00000"/>
                </a:solidFill>
                <a:latin typeface="Century Gothic" pitchFamily="34" charset="0"/>
              </a:rPr>
              <a:t>proljevom, povraćanjem, </a:t>
            </a:r>
            <a:r>
              <a:rPr lang="hr-HR" i="1" dirty="0" smtClean="0">
                <a:solidFill>
                  <a:srgbClr val="C00000"/>
                </a:solidFill>
                <a:latin typeface="Century Gothic" pitchFamily="34" charset="0"/>
              </a:rPr>
              <a:t>grčevima u </a:t>
            </a:r>
            <a:r>
              <a:rPr lang="hr-HR" i="1" dirty="0">
                <a:solidFill>
                  <a:srgbClr val="C00000"/>
                </a:solidFill>
                <a:latin typeface="Century Gothic" pitchFamily="34" charset="0"/>
              </a:rPr>
              <a:t>mišićima, </a:t>
            </a:r>
            <a:r>
              <a:rPr lang="hr-HR" i="1" dirty="0" smtClean="0">
                <a:solidFill>
                  <a:srgbClr val="C00000"/>
                </a:solidFill>
                <a:latin typeface="Century Gothic" pitchFamily="34" charset="0"/>
              </a:rPr>
              <a:t>dehidracijom.</a:t>
            </a:r>
            <a:endParaRPr lang="hr-HR" dirty="0">
              <a:solidFill>
                <a:srgbClr val="C00000"/>
              </a:solidFill>
              <a:latin typeface="Century Gothic" pitchFamily="34" charset="0"/>
            </a:endParaRPr>
          </a:p>
          <a:p>
            <a:endParaRPr lang="hr-HR" dirty="0">
              <a:solidFill>
                <a:srgbClr val="C00000"/>
              </a:solidFill>
              <a:latin typeface="Century Gothic"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p:cNvSpPr>
            <a:spLocks noGrp="1" noChangeArrowheads="1"/>
          </p:cNvSpPr>
          <p:nvPr>
            <p:ph type="ctrTitle"/>
          </p:nvPr>
        </p:nvSpPr>
        <p:spPr>
          <a:xfrm>
            <a:off x="1029493" y="980728"/>
            <a:ext cx="7085013" cy="1066800"/>
          </a:xfrm>
          <a:solidFill>
            <a:schemeClr val="accent2"/>
          </a:solidFill>
        </p:spPr>
        <p:txBody>
          <a:bodyPr/>
          <a:lstStyle/>
          <a:p>
            <a:pPr algn="ctr"/>
            <a:r>
              <a:rPr lang="hr-HR" dirty="0">
                <a:solidFill>
                  <a:schemeClr val="accent3">
                    <a:lumMod val="95000"/>
                  </a:schemeClr>
                </a:solidFill>
                <a:effectLst>
                  <a:outerShdw blurRad="38100" dist="38100" dir="2700000" algn="tl">
                    <a:srgbClr val="000000">
                      <a:alpha val="43137"/>
                    </a:srgbClr>
                  </a:outerShdw>
                </a:effectLst>
              </a:rPr>
              <a:t>KLASICIZAM I ROMANTIZAM</a:t>
            </a:r>
          </a:p>
        </p:txBody>
      </p:sp>
      <p:sp>
        <p:nvSpPr>
          <p:cNvPr id="79877" name="Rectangle 5"/>
          <p:cNvSpPr>
            <a:spLocks noGrp="1" noChangeArrowheads="1"/>
          </p:cNvSpPr>
          <p:nvPr>
            <p:ph type="subTitle" idx="1"/>
          </p:nvPr>
        </p:nvSpPr>
        <p:spPr>
          <a:xfrm>
            <a:off x="1258888" y="2708275"/>
            <a:ext cx="5256212" cy="1143000"/>
          </a:xfrm>
          <a:solidFill>
            <a:schemeClr val="accent2"/>
          </a:solidFill>
        </p:spPr>
        <p:txBody>
          <a:bodyPr/>
          <a:lstStyle/>
          <a:p>
            <a:pPr algn="ctr">
              <a:buClr>
                <a:srgbClr val="FFFF00"/>
              </a:buClr>
              <a:buFont typeface="Wingdings" pitchFamily="2" charset="2"/>
              <a:buChar char="q"/>
            </a:pPr>
            <a:r>
              <a:rPr lang="hr-HR" dirty="0">
                <a:ln w="18415" cmpd="sng">
                  <a:solidFill>
                    <a:srgbClr val="FFFFFF"/>
                  </a:solidFill>
                  <a:prstDash val="solid"/>
                </a:ln>
                <a:solidFill>
                  <a:srgbClr val="FFFFFF"/>
                </a:solidFill>
                <a:effectLst>
                  <a:outerShdw blurRad="63500" dir="3600000" algn="tl" rotWithShape="0">
                    <a:srgbClr val="000000">
                      <a:alpha val="70000"/>
                    </a:srgbClr>
                  </a:outerShdw>
                </a:effectLst>
              </a:rPr>
              <a:t> umjetnički stilovi 18. i 19. stoljeća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solidFill>
            <a:schemeClr val="accent2"/>
          </a:solidFill>
        </p:spPr>
        <p:txBody>
          <a:bodyPr/>
          <a:lstStyle/>
          <a:p>
            <a:r>
              <a:rPr lang="hr-HR" u="sng" dirty="0">
                <a:solidFill>
                  <a:schemeClr val="accent3">
                    <a:lumMod val="95000"/>
                  </a:schemeClr>
                </a:solidFill>
              </a:rPr>
              <a:t>Klasicizam</a:t>
            </a:r>
            <a:r>
              <a:rPr lang="hr-HR" dirty="0">
                <a:solidFill>
                  <a:schemeClr val="accent3">
                    <a:lumMod val="95000"/>
                  </a:schemeClr>
                </a:solidFill>
              </a:rPr>
              <a:t>-stil</a:t>
            </a:r>
            <a:r>
              <a:rPr lang="hr-HR" dirty="0"/>
              <a:t> </a:t>
            </a:r>
            <a:r>
              <a:rPr lang="hr-HR" dirty="0">
                <a:solidFill>
                  <a:schemeClr val="accent3">
                    <a:lumMod val="95000"/>
                  </a:schemeClr>
                </a:solidFill>
              </a:rPr>
              <a:t>u umjetnosti</a:t>
            </a:r>
          </a:p>
        </p:txBody>
      </p:sp>
      <p:sp>
        <p:nvSpPr>
          <p:cNvPr id="36867" name="Rectangle 3"/>
          <p:cNvSpPr>
            <a:spLocks noGrp="1" noChangeArrowheads="1"/>
          </p:cNvSpPr>
          <p:nvPr>
            <p:ph type="body" idx="1"/>
          </p:nvPr>
        </p:nvSpPr>
        <p:spPr>
          <a:ln>
            <a:solidFill>
              <a:schemeClr val="accent6">
                <a:lumMod val="50000"/>
              </a:schemeClr>
            </a:solidFill>
          </a:ln>
        </p:spPr>
        <p:txBody>
          <a:bodyPr/>
          <a:lstStyle/>
          <a:p>
            <a:pPr>
              <a:lnSpc>
                <a:spcPct val="90000"/>
              </a:lnSpc>
              <a:buFont typeface="Wingdings" pitchFamily="2" charset="2"/>
              <a:buChar char="q"/>
            </a:pPr>
            <a:r>
              <a:rPr lang="hr-HR" dirty="0"/>
              <a:t>18. stoljeće</a:t>
            </a:r>
          </a:p>
          <a:p>
            <a:pPr>
              <a:lnSpc>
                <a:spcPct val="90000"/>
              </a:lnSpc>
              <a:buFont typeface="Wingdings" pitchFamily="2" charset="2"/>
              <a:buChar char="q"/>
            </a:pPr>
            <a:r>
              <a:rPr lang="hr-HR" dirty="0"/>
              <a:t> kao posljedica pojave prosvjetiteljstva ( razum ) i interesa za antičkom kulturom</a:t>
            </a:r>
          </a:p>
          <a:p>
            <a:pPr>
              <a:lnSpc>
                <a:spcPct val="90000"/>
              </a:lnSpc>
              <a:buFont typeface="Wingdings" pitchFamily="2" charset="2"/>
              <a:buChar char="q"/>
            </a:pPr>
            <a:r>
              <a:rPr lang="hr-HR" b="1" dirty="0"/>
              <a:t>oponašanje antičkih stilova u graditeljstvu</a:t>
            </a:r>
          </a:p>
          <a:p>
            <a:pPr>
              <a:lnSpc>
                <a:spcPct val="90000"/>
              </a:lnSpc>
              <a:buFont typeface="Wingdings" pitchFamily="2" charset="2"/>
              <a:buChar char="q"/>
            </a:pPr>
            <a:r>
              <a:rPr lang="hr-HR" dirty="0"/>
              <a:t>odbacivanje kićenih ukrasa iz epohe baroka i rokokoa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title"/>
          </p:nvPr>
        </p:nvSpPr>
        <p:spPr>
          <a:xfrm>
            <a:off x="857224" y="714356"/>
            <a:ext cx="5435615" cy="731838"/>
          </a:xfrm>
          <a:solidFill>
            <a:schemeClr val="accent2"/>
          </a:solidFill>
          <a:ln>
            <a:solidFill>
              <a:schemeClr val="accent6">
                <a:lumMod val="50000"/>
              </a:schemeClr>
            </a:solidFill>
          </a:ln>
        </p:spPr>
        <p:txBody>
          <a:bodyPr/>
          <a:lstStyle/>
          <a:p>
            <a:r>
              <a:rPr lang="hr-HR" dirty="0">
                <a:solidFill>
                  <a:schemeClr val="accent3">
                    <a:lumMod val="95000"/>
                  </a:schemeClr>
                </a:solidFill>
              </a:rPr>
              <a:t>Klasicizam- graditeljstvo</a:t>
            </a:r>
          </a:p>
        </p:txBody>
      </p:sp>
      <p:pic>
        <p:nvPicPr>
          <p:cNvPr id="37893" name="Picture 5" descr="La_Madeleine_Paris"/>
          <p:cNvPicPr>
            <a:picLocks noChangeAspect="1" noChangeArrowheads="1"/>
          </p:cNvPicPr>
          <p:nvPr/>
        </p:nvPicPr>
        <p:blipFill>
          <a:blip r:embed="rId2" cstate="print"/>
          <a:srcRect/>
          <a:stretch>
            <a:fillRect/>
          </a:stretch>
        </p:blipFill>
        <p:spPr bwMode="auto">
          <a:xfrm>
            <a:off x="1116013" y="1773238"/>
            <a:ext cx="5373687" cy="4030662"/>
          </a:xfrm>
          <a:prstGeom prst="rect">
            <a:avLst/>
          </a:prstGeom>
          <a:noFill/>
        </p:spPr>
      </p:pic>
      <p:pic>
        <p:nvPicPr>
          <p:cNvPr id="37894" name="Picture 6" descr="Parthenon_from_west"/>
          <p:cNvPicPr>
            <a:picLocks noChangeAspect="1" noChangeArrowheads="1"/>
          </p:cNvPicPr>
          <p:nvPr/>
        </p:nvPicPr>
        <p:blipFill>
          <a:blip r:embed="rId3" cstate="print"/>
          <a:srcRect/>
          <a:stretch>
            <a:fillRect/>
          </a:stretch>
        </p:blipFill>
        <p:spPr bwMode="auto">
          <a:xfrm>
            <a:off x="6429388" y="1643050"/>
            <a:ext cx="1954213" cy="1466850"/>
          </a:xfrm>
          <a:prstGeom prst="rect">
            <a:avLst/>
          </a:prstGeom>
          <a:noFill/>
        </p:spPr>
      </p:pic>
      <p:sp>
        <p:nvSpPr>
          <p:cNvPr id="37895" name="Text Box 7"/>
          <p:cNvSpPr txBox="1">
            <a:spLocks noChangeArrowheads="1"/>
          </p:cNvSpPr>
          <p:nvPr/>
        </p:nvSpPr>
        <p:spPr bwMode="auto">
          <a:xfrm>
            <a:off x="971550" y="5805488"/>
            <a:ext cx="6119813" cy="641350"/>
          </a:xfrm>
          <a:prstGeom prst="rect">
            <a:avLst/>
          </a:prstGeom>
          <a:noFill/>
          <a:ln w="9525">
            <a:solidFill>
              <a:schemeClr val="accent6">
                <a:lumMod val="50000"/>
              </a:schemeClr>
            </a:solidFill>
            <a:miter lim="800000"/>
            <a:headEnd/>
            <a:tailEnd/>
          </a:ln>
          <a:effectLst/>
        </p:spPr>
        <p:txBody>
          <a:bodyPr wrap="none">
            <a:spAutoFit/>
          </a:bodyPr>
          <a:lstStyle/>
          <a:p>
            <a:r>
              <a:rPr lang="hr-HR" dirty="0">
                <a:latin typeface="Century Gothic" pitchFamily="34" charset="0"/>
              </a:rPr>
              <a:t>Crkva posvećena Mariji Magdaleni u Parizu, skraćeno</a:t>
            </a:r>
          </a:p>
          <a:p>
            <a:r>
              <a:rPr lang="hr-HR" dirty="0" err="1">
                <a:latin typeface="Century Gothic" pitchFamily="34" charset="0"/>
              </a:rPr>
              <a:t>La</a:t>
            </a:r>
            <a:r>
              <a:rPr lang="hr-HR" dirty="0">
                <a:latin typeface="Century Gothic" pitchFamily="34" charset="0"/>
              </a:rPr>
              <a:t> </a:t>
            </a:r>
            <a:r>
              <a:rPr lang="hr-HR" dirty="0" err="1">
                <a:latin typeface="Century Gothic" pitchFamily="34" charset="0"/>
              </a:rPr>
              <a:t>Madeleine</a:t>
            </a:r>
            <a:r>
              <a:rPr lang="hr-HR" dirty="0">
                <a:latin typeface="Century Gothic" pitchFamily="34" charset="0"/>
              </a:rPr>
              <a:t>, kraj 18., početak 19. stoljeća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a:xfrm>
            <a:off x="3929058" y="500042"/>
            <a:ext cx="4741872" cy="731837"/>
          </a:xfrm>
          <a:solidFill>
            <a:schemeClr val="accent2"/>
          </a:solidFill>
          <a:ln>
            <a:solidFill>
              <a:schemeClr val="accent6">
                <a:lumMod val="50000"/>
              </a:schemeClr>
            </a:solidFill>
          </a:ln>
        </p:spPr>
        <p:txBody>
          <a:bodyPr/>
          <a:lstStyle/>
          <a:p>
            <a:r>
              <a:rPr lang="hr-HR" dirty="0">
                <a:solidFill>
                  <a:schemeClr val="accent3">
                    <a:lumMod val="95000"/>
                  </a:schemeClr>
                </a:solidFill>
              </a:rPr>
              <a:t>Klasicizam- slikarstvo</a:t>
            </a:r>
          </a:p>
        </p:txBody>
      </p:sp>
      <p:pic>
        <p:nvPicPr>
          <p:cNvPr id="39943" name="Picture 7" descr="Sabine_women"/>
          <p:cNvPicPr>
            <a:picLocks noChangeAspect="1" noChangeArrowheads="1"/>
          </p:cNvPicPr>
          <p:nvPr/>
        </p:nvPicPr>
        <p:blipFill>
          <a:blip r:embed="rId2" cstate="print"/>
          <a:srcRect/>
          <a:stretch>
            <a:fillRect/>
          </a:stretch>
        </p:blipFill>
        <p:spPr bwMode="auto">
          <a:xfrm>
            <a:off x="1187450" y="1341438"/>
            <a:ext cx="4873625" cy="3489325"/>
          </a:xfrm>
          <a:prstGeom prst="rect">
            <a:avLst/>
          </a:prstGeom>
          <a:noFill/>
        </p:spPr>
      </p:pic>
      <p:sp>
        <p:nvSpPr>
          <p:cNvPr id="39944" name="Text Box 8"/>
          <p:cNvSpPr txBox="1">
            <a:spLocks noChangeArrowheads="1"/>
          </p:cNvSpPr>
          <p:nvPr/>
        </p:nvSpPr>
        <p:spPr bwMode="auto">
          <a:xfrm>
            <a:off x="928662" y="4929198"/>
            <a:ext cx="5497513" cy="1314450"/>
          </a:xfrm>
          <a:prstGeom prst="rect">
            <a:avLst/>
          </a:prstGeom>
          <a:noFill/>
          <a:ln w="9525">
            <a:solidFill>
              <a:schemeClr val="accent6">
                <a:lumMod val="50000"/>
              </a:schemeClr>
            </a:solidFill>
            <a:miter lim="800000"/>
            <a:headEnd/>
            <a:tailEnd/>
          </a:ln>
          <a:effectLst/>
        </p:spPr>
        <p:txBody>
          <a:bodyPr wrap="none">
            <a:spAutoFit/>
          </a:bodyPr>
          <a:lstStyle/>
          <a:p>
            <a:r>
              <a:rPr lang="hr-HR" sz="1600" dirty="0">
                <a:latin typeface="Century Gothic" pitchFamily="34" charset="0"/>
              </a:rPr>
              <a:t>JACQUES LOUIS DAVID, OTMICA SABINJANKI</a:t>
            </a:r>
          </a:p>
          <a:p>
            <a:pPr>
              <a:buFont typeface="Wingdings" pitchFamily="2" charset="2"/>
              <a:buChar char="q"/>
            </a:pPr>
            <a:r>
              <a:rPr lang="hr-HR" sz="1600" dirty="0">
                <a:latin typeface="Century Gothic" pitchFamily="34" charset="0"/>
              </a:rPr>
              <a:t> David prikazuje trenutak kada </a:t>
            </a:r>
            <a:r>
              <a:rPr lang="hr-HR" sz="1600" dirty="0" err="1">
                <a:latin typeface="Century Gothic" pitchFamily="34" charset="0"/>
              </a:rPr>
              <a:t>sabinjansko</a:t>
            </a:r>
            <a:r>
              <a:rPr lang="hr-HR" sz="1600" dirty="0">
                <a:latin typeface="Century Gothic" pitchFamily="34" charset="0"/>
              </a:rPr>
              <a:t> pleme</a:t>
            </a:r>
          </a:p>
          <a:p>
            <a:r>
              <a:rPr lang="hr-HR" sz="1600" dirty="0">
                <a:latin typeface="Century Gothic" pitchFamily="34" charset="0"/>
              </a:rPr>
              <a:t>napada Rimljane da bi povratili otete žene. One zbog</a:t>
            </a:r>
          </a:p>
          <a:p>
            <a:r>
              <a:rPr lang="hr-HR" sz="1600" dirty="0">
                <a:latin typeface="Century Gothic" pitchFamily="34" charset="0"/>
              </a:rPr>
              <a:t>rođene djece traže pomirenje. David tako poziva</a:t>
            </a:r>
          </a:p>
          <a:p>
            <a:r>
              <a:rPr lang="hr-HR" sz="1600" dirty="0">
                <a:latin typeface="Century Gothic" pitchFamily="34" charset="0"/>
              </a:rPr>
              <a:t>Francuze na pomirenje nakon razdoblja revolucija.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a:spLocks noGrp="1" noChangeArrowheads="1"/>
          </p:cNvSpPr>
          <p:nvPr>
            <p:ph type="title"/>
          </p:nvPr>
        </p:nvSpPr>
        <p:spPr>
          <a:xfrm>
            <a:off x="1500166" y="714356"/>
            <a:ext cx="5364177" cy="731838"/>
          </a:xfrm>
          <a:solidFill>
            <a:schemeClr val="accent2"/>
          </a:solidFill>
        </p:spPr>
        <p:txBody>
          <a:bodyPr/>
          <a:lstStyle/>
          <a:p>
            <a:r>
              <a:rPr lang="hr-HR" dirty="0">
                <a:solidFill>
                  <a:schemeClr val="accent3">
                    <a:lumMod val="95000"/>
                  </a:schemeClr>
                </a:solidFill>
              </a:rPr>
              <a:t>Klasicizam u Hrvatskoj</a:t>
            </a:r>
          </a:p>
        </p:txBody>
      </p:sp>
      <p:sp>
        <p:nvSpPr>
          <p:cNvPr id="90118" name="Text Box 6"/>
          <p:cNvSpPr txBox="1">
            <a:spLocks noChangeArrowheads="1"/>
          </p:cNvSpPr>
          <p:nvPr/>
        </p:nvSpPr>
        <p:spPr bwMode="auto">
          <a:xfrm>
            <a:off x="1142976" y="5786454"/>
            <a:ext cx="3967753" cy="369332"/>
          </a:xfrm>
          <a:prstGeom prst="rect">
            <a:avLst/>
          </a:prstGeom>
          <a:solidFill>
            <a:srgbClr val="00B0F0"/>
          </a:solidFill>
          <a:ln w="9525">
            <a:solidFill>
              <a:schemeClr val="accent6">
                <a:lumMod val="50000"/>
              </a:schemeClr>
            </a:solidFill>
            <a:miter lim="800000"/>
            <a:headEnd/>
            <a:tailEnd/>
          </a:ln>
          <a:effectLst/>
        </p:spPr>
        <p:txBody>
          <a:bodyPr wrap="none">
            <a:spAutoFit/>
          </a:bodyPr>
          <a:lstStyle/>
          <a:p>
            <a:r>
              <a:rPr lang="hr-HR" dirty="0"/>
              <a:t>Vjekoslav </a:t>
            </a:r>
            <a:r>
              <a:rPr lang="hr-HR" dirty="0" smtClean="0"/>
              <a:t>Karas, Rimljanka s lutnjom</a:t>
            </a:r>
            <a:endParaRPr lang="hr-HR" dirty="0"/>
          </a:p>
        </p:txBody>
      </p:sp>
      <p:pic>
        <p:nvPicPr>
          <p:cNvPr id="4098" name="Picture 2"/>
          <p:cNvPicPr>
            <a:picLocks noChangeAspect="1" noChangeArrowheads="1"/>
          </p:cNvPicPr>
          <p:nvPr/>
        </p:nvPicPr>
        <p:blipFill>
          <a:blip r:embed="rId2" cstate="print"/>
          <a:srcRect/>
          <a:stretch>
            <a:fillRect/>
          </a:stretch>
        </p:blipFill>
        <p:spPr bwMode="auto">
          <a:xfrm>
            <a:off x="1544949" y="1571612"/>
            <a:ext cx="3027051" cy="400050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1258888" y="620713"/>
            <a:ext cx="7108825" cy="1014412"/>
          </a:xfrm>
          <a:ln/>
        </p:spPr>
        <p:style>
          <a:lnRef idx="1">
            <a:schemeClr val="accent3"/>
          </a:lnRef>
          <a:fillRef idx="2">
            <a:schemeClr val="accent3"/>
          </a:fillRef>
          <a:effectRef idx="1">
            <a:schemeClr val="accent3"/>
          </a:effectRef>
          <a:fontRef idx="minor">
            <a:schemeClr val="dk1"/>
          </a:fontRef>
        </p:style>
        <p:txBody>
          <a:bodyPr/>
          <a:lstStyle/>
          <a:p>
            <a:pPr algn="ctr"/>
            <a:r>
              <a:rPr lang="hr-HR" sz="3200" b="1" u="sng"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Građanstvo</a:t>
            </a:r>
            <a:r>
              <a:rPr lang="hr-HR" sz="32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a:t>
            </a:r>
            <a:r>
              <a:rPr lang="hr-HR" sz="3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jačanje- </a:t>
            </a:r>
            <a:r>
              <a:rPr lang="hr-HR" sz="32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liberalne ideje</a:t>
            </a:r>
          </a:p>
        </p:txBody>
      </p:sp>
      <p:sp>
        <p:nvSpPr>
          <p:cNvPr id="8198" name="Rectangle 6"/>
          <p:cNvSpPr>
            <a:spLocks noGrp="1" noChangeArrowheads="1"/>
          </p:cNvSpPr>
          <p:nvPr>
            <p:ph type="body" idx="1"/>
          </p:nvPr>
        </p:nvSpPr>
        <p:spPr>
          <a:xfrm>
            <a:off x="1187624" y="1844675"/>
            <a:ext cx="5257800" cy="3168650"/>
          </a:xfrm>
          <a:ln/>
        </p:spPr>
        <p:style>
          <a:lnRef idx="1">
            <a:schemeClr val="accent3"/>
          </a:lnRef>
          <a:fillRef idx="2">
            <a:schemeClr val="accent3"/>
          </a:fillRef>
          <a:effectRef idx="1">
            <a:schemeClr val="accent3"/>
          </a:effectRef>
          <a:fontRef idx="minor">
            <a:schemeClr val="dk1"/>
          </a:fontRef>
        </p:style>
        <p:txBody>
          <a:bodyPr/>
          <a:lstStyle/>
          <a:p>
            <a:pPr>
              <a:buFont typeface="Wingdings" pitchFamily="2" charset="2"/>
              <a:buChar char="q"/>
            </a:pPr>
            <a:r>
              <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jednakost pred sudom</a:t>
            </a:r>
          </a:p>
          <a:p>
            <a:pPr>
              <a:buFont typeface="Wingdings" pitchFamily="2" charset="2"/>
              <a:buChar char="q"/>
            </a:pPr>
            <a:r>
              <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jednakost u plaćanju poreza</a:t>
            </a:r>
          </a:p>
          <a:p>
            <a:pPr>
              <a:buFont typeface="Wingdings" pitchFamily="2" charset="2"/>
              <a:buChar char="q"/>
            </a:pPr>
            <a:r>
              <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OPĆE PRAVO GLASA</a:t>
            </a:r>
          </a:p>
          <a:p>
            <a:pPr>
              <a:buFont typeface="Wingdings" pitchFamily="2" charset="2"/>
              <a:buChar char="q"/>
            </a:pPr>
            <a:r>
              <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sloboda </a:t>
            </a:r>
            <a:r>
              <a:rPr lang="hr-HR"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tiska,okupljanja, udruživanja…</a:t>
            </a:r>
            <a:endPar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a:xfrm>
            <a:off x="1285852" y="714356"/>
            <a:ext cx="4792673" cy="731838"/>
          </a:xfrm>
          <a:solidFill>
            <a:schemeClr val="accent2"/>
          </a:solidFill>
        </p:spPr>
        <p:txBody>
          <a:bodyPr/>
          <a:lstStyle/>
          <a:p>
            <a:r>
              <a:rPr lang="hr-HR" dirty="0">
                <a:solidFill>
                  <a:schemeClr val="accent3">
                    <a:lumMod val="95000"/>
                  </a:schemeClr>
                </a:solidFill>
              </a:rPr>
              <a:t>Klasicizam- glazba</a:t>
            </a:r>
          </a:p>
        </p:txBody>
      </p:sp>
      <p:sp>
        <p:nvSpPr>
          <p:cNvPr id="41992" name="Text Box 8"/>
          <p:cNvSpPr txBox="1">
            <a:spLocks noChangeArrowheads="1"/>
          </p:cNvSpPr>
          <p:nvPr/>
        </p:nvSpPr>
        <p:spPr bwMode="auto">
          <a:xfrm>
            <a:off x="1339850" y="5357826"/>
            <a:ext cx="3232150" cy="369332"/>
          </a:xfrm>
          <a:prstGeom prst="rect">
            <a:avLst/>
          </a:prstGeom>
          <a:solidFill>
            <a:srgbClr val="00B0F0"/>
          </a:solidFill>
          <a:ln w="9525">
            <a:solidFill>
              <a:schemeClr val="accent6">
                <a:lumMod val="50000"/>
              </a:schemeClr>
            </a:solidFill>
            <a:miter lim="800000"/>
            <a:headEnd/>
            <a:tailEnd/>
          </a:ln>
          <a:effectLst/>
        </p:spPr>
        <p:txBody>
          <a:bodyPr wrap="square">
            <a:spAutoFit/>
          </a:bodyPr>
          <a:lstStyle/>
          <a:p>
            <a:r>
              <a:rPr lang="hr-HR" dirty="0" err="1">
                <a:latin typeface="Century Gothic" pitchFamily="34" charset="0"/>
              </a:rPr>
              <a:t>Wolfgang</a:t>
            </a:r>
            <a:r>
              <a:rPr lang="hr-HR" dirty="0">
                <a:latin typeface="Century Gothic" pitchFamily="34" charset="0"/>
              </a:rPr>
              <a:t> </a:t>
            </a:r>
            <a:r>
              <a:rPr lang="hr-HR" dirty="0" err="1">
                <a:latin typeface="Century Gothic" pitchFamily="34" charset="0"/>
              </a:rPr>
              <a:t>Amadeus</a:t>
            </a:r>
            <a:r>
              <a:rPr lang="hr-HR" dirty="0">
                <a:latin typeface="Century Gothic" pitchFamily="34" charset="0"/>
              </a:rPr>
              <a:t> Mozart</a:t>
            </a:r>
          </a:p>
        </p:txBody>
      </p:sp>
      <p:sp>
        <p:nvSpPr>
          <p:cNvPr id="41995" name="Text Box 11"/>
          <p:cNvSpPr txBox="1">
            <a:spLocks noChangeArrowheads="1"/>
          </p:cNvSpPr>
          <p:nvPr/>
        </p:nvSpPr>
        <p:spPr bwMode="auto">
          <a:xfrm>
            <a:off x="2000232" y="5857892"/>
            <a:ext cx="1635125" cy="366713"/>
          </a:xfrm>
          <a:prstGeom prst="rect">
            <a:avLst/>
          </a:prstGeom>
          <a:solidFill>
            <a:srgbClr val="00B0F0"/>
          </a:solidFill>
          <a:ln w="9525">
            <a:solidFill>
              <a:srgbClr val="002060"/>
            </a:solidFill>
            <a:miter lim="800000"/>
            <a:headEnd/>
            <a:tailEnd/>
          </a:ln>
          <a:effectLst/>
        </p:spPr>
        <p:txBody>
          <a:bodyPr wrap="none">
            <a:spAutoFit/>
          </a:bodyPr>
          <a:lstStyle/>
          <a:p>
            <a:r>
              <a:rPr lang="hr-HR" dirty="0">
                <a:latin typeface="Century Gothic" pitchFamily="34" charset="0"/>
              </a:rPr>
              <a:t>( 1756.-1791.)</a:t>
            </a:r>
          </a:p>
        </p:txBody>
      </p:sp>
      <p:pic>
        <p:nvPicPr>
          <p:cNvPr id="3074" name="Picture 2"/>
          <p:cNvPicPr>
            <a:picLocks noChangeAspect="1" noChangeArrowheads="1"/>
          </p:cNvPicPr>
          <p:nvPr/>
        </p:nvPicPr>
        <p:blipFill>
          <a:blip r:embed="rId2" cstate="print"/>
          <a:srcRect/>
          <a:stretch>
            <a:fillRect/>
          </a:stretch>
        </p:blipFill>
        <p:spPr bwMode="auto">
          <a:xfrm>
            <a:off x="1752548" y="1571624"/>
            <a:ext cx="2819452" cy="37147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roce-Mozart-Detail"/>
          <p:cNvPicPr>
            <a:picLocks noChangeAspect="1" noChangeArrowheads="1"/>
          </p:cNvPicPr>
          <p:nvPr/>
        </p:nvPicPr>
        <p:blipFill>
          <a:blip r:embed="rId2" cstate="print"/>
          <a:srcRect/>
          <a:stretch>
            <a:fillRect/>
          </a:stretch>
        </p:blipFill>
        <p:spPr bwMode="auto">
          <a:xfrm>
            <a:off x="1000100" y="1928802"/>
            <a:ext cx="2911475" cy="3773487"/>
          </a:xfrm>
          <a:prstGeom prst="ellipse">
            <a:avLst/>
          </a:prstGeom>
          <a:ln>
            <a:noFill/>
          </a:ln>
          <a:effectLst>
            <a:softEdge rad="112500"/>
          </a:effectLst>
        </p:spPr>
      </p:pic>
      <p:sp>
        <p:nvSpPr>
          <p:cNvPr id="5" name="Pravokutnik 4"/>
          <p:cNvSpPr/>
          <p:nvPr/>
        </p:nvSpPr>
        <p:spPr>
          <a:xfrm>
            <a:off x="4000496" y="2000240"/>
            <a:ext cx="4572000" cy="3970318"/>
          </a:xfrm>
          <a:prstGeom prst="rect">
            <a:avLst/>
          </a:prstGeom>
          <a:solidFill>
            <a:srgbClr val="00B0F0"/>
          </a:solidFill>
          <a:ln>
            <a:solidFill>
              <a:schemeClr val="accent5">
                <a:lumMod val="90000"/>
              </a:schemeClr>
            </a:solidFill>
          </a:ln>
        </p:spPr>
        <p:txBody>
          <a:bodyPr>
            <a:spAutoFit/>
          </a:bodyPr>
          <a:lstStyle/>
          <a:p>
            <a:r>
              <a:rPr lang="vi-VN" dirty="0" smtClean="0"/>
              <a:t>Svoje prve skladbe Wolfgang je napisao sa samo 5 godina. Već od svoje šeste godine punoje putovao i nastupao u pratnji svoga oca, te bio predstavljan kao čudo od djeteta na dvorovima i na drugim mjestima gdje bi se skupila znatiželjna publika. Vrlo brzo proširio se glas o glazbeno izuzetno nadarenoj djeci iz Salzburga, pa su pozivi za koncerte pristizali i iz Beča, a nakon uspješnog predstavljanja u dvorcu Schönbrunn, pozivima za koncerte nije bilo kraja. Mali Wolfgang, njegova starija sestra i njihov otac puno su putovali diljem Europe i priređivali koncerte.</a:t>
            </a:r>
            <a:endParaRPr lang="hr-HR" dirty="0"/>
          </a:p>
        </p:txBody>
      </p:sp>
      <p:sp>
        <p:nvSpPr>
          <p:cNvPr id="6" name="Naslov 5"/>
          <p:cNvSpPr>
            <a:spLocks noGrp="1"/>
          </p:cNvSpPr>
          <p:nvPr>
            <p:ph type="title"/>
          </p:nvPr>
        </p:nvSpPr>
        <p:spPr>
          <a:xfrm>
            <a:off x="1285852" y="571480"/>
            <a:ext cx="7078689" cy="1171564"/>
          </a:xfrm>
        </p:spPr>
        <p:style>
          <a:lnRef idx="2">
            <a:schemeClr val="accent4"/>
          </a:lnRef>
          <a:fillRef idx="1">
            <a:schemeClr val="lt1"/>
          </a:fillRef>
          <a:effectRef idx="0">
            <a:schemeClr val="accent4"/>
          </a:effectRef>
          <a:fontRef idx="minor">
            <a:schemeClr val="dk1"/>
          </a:fontRef>
        </p:style>
        <p:txBody>
          <a:bodyPr/>
          <a:lstStyle/>
          <a:p>
            <a:pPr algn="ctr"/>
            <a:r>
              <a:rPr lang="hr-H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WOLFGANG AMADEUS MOZART (1756.-1791.)</a:t>
            </a:r>
            <a:endParaRPr lang="hr-H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1142976" y="642918"/>
            <a:ext cx="7358114" cy="2308324"/>
          </a:xfrm>
          <a:prstGeom prst="rect">
            <a:avLst/>
          </a:prstGeom>
          <a:solidFill>
            <a:srgbClr val="00B0F0"/>
          </a:solidFill>
          <a:ln>
            <a:solidFill>
              <a:schemeClr val="accent5">
                <a:lumMod val="90000"/>
              </a:schemeClr>
            </a:solidFill>
          </a:ln>
        </p:spPr>
        <p:txBody>
          <a:bodyPr wrap="square">
            <a:spAutoFit/>
          </a:bodyPr>
          <a:lstStyle/>
          <a:p>
            <a:r>
              <a:rPr lang="hr-HR" dirty="0" smtClean="0"/>
              <a:t>Na jednom od putovanja u Italiji Mozart je pokazao nevjerojatnu memoriju opisanu u legendarnoj anegdoti. Jednom prilikom je samo jednom odslušavši u cjelini crkvenu skladbu </a:t>
            </a:r>
            <a:r>
              <a:rPr lang="hr-HR" dirty="0" err="1" smtClean="0"/>
              <a:t>Miserere</a:t>
            </a:r>
            <a:r>
              <a:rPr lang="hr-HR" dirty="0" smtClean="0"/>
              <a:t> za dva zbora (jedan zbor u pet, drugi u četiri glasa) to isto poslijepodne do posljednje note točno zapisao tu istu skladbu. Inače su note te skladbe bile pod strogo čuvanom tajnom Vatikana pa je Mozart zapravo prvi 'proizveo' nelegalnu kopiju tih nota, zahvaljujući svom izvanrednom pamćenju.</a:t>
            </a:r>
            <a:endParaRPr lang="hr-HR" dirty="0"/>
          </a:p>
        </p:txBody>
      </p:sp>
      <p:pic>
        <p:nvPicPr>
          <p:cNvPr id="3" name="Picture 6" descr="Croce-Mozart-Detail"/>
          <p:cNvPicPr>
            <a:picLocks noChangeAspect="1" noChangeArrowheads="1"/>
          </p:cNvPicPr>
          <p:nvPr/>
        </p:nvPicPr>
        <p:blipFill>
          <a:blip r:embed="rId2" cstate="print"/>
          <a:srcRect/>
          <a:stretch>
            <a:fillRect/>
          </a:stretch>
        </p:blipFill>
        <p:spPr bwMode="auto">
          <a:xfrm>
            <a:off x="6143636" y="2857497"/>
            <a:ext cx="2811057" cy="3643338"/>
          </a:xfrm>
          <a:prstGeom prst="ellipse">
            <a:avLst/>
          </a:prstGeom>
          <a:ln>
            <a:noFill/>
          </a:ln>
          <a:effectLst>
            <a:softEdge rad="112500"/>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4143372" y="1714488"/>
            <a:ext cx="4572000" cy="4524315"/>
          </a:xfrm>
          <a:prstGeom prst="rect">
            <a:avLst/>
          </a:prstGeom>
          <a:solidFill>
            <a:srgbClr val="00B0F0"/>
          </a:solidFill>
          <a:ln>
            <a:solidFill>
              <a:schemeClr val="accent5">
                <a:lumMod val="90000"/>
              </a:schemeClr>
            </a:solidFill>
          </a:ln>
        </p:spPr>
        <p:txBody>
          <a:bodyPr>
            <a:spAutoFit/>
          </a:bodyPr>
          <a:lstStyle/>
          <a:p>
            <a:r>
              <a:rPr lang="hr-HR" dirty="0" smtClean="0"/>
              <a:t>1782. oženio se </a:t>
            </a:r>
            <a:r>
              <a:rPr lang="hr-HR" dirty="0" err="1" smtClean="0"/>
              <a:t>Constanzom</a:t>
            </a:r>
            <a:r>
              <a:rPr lang="hr-HR" dirty="0" smtClean="0"/>
              <a:t> Weber , osobom koja je bila protivna očevom savjetu. Sa </a:t>
            </a:r>
            <a:r>
              <a:rPr lang="hr-HR" dirty="0" err="1" smtClean="0"/>
              <a:t>Constanzom</a:t>
            </a:r>
            <a:r>
              <a:rPr lang="hr-HR" dirty="0" smtClean="0"/>
              <a:t> je Mozart imao 6 djece, od kojih je samo dvoje doživjelo odraslu dob. Činjenica da je Mozart izgubio čak četvero djece važna je u razumijevanju mogućeg unutarnjeg emocionalnog stanja Mozarta i općenito čovjeka Mozarta. Osim gubitka djece, loši odnosi s ocem, gubitak majke uvelike su utjecale na </a:t>
            </a:r>
            <a:r>
              <a:rPr lang="hr-HR" dirty="0" err="1" smtClean="0"/>
              <a:t>Mozartov</a:t>
            </a:r>
            <a:r>
              <a:rPr lang="hr-HR" dirty="0" smtClean="0"/>
              <a:t> emocionalni život. Osim toga stalne borbe za opstanak, uz neprekidnu hitnost ili potrebu za pisanjem – stvaranjem djela – taj pritisak i odgovornost zasigurno nisu bile laka i nikako nisu bile bezbrižna </a:t>
            </a:r>
            <a:r>
              <a:rPr lang="hr-HR" dirty="0" err="1" smtClean="0"/>
              <a:t>Mozartova</a:t>
            </a:r>
            <a:r>
              <a:rPr lang="hr-HR" dirty="0" smtClean="0"/>
              <a:t> svakodnevica.</a:t>
            </a:r>
            <a:endParaRPr lang="hr-HR" dirty="0"/>
          </a:p>
        </p:txBody>
      </p:sp>
      <p:pic>
        <p:nvPicPr>
          <p:cNvPr id="1026" name="Picture 2"/>
          <p:cNvPicPr>
            <a:picLocks noChangeAspect="1" noChangeArrowheads="1"/>
          </p:cNvPicPr>
          <p:nvPr/>
        </p:nvPicPr>
        <p:blipFill>
          <a:blip r:embed="rId2" cstate="print"/>
          <a:srcRect/>
          <a:stretch>
            <a:fillRect/>
          </a:stretch>
        </p:blipFill>
        <p:spPr bwMode="auto">
          <a:xfrm>
            <a:off x="785786" y="1214422"/>
            <a:ext cx="3053444" cy="3890960"/>
          </a:xfrm>
          <a:prstGeom prst="ellipse">
            <a:avLst/>
          </a:prstGeom>
          <a:ln>
            <a:noFill/>
          </a:ln>
          <a:effectLst>
            <a:softEdge rad="112500"/>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4071934" y="1000108"/>
            <a:ext cx="4572000" cy="5355312"/>
          </a:xfrm>
          <a:prstGeom prst="rect">
            <a:avLst/>
          </a:prstGeom>
          <a:solidFill>
            <a:srgbClr val="00B0F0"/>
          </a:solidFill>
          <a:ln>
            <a:solidFill>
              <a:schemeClr val="accent5">
                <a:lumMod val="90000"/>
              </a:schemeClr>
            </a:solidFill>
          </a:ln>
        </p:spPr>
        <p:txBody>
          <a:bodyPr>
            <a:spAutoFit/>
          </a:bodyPr>
          <a:lstStyle/>
          <a:p>
            <a:r>
              <a:rPr lang="vi-VN" dirty="0" smtClean="0"/>
              <a:t>Mozart je tijekom cijeloga svoga života imao gorke borbe sa svojim osobnim financijama, ponekad je imao, ponekad nije imao novaca. Ponekad je neumjereno trošio, ponekad nije imao za goli život. Puno je skladao. Imao je problema s poslodavcima i gradskim vlastima. Poseban odnos pun poštovanja i divljenja razvio je grad Prag i njegovi građani prema Mozartu. Njegova opera Figaro bila je u Pragu jako dobro prihvaćena. Mozart je umro vrlo mlad – u dobi od samo 35 godina. Uzrok smrti nije bilo moguće točno utvrditi, ima nekoliko teorija. Mozart je pokopan u zajedničkom grobu tako da se ne zna točno gdje je pokopan. Njegova supruga Constanza se nakon preudaje posvetila pisanju Mozartove biografije i doživjela prvo izdanje te biografije.</a:t>
            </a:r>
            <a:endParaRPr lang="hr-HR" dirty="0"/>
          </a:p>
        </p:txBody>
      </p:sp>
      <p:pic>
        <p:nvPicPr>
          <p:cNvPr id="2050" name="Picture 2"/>
          <p:cNvPicPr>
            <a:picLocks noChangeAspect="1" noChangeArrowheads="1"/>
          </p:cNvPicPr>
          <p:nvPr/>
        </p:nvPicPr>
        <p:blipFill>
          <a:blip r:embed="rId2" cstate="print"/>
          <a:srcRect/>
          <a:stretch>
            <a:fillRect/>
          </a:stretch>
        </p:blipFill>
        <p:spPr bwMode="auto">
          <a:xfrm>
            <a:off x="857224" y="1071546"/>
            <a:ext cx="2857500" cy="360045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1285852" y="1785926"/>
            <a:ext cx="4214842" cy="3785652"/>
          </a:xfrm>
          <a:prstGeom prst="rect">
            <a:avLst/>
          </a:prstGeom>
          <a:solidFill>
            <a:srgbClr val="00B0F0"/>
          </a:solidFill>
          <a:ln>
            <a:solidFill>
              <a:srgbClr val="002060"/>
            </a:solidFill>
          </a:ln>
        </p:spPr>
        <p:txBody>
          <a:bodyPr wrap="square">
            <a:spAutoFit/>
          </a:bodyPr>
          <a:lstStyle/>
          <a:p>
            <a:pPr marL="342900" indent="-342900">
              <a:buFont typeface="Wingdings" pitchFamily="2" charset="2"/>
              <a:buChar char="q"/>
            </a:pPr>
            <a:r>
              <a:rPr lang="hr-HR" sz="2000" i="1" dirty="0" smtClean="0"/>
              <a:t>25. simfonija</a:t>
            </a:r>
          </a:p>
          <a:p>
            <a:pPr marL="342900" indent="-342900">
              <a:buFont typeface="Wingdings" pitchFamily="2" charset="2"/>
              <a:buChar char="q"/>
            </a:pPr>
            <a:r>
              <a:rPr lang="hr-HR" sz="2000" i="1" dirty="0" smtClean="0"/>
              <a:t>Koncert za klavir i orkestar br.24</a:t>
            </a:r>
          </a:p>
          <a:p>
            <a:pPr marL="342900" indent="-342900">
              <a:buFont typeface="Wingdings" pitchFamily="2" charset="2"/>
              <a:buChar char="q"/>
            </a:pPr>
            <a:r>
              <a:rPr lang="hr-HR" sz="2000" i="1" dirty="0" smtClean="0"/>
              <a:t>Otmica iz </a:t>
            </a:r>
            <a:r>
              <a:rPr lang="hr-HR" sz="2000" i="1" dirty="0" err="1" smtClean="0"/>
              <a:t>seraja</a:t>
            </a:r>
            <a:r>
              <a:rPr lang="hr-HR" sz="2000" i="1" dirty="0" smtClean="0"/>
              <a:t> ( opera )</a:t>
            </a:r>
          </a:p>
          <a:p>
            <a:pPr marL="342900" indent="-342900">
              <a:buFont typeface="Wingdings" pitchFamily="2" charset="2"/>
              <a:buChar char="q"/>
            </a:pPr>
            <a:r>
              <a:rPr lang="hr-HR" sz="2000" i="1" dirty="0" err="1" smtClean="0"/>
              <a:t>Figarov</a:t>
            </a:r>
            <a:r>
              <a:rPr lang="hr-HR" sz="2000" i="1" dirty="0" smtClean="0"/>
              <a:t> pir (opera)</a:t>
            </a:r>
          </a:p>
          <a:p>
            <a:pPr marL="342900" indent="-342900">
              <a:buFont typeface="Wingdings" pitchFamily="2" charset="2"/>
              <a:buChar char="q"/>
            </a:pPr>
            <a:r>
              <a:rPr lang="hr-HR" sz="2000" i="1" dirty="0" smtClean="0"/>
              <a:t>Don </a:t>
            </a:r>
            <a:r>
              <a:rPr lang="hr-HR" sz="2000" i="1" dirty="0" err="1" smtClean="0"/>
              <a:t>Giovanni</a:t>
            </a:r>
            <a:r>
              <a:rPr lang="hr-HR" sz="2000" i="1" dirty="0" smtClean="0"/>
              <a:t> ( opera )</a:t>
            </a:r>
          </a:p>
          <a:p>
            <a:pPr marL="342900" indent="-342900">
              <a:buFont typeface="Wingdings" pitchFamily="2" charset="2"/>
              <a:buChar char="q"/>
            </a:pPr>
            <a:r>
              <a:rPr lang="hr-HR" sz="2000" i="1" dirty="0" smtClean="0"/>
              <a:t>Krunidbena misa u C-duru</a:t>
            </a:r>
          </a:p>
          <a:p>
            <a:pPr marL="342900" indent="-342900">
              <a:buFont typeface="Wingdings" pitchFamily="2" charset="2"/>
              <a:buChar char="q"/>
            </a:pPr>
            <a:r>
              <a:rPr lang="hr-HR" sz="2000" i="1" dirty="0" smtClean="0"/>
              <a:t>Čarobna frula ( opera )</a:t>
            </a:r>
          </a:p>
          <a:p>
            <a:pPr marL="342900" indent="-342900">
              <a:buFont typeface="Wingdings" pitchFamily="2" charset="2"/>
              <a:buChar char="q"/>
            </a:pPr>
            <a:r>
              <a:rPr lang="hr-HR" sz="2000" i="1" dirty="0" smtClean="0"/>
              <a:t>39. </a:t>
            </a:r>
            <a:r>
              <a:rPr lang="hr-HR" sz="2000" i="1" dirty="0" err="1" smtClean="0"/>
              <a:t>simfonij</a:t>
            </a:r>
            <a:endParaRPr lang="hr-HR" sz="2000" i="1" dirty="0" smtClean="0"/>
          </a:p>
          <a:p>
            <a:pPr marL="342900" indent="-342900">
              <a:buFont typeface="Wingdings" pitchFamily="2" charset="2"/>
              <a:buChar char="q"/>
            </a:pPr>
            <a:r>
              <a:rPr lang="hr-HR" sz="2000" i="1" dirty="0" smtClean="0"/>
              <a:t>40. simfonija</a:t>
            </a:r>
          </a:p>
          <a:p>
            <a:pPr marL="342900" indent="-342900">
              <a:buFont typeface="Wingdings" pitchFamily="2" charset="2"/>
              <a:buChar char="q"/>
            </a:pPr>
            <a:r>
              <a:rPr lang="hr-HR" sz="2000" i="1" dirty="0" smtClean="0"/>
              <a:t>41. simfonija "Jupiter“</a:t>
            </a:r>
          </a:p>
          <a:p>
            <a:pPr marL="342900" indent="-342900">
              <a:buFont typeface="Wingdings" pitchFamily="2" charset="2"/>
              <a:buChar char="q"/>
            </a:pPr>
            <a:r>
              <a:rPr lang="hr-HR" sz="2000" i="1" dirty="0" err="1" smtClean="0"/>
              <a:t>Requiem</a:t>
            </a:r>
            <a:r>
              <a:rPr lang="hr-HR" sz="2000" i="1" dirty="0" smtClean="0"/>
              <a:t> u d-molu ( misa za mrtvaca )</a:t>
            </a:r>
            <a:endParaRPr lang="hr-HR" sz="2000" dirty="0"/>
          </a:p>
        </p:txBody>
      </p:sp>
      <p:sp>
        <p:nvSpPr>
          <p:cNvPr id="3" name="Naslov 2"/>
          <p:cNvSpPr>
            <a:spLocks noGrp="1"/>
          </p:cNvSpPr>
          <p:nvPr>
            <p:ph type="title"/>
          </p:nvPr>
        </p:nvSpPr>
        <p:spPr>
          <a:ln>
            <a:solidFill>
              <a:srgbClr val="002060"/>
            </a:solidFill>
          </a:ln>
        </p:spPr>
        <p:txBody>
          <a:bodyPr/>
          <a:lstStyle/>
          <a:p>
            <a:r>
              <a:rPr lang="hr-HR" dirty="0" smtClean="0"/>
              <a:t>Najpoznatija </a:t>
            </a:r>
            <a:r>
              <a:rPr lang="hr-HR" dirty="0" err="1" smtClean="0"/>
              <a:t>Mozartova</a:t>
            </a:r>
            <a:r>
              <a:rPr lang="hr-HR" dirty="0" smtClean="0"/>
              <a:t> djela</a:t>
            </a:r>
            <a:endParaRPr lang="hr-HR" dirty="0"/>
          </a:p>
        </p:txBody>
      </p:sp>
      <p:pic>
        <p:nvPicPr>
          <p:cNvPr id="5" name="einekleinenachtmusik.mp3">
            <a:hlinkClick r:id="" action="ppaction://media"/>
          </p:cNvPr>
          <p:cNvPicPr>
            <a:picLocks noRot="1" noChangeAspect="1"/>
          </p:cNvPicPr>
          <p:nvPr>
            <a:audioFile r:link="rId1"/>
          </p:nvPr>
        </p:nvPicPr>
        <p:blipFill>
          <a:blip r:embed="rId3" cstate="print"/>
          <a:stretch>
            <a:fillRect/>
          </a:stretch>
        </p:blipFill>
        <p:spPr>
          <a:xfrm>
            <a:off x="6429388" y="3000372"/>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768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5" name="Picture 5" descr="1799-Verninac-David"/>
          <p:cNvPicPr>
            <a:picLocks noChangeAspect="1" noChangeArrowheads="1"/>
          </p:cNvPicPr>
          <p:nvPr/>
        </p:nvPicPr>
        <p:blipFill>
          <a:blip r:embed="rId2" cstate="print"/>
          <a:srcRect/>
          <a:stretch>
            <a:fillRect/>
          </a:stretch>
        </p:blipFill>
        <p:spPr bwMode="auto">
          <a:xfrm>
            <a:off x="928662" y="1214422"/>
            <a:ext cx="4055680" cy="4964941"/>
          </a:xfrm>
          <a:prstGeom prst="rect">
            <a:avLst/>
          </a:prstGeom>
          <a:noFill/>
        </p:spPr>
      </p:pic>
      <p:sp>
        <p:nvSpPr>
          <p:cNvPr id="81926" name="Text Box 6"/>
          <p:cNvSpPr txBox="1">
            <a:spLocks noChangeArrowheads="1"/>
          </p:cNvSpPr>
          <p:nvPr/>
        </p:nvSpPr>
        <p:spPr bwMode="auto">
          <a:xfrm>
            <a:off x="5214942" y="2238375"/>
            <a:ext cx="3079750" cy="1190625"/>
          </a:xfrm>
          <a:prstGeom prst="rect">
            <a:avLst/>
          </a:prstGeom>
          <a:noFill/>
          <a:ln w="9525">
            <a:solidFill>
              <a:schemeClr val="accent6">
                <a:lumMod val="50000"/>
              </a:schemeClr>
            </a:solidFill>
            <a:miter lim="800000"/>
            <a:headEnd/>
            <a:tailEnd/>
          </a:ln>
          <a:effectLst/>
        </p:spPr>
        <p:txBody>
          <a:bodyPr wrap="none">
            <a:spAutoFit/>
          </a:bodyPr>
          <a:lstStyle/>
          <a:p>
            <a:r>
              <a:rPr lang="hr-HR" dirty="0" err="1">
                <a:latin typeface="Century Gothic" pitchFamily="34" charset="0"/>
              </a:rPr>
              <a:t>J.L</a:t>
            </a:r>
            <a:r>
              <a:rPr lang="hr-HR" dirty="0">
                <a:latin typeface="Century Gothic" pitchFamily="34" charset="0"/>
              </a:rPr>
              <a:t>. David, </a:t>
            </a:r>
            <a:r>
              <a:rPr lang="hr-HR" dirty="0" err="1">
                <a:latin typeface="Century Gothic" pitchFamily="34" charset="0"/>
              </a:rPr>
              <a:t>Mme</a:t>
            </a:r>
            <a:r>
              <a:rPr lang="hr-HR" dirty="0">
                <a:latin typeface="Century Gothic" pitchFamily="34" charset="0"/>
              </a:rPr>
              <a:t> </a:t>
            </a:r>
            <a:r>
              <a:rPr lang="hr-HR" dirty="0" err="1">
                <a:latin typeface="Century Gothic" pitchFamily="34" charset="0"/>
              </a:rPr>
              <a:t>Verninac</a:t>
            </a:r>
            <a:r>
              <a:rPr lang="hr-HR" dirty="0">
                <a:latin typeface="Century Gothic" pitchFamily="34" charset="0"/>
              </a:rPr>
              <a:t>,</a:t>
            </a:r>
          </a:p>
          <a:p>
            <a:r>
              <a:rPr lang="hr-HR" dirty="0">
                <a:latin typeface="Century Gothic" pitchFamily="34" charset="0"/>
              </a:rPr>
              <a:t>kasne 90-te (18. stoljeća )</a:t>
            </a:r>
          </a:p>
          <a:p>
            <a:r>
              <a:rPr lang="hr-HR" dirty="0">
                <a:latin typeface="Century Gothic" pitchFamily="34" charset="0"/>
              </a:rPr>
              <a:t>grčki “look” bio je</a:t>
            </a:r>
          </a:p>
          <a:p>
            <a:r>
              <a:rPr lang="hr-HR" dirty="0">
                <a:latin typeface="Century Gothic" pitchFamily="34" charset="0"/>
              </a:rPr>
              <a:t>popularan u Parizu</a:t>
            </a:r>
          </a:p>
        </p:txBody>
      </p:sp>
      <p:sp>
        <p:nvSpPr>
          <p:cNvPr id="4" name="Rectangle 4"/>
          <p:cNvSpPr txBox="1">
            <a:spLocks noChangeArrowheads="1"/>
          </p:cNvSpPr>
          <p:nvPr/>
        </p:nvSpPr>
        <p:spPr>
          <a:xfrm>
            <a:off x="5572132" y="714356"/>
            <a:ext cx="2857520" cy="1214446"/>
          </a:xfrm>
          <a:prstGeom prst="rect">
            <a:avLst/>
          </a:prstGeom>
          <a:solidFill>
            <a:schemeClr val="accent2"/>
          </a:solid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3600" b="0" i="0" u="none" strike="noStrike" kern="0" cap="none" spc="0" normalizeH="0" baseline="0" noProof="0" dirty="0" smtClean="0">
                <a:ln>
                  <a:noFill/>
                </a:ln>
                <a:solidFill>
                  <a:schemeClr val="accent3">
                    <a:lumMod val="95000"/>
                  </a:schemeClr>
                </a:solidFill>
                <a:effectLst/>
                <a:uLnTx/>
                <a:uFillTx/>
                <a:latin typeface="+mj-lt"/>
                <a:ea typeface="+mj-ea"/>
                <a:cs typeface="+mj-cs"/>
              </a:rPr>
              <a:t>Klasicizam- </a:t>
            </a:r>
            <a:br>
              <a:rPr kumimoji="0" lang="hr-HR" sz="3600" b="0" i="0" u="none" strike="noStrike" kern="0" cap="none" spc="0" normalizeH="0" baseline="0" noProof="0" dirty="0" smtClean="0">
                <a:ln>
                  <a:noFill/>
                </a:ln>
                <a:solidFill>
                  <a:schemeClr val="accent3">
                    <a:lumMod val="95000"/>
                  </a:schemeClr>
                </a:solidFill>
                <a:effectLst/>
                <a:uLnTx/>
                <a:uFillTx/>
                <a:latin typeface="+mj-lt"/>
                <a:ea typeface="+mj-ea"/>
                <a:cs typeface="+mj-cs"/>
              </a:rPr>
            </a:br>
            <a:r>
              <a:rPr kumimoji="0" lang="hr-HR" sz="3600" b="0" i="0" u="none" strike="noStrike" kern="0" cap="none" spc="0" normalizeH="0" baseline="0" noProof="0" dirty="0" smtClean="0">
                <a:ln>
                  <a:noFill/>
                </a:ln>
                <a:solidFill>
                  <a:schemeClr val="accent3">
                    <a:lumMod val="95000"/>
                  </a:schemeClr>
                </a:solidFill>
                <a:effectLst/>
                <a:uLnTx/>
                <a:uFillTx/>
                <a:latin typeface="+mj-lt"/>
                <a:ea typeface="+mj-ea"/>
                <a:cs typeface="+mj-cs"/>
              </a:rPr>
              <a:t>odijevanje</a:t>
            </a:r>
            <a:endParaRPr kumimoji="0" lang="hr-HR" sz="3600" b="0" i="0" u="none" strike="noStrike" kern="0" cap="none" spc="0" normalizeH="0" baseline="0" noProof="0" dirty="0">
              <a:ln>
                <a:noFill/>
              </a:ln>
              <a:solidFill>
                <a:schemeClr val="accent3">
                  <a:lumMod val="9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7" name="Picture 5" descr="BrummellDighton1805"/>
          <p:cNvPicPr>
            <a:picLocks noChangeAspect="1" noChangeArrowheads="1"/>
          </p:cNvPicPr>
          <p:nvPr/>
        </p:nvPicPr>
        <p:blipFill>
          <a:blip r:embed="rId2" cstate="print"/>
          <a:srcRect/>
          <a:stretch>
            <a:fillRect/>
          </a:stretch>
        </p:blipFill>
        <p:spPr bwMode="auto">
          <a:xfrm>
            <a:off x="4211638" y="595313"/>
            <a:ext cx="2619375" cy="5667375"/>
          </a:xfrm>
          <a:prstGeom prst="rect">
            <a:avLst/>
          </a:prstGeom>
          <a:noFill/>
        </p:spPr>
      </p:pic>
      <p:pic>
        <p:nvPicPr>
          <p:cNvPr id="74759" name="Picture 7" descr="Fashion_1796-enh"/>
          <p:cNvPicPr>
            <a:picLocks noChangeAspect="1" noChangeArrowheads="1"/>
          </p:cNvPicPr>
          <p:nvPr/>
        </p:nvPicPr>
        <p:blipFill>
          <a:blip r:embed="rId3" cstate="print"/>
          <a:srcRect/>
          <a:stretch>
            <a:fillRect/>
          </a:stretch>
        </p:blipFill>
        <p:spPr bwMode="auto">
          <a:xfrm>
            <a:off x="1042988" y="908050"/>
            <a:ext cx="3155950" cy="5362575"/>
          </a:xfrm>
          <a:prstGeom prst="rect">
            <a:avLst/>
          </a:prstGeom>
          <a:noFill/>
        </p:spPr>
      </p:pic>
      <p:sp>
        <p:nvSpPr>
          <p:cNvPr id="74760" name="Text Box 8"/>
          <p:cNvSpPr txBox="1">
            <a:spLocks noChangeArrowheads="1"/>
          </p:cNvSpPr>
          <p:nvPr/>
        </p:nvSpPr>
        <p:spPr bwMode="auto">
          <a:xfrm>
            <a:off x="6429388" y="928670"/>
            <a:ext cx="755650" cy="366712"/>
          </a:xfrm>
          <a:prstGeom prst="rect">
            <a:avLst/>
          </a:prstGeom>
          <a:noFill/>
          <a:ln w="9525">
            <a:solidFill>
              <a:schemeClr val="accent5">
                <a:lumMod val="90000"/>
              </a:schemeClr>
            </a:solidFill>
            <a:miter lim="800000"/>
            <a:headEnd/>
            <a:tailEnd/>
          </a:ln>
          <a:effectLst/>
        </p:spPr>
        <p:txBody>
          <a:bodyPr wrap="none">
            <a:spAutoFit/>
          </a:bodyPr>
          <a:lstStyle/>
          <a:p>
            <a:r>
              <a:rPr lang="hr-HR" dirty="0">
                <a:latin typeface="Century Gothic" pitchFamily="34" charset="0"/>
              </a:rPr>
              <a:t>1805.</a:t>
            </a:r>
          </a:p>
        </p:txBody>
      </p:sp>
      <p:sp>
        <p:nvSpPr>
          <p:cNvPr id="74761" name="Text Box 9"/>
          <p:cNvSpPr txBox="1">
            <a:spLocks noChangeArrowheads="1"/>
          </p:cNvSpPr>
          <p:nvPr/>
        </p:nvSpPr>
        <p:spPr bwMode="auto">
          <a:xfrm>
            <a:off x="3143240" y="1000108"/>
            <a:ext cx="755650" cy="366712"/>
          </a:xfrm>
          <a:prstGeom prst="rect">
            <a:avLst/>
          </a:prstGeom>
          <a:noFill/>
          <a:ln w="9525">
            <a:solidFill>
              <a:schemeClr val="accent5">
                <a:lumMod val="90000"/>
              </a:schemeClr>
            </a:solidFill>
            <a:miter lim="800000"/>
            <a:headEnd/>
            <a:tailEnd/>
          </a:ln>
          <a:effectLst/>
        </p:spPr>
        <p:txBody>
          <a:bodyPr wrap="none">
            <a:spAutoFit/>
          </a:bodyPr>
          <a:lstStyle/>
          <a:p>
            <a:r>
              <a:rPr lang="hr-HR" dirty="0">
                <a:latin typeface="Century Gothic" pitchFamily="34" charset="0"/>
              </a:rPr>
              <a:t>1796.</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142976" y="1285860"/>
            <a:ext cx="7085013" cy="1066800"/>
          </a:xfrm>
          <a:solidFill>
            <a:srgbClr val="00B0F0"/>
          </a:solidFill>
          <a:ln>
            <a:solidFill>
              <a:schemeClr val="accent1"/>
            </a:solidFill>
          </a:ln>
        </p:spPr>
        <p:txBody>
          <a:bodyPr/>
          <a:lstStyle/>
          <a:p>
            <a:pPr algn="ctr"/>
            <a:r>
              <a:rPr lang="hr-HR" dirty="0" smtClean="0"/>
              <a:t>ROMANTIZAM</a:t>
            </a:r>
            <a:endParaRPr lang="hr-HR" dirty="0"/>
          </a:p>
        </p:txBody>
      </p:sp>
      <p:sp>
        <p:nvSpPr>
          <p:cNvPr id="3" name="Podnaslov 2"/>
          <p:cNvSpPr>
            <a:spLocks noGrp="1"/>
          </p:cNvSpPr>
          <p:nvPr>
            <p:ph type="subTitle" idx="1"/>
          </p:nvPr>
        </p:nvSpPr>
        <p:spPr>
          <a:xfrm>
            <a:off x="1943893" y="2676524"/>
            <a:ext cx="5256213" cy="752476"/>
          </a:xfrm>
          <a:solidFill>
            <a:srgbClr val="00B0F0"/>
          </a:solidFill>
          <a:ln>
            <a:solidFill>
              <a:schemeClr val="accent1"/>
            </a:solidFill>
          </a:ln>
        </p:spPr>
        <p:txBody>
          <a:bodyPr/>
          <a:lstStyle/>
          <a:p>
            <a:r>
              <a:rPr lang="hr-HR" dirty="0" smtClean="0"/>
              <a:t>prva polovica 19. stoljeća</a:t>
            </a:r>
            <a:endParaRPr lang="hr-H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5"/>
          <p:cNvSpPr>
            <a:spLocks noGrp="1" noChangeArrowheads="1"/>
          </p:cNvSpPr>
          <p:nvPr>
            <p:ph type="title"/>
          </p:nvPr>
        </p:nvSpPr>
        <p:spPr>
          <a:solidFill>
            <a:schemeClr val="accent2"/>
          </a:solidFill>
        </p:spPr>
        <p:txBody>
          <a:bodyPr/>
          <a:lstStyle/>
          <a:p>
            <a:pPr algn="ctr"/>
            <a:r>
              <a:rPr lang="hr-HR" dirty="0">
                <a:solidFill>
                  <a:schemeClr val="accent3">
                    <a:lumMod val="95000"/>
                  </a:schemeClr>
                </a:solidFill>
              </a:rPr>
              <a:t>Romantizam- obilježja</a:t>
            </a:r>
          </a:p>
        </p:txBody>
      </p:sp>
      <p:sp>
        <p:nvSpPr>
          <p:cNvPr id="44038" name="Rectangle 6"/>
          <p:cNvSpPr>
            <a:spLocks noGrp="1" noChangeArrowheads="1"/>
          </p:cNvSpPr>
          <p:nvPr>
            <p:ph type="body" idx="1"/>
          </p:nvPr>
        </p:nvSpPr>
        <p:spPr>
          <a:xfrm>
            <a:off x="1285852" y="1785926"/>
            <a:ext cx="5257800" cy="4159265"/>
          </a:xfrm>
          <a:ln>
            <a:solidFill>
              <a:schemeClr val="accent6">
                <a:lumMod val="50000"/>
              </a:schemeClr>
            </a:solidFill>
          </a:ln>
        </p:spPr>
        <p:txBody>
          <a:bodyPr/>
          <a:lstStyle/>
          <a:p>
            <a:pPr>
              <a:buFont typeface="Wingdings" pitchFamily="2" charset="2"/>
              <a:buChar char="q"/>
            </a:pPr>
            <a:r>
              <a:rPr lang="hr-HR" dirty="0" smtClean="0"/>
              <a:t> prevlast </a:t>
            </a:r>
            <a:r>
              <a:rPr lang="hr-HR" dirty="0"/>
              <a:t>duhovne sfere</a:t>
            </a:r>
          </a:p>
          <a:p>
            <a:pPr>
              <a:buFont typeface="Wingdings" pitchFamily="2" charset="2"/>
              <a:buChar char="q"/>
            </a:pPr>
            <a:r>
              <a:rPr lang="hr-HR" dirty="0"/>
              <a:t>u prvom planu osjećaji, emocije, </a:t>
            </a:r>
            <a:r>
              <a:rPr lang="hr-HR" dirty="0" smtClean="0"/>
              <a:t>sloboda,maštanje</a:t>
            </a:r>
            <a:endParaRPr lang="hr-HR" dirty="0"/>
          </a:p>
          <a:p>
            <a:pPr>
              <a:buFont typeface="Wingdings" pitchFamily="2" charset="2"/>
              <a:buChar char="q"/>
            </a:pPr>
            <a:r>
              <a:rPr lang="hr-HR" dirty="0"/>
              <a:t>junaci- buntovnici u sukobu sa svijetom</a:t>
            </a:r>
          </a:p>
          <a:p>
            <a:pPr>
              <a:buFont typeface="Wingdings" pitchFamily="2" charset="2"/>
              <a:buChar char="q"/>
            </a:pPr>
            <a:r>
              <a:rPr lang="hr-HR" dirty="0"/>
              <a:t>narodna kultura/ folklor</a:t>
            </a:r>
          </a:p>
          <a:p>
            <a:pPr>
              <a:buFont typeface="Wingdings" pitchFamily="2" charset="2"/>
              <a:buChar char="q"/>
            </a:pPr>
            <a:r>
              <a:rPr lang="hr-HR" dirty="0"/>
              <a:t>teme: pejzaž, daleki i nepoznati krajevi…</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ln/>
        </p:spPr>
        <p:style>
          <a:lnRef idx="3">
            <a:schemeClr val="lt1"/>
          </a:lnRef>
          <a:fillRef idx="1">
            <a:schemeClr val="accent3"/>
          </a:fillRef>
          <a:effectRef idx="1">
            <a:schemeClr val="accent3"/>
          </a:effectRef>
          <a:fontRef idx="minor">
            <a:schemeClr val="lt1"/>
          </a:fontRef>
        </p:style>
        <p:txBody>
          <a:bodyPr/>
          <a:lstStyle/>
          <a:p>
            <a:pPr algn="ctr"/>
            <a:r>
              <a:rPr lang="hr-HR"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Buržoazija</a:t>
            </a:r>
            <a:endPar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pic>
        <p:nvPicPr>
          <p:cNvPr id="18437" name="Picture 5" descr="IMG"/>
          <p:cNvPicPr>
            <a:picLocks noChangeAspect="1" noChangeArrowheads="1"/>
          </p:cNvPicPr>
          <p:nvPr/>
        </p:nvPicPr>
        <p:blipFill>
          <a:blip r:embed="rId2" cstate="print"/>
          <a:srcRect/>
          <a:stretch>
            <a:fillRect/>
          </a:stretch>
        </p:blipFill>
        <p:spPr bwMode="auto">
          <a:xfrm>
            <a:off x="1116013" y="1557338"/>
            <a:ext cx="5643562" cy="3462337"/>
          </a:xfrm>
          <a:prstGeom prst="rect">
            <a:avLst/>
          </a:prstGeom>
          <a:noFill/>
        </p:spPr>
      </p:pic>
      <p:sp>
        <p:nvSpPr>
          <p:cNvPr id="18438" name="Text Box 6"/>
          <p:cNvSpPr txBox="1">
            <a:spLocks noChangeArrowheads="1"/>
          </p:cNvSpPr>
          <p:nvPr/>
        </p:nvSpPr>
        <p:spPr bwMode="auto">
          <a:xfrm>
            <a:off x="1259632" y="5229200"/>
            <a:ext cx="5235729" cy="646331"/>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spAutoFit/>
          </a:bodyPr>
          <a:lstStyle/>
          <a:p>
            <a:pPr algn="ctr">
              <a:buFont typeface="Wingdings" pitchFamily="2" charset="2"/>
              <a:buChar char="q"/>
            </a:pPr>
            <a:r>
              <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a:t>
            </a:r>
            <a:r>
              <a:rPr lang="hr-HR"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“Ulazak u muzej”-</a:t>
            </a:r>
            <a:r>
              <a:rPr lang="hr-HR"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entury Gothic" pitchFamily="34" charset="0"/>
              </a:rPr>
              <a:t>ravnopravnost </a:t>
            </a:r>
            <a:r>
              <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entury Gothic" pitchFamily="34" charset="0"/>
              </a:rPr>
              <a:t>u pristupu </a:t>
            </a:r>
            <a:endParaRPr lang="hr-HR"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entury Gothic" pitchFamily="34" charset="0"/>
            </a:endParaRPr>
          </a:p>
          <a:p>
            <a:pPr algn="ctr"/>
            <a:r>
              <a:rPr lang="hr-HR"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entury Gothic" pitchFamily="34" charset="0"/>
              </a:rPr>
              <a:t>umjetničkim </a:t>
            </a:r>
            <a:r>
              <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entury Gothic" pitchFamily="34" charset="0"/>
              </a:rPr>
              <a:t>djelima</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Grp="1" noChangeArrowheads="1"/>
          </p:cNvSpPr>
          <p:nvPr>
            <p:ph type="title"/>
          </p:nvPr>
        </p:nvSpPr>
        <p:spPr>
          <a:xfrm>
            <a:off x="1071538" y="642918"/>
            <a:ext cx="5530862" cy="952486"/>
          </a:xfrm>
          <a:solidFill>
            <a:schemeClr val="accent2"/>
          </a:solidFill>
          <a:ln>
            <a:solidFill>
              <a:schemeClr val="accent6">
                <a:lumMod val="50000"/>
              </a:schemeClr>
            </a:solidFill>
          </a:ln>
        </p:spPr>
        <p:txBody>
          <a:bodyPr/>
          <a:lstStyle/>
          <a:p>
            <a:pPr algn="ctr"/>
            <a:r>
              <a:rPr lang="hr-HR" sz="3200" dirty="0">
                <a:solidFill>
                  <a:schemeClr val="accent3">
                    <a:lumMod val="95000"/>
                  </a:schemeClr>
                </a:solidFill>
              </a:rPr>
              <a:t>Romantizam-</a:t>
            </a:r>
            <a:r>
              <a:rPr lang="hr-HR" sz="3200" dirty="0"/>
              <a:t> </a:t>
            </a:r>
            <a:r>
              <a:rPr lang="hr-HR" sz="3200" dirty="0">
                <a:solidFill>
                  <a:schemeClr val="accent3">
                    <a:lumMod val="95000"/>
                  </a:schemeClr>
                </a:solidFill>
              </a:rPr>
              <a:t>književnost- </a:t>
            </a:r>
            <a:r>
              <a:rPr lang="hr-HR" sz="3200" dirty="0" smtClean="0">
                <a:solidFill>
                  <a:schemeClr val="accent3">
                    <a:lumMod val="95000"/>
                  </a:schemeClr>
                </a:solidFill>
              </a:rPr>
              <a:t/>
            </a:r>
            <a:br>
              <a:rPr lang="hr-HR" sz="3200" dirty="0" smtClean="0">
                <a:solidFill>
                  <a:schemeClr val="accent3">
                    <a:lumMod val="95000"/>
                  </a:schemeClr>
                </a:solidFill>
              </a:rPr>
            </a:br>
            <a:r>
              <a:rPr lang="hr-HR" sz="3200" dirty="0" smtClean="0">
                <a:solidFill>
                  <a:schemeClr val="accent3">
                    <a:lumMod val="95000"/>
                  </a:schemeClr>
                </a:solidFill>
              </a:rPr>
              <a:t>George </a:t>
            </a:r>
            <a:r>
              <a:rPr lang="hr-HR" sz="3200" dirty="0">
                <a:solidFill>
                  <a:schemeClr val="accent3">
                    <a:lumMod val="95000"/>
                  </a:schemeClr>
                </a:solidFill>
              </a:rPr>
              <a:t>Byron</a:t>
            </a:r>
          </a:p>
        </p:txBody>
      </p:sp>
      <p:pic>
        <p:nvPicPr>
          <p:cNvPr id="77829" name="Picture 5" descr="Lord_Byron_in_Albanian_dress"/>
          <p:cNvPicPr>
            <a:picLocks noChangeAspect="1" noChangeArrowheads="1"/>
          </p:cNvPicPr>
          <p:nvPr/>
        </p:nvPicPr>
        <p:blipFill>
          <a:blip r:embed="rId2" cstate="print"/>
          <a:srcRect/>
          <a:stretch>
            <a:fillRect/>
          </a:stretch>
        </p:blipFill>
        <p:spPr bwMode="auto">
          <a:xfrm>
            <a:off x="571472" y="1785926"/>
            <a:ext cx="3266841" cy="3981462"/>
          </a:xfrm>
          <a:prstGeom prst="ellipse">
            <a:avLst/>
          </a:prstGeom>
          <a:ln>
            <a:noFill/>
          </a:ln>
          <a:effectLst>
            <a:softEdge rad="112500"/>
          </a:effectLst>
        </p:spPr>
      </p:pic>
      <p:sp>
        <p:nvSpPr>
          <p:cNvPr id="77830" name="Text Box 6"/>
          <p:cNvSpPr txBox="1">
            <a:spLocks noChangeArrowheads="1"/>
          </p:cNvSpPr>
          <p:nvPr/>
        </p:nvSpPr>
        <p:spPr bwMode="auto">
          <a:xfrm>
            <a:off x="4000496" y="1928802"/>
            <a:ext cx="4357718" cy="2308324"/>
          </a:xfrm>
          <a:prstGeom prst="rect">
            <a:avLst/>
          </a:prstGeom>
          <a:noFill/>
          <a:ln w="9525">
            <a:solidFill>
              <a:schemeClr val="accent6">
                <a:lumMod val="50000"/>
              </a:schemeClr>
            </a:solidFill>
            <a:miter lim="800000"/>
            <a:headEnd/>
            <a:tailEnd/>
          </a:ln>
          <a:effectLst/>
        </p:spPr>
        <p:txBody>
          <a:bodyPr wrap="square">
            <a:spAutoFit/>
          </a:bodyPr>
          <a:lstStyle/>
          <a:p>
            <a:pPr>
              <a:buFont typeface="Wingdings" pitchFamily="2" charset="2"/>
              <a:buChar char="q"/>
            </a:pPr>
            <a:r>
              <a:rPr lang="hr-HR" dirty="0">
                <a:latin typeface="Century Gothic" pitchFamily="34" charset="0"/>
              </a:rPr>
              <a:t> Bio je jedan od predvodnika </a:t>
            </a:r>
          </a:p>
          <a:p>
            <a:r>
              <a:rPr lang="hr-HR" dirty="0">
                <a:latin typeface="Century Gothic" pitchFamily="34" charset="0"/>
              </a:rPr>
              <a:t>romantizma u književnosti. </a:t>
            </a:r>
            <a:r>
              <a:rPr lang="hr-HR" dirty="0" smtClean="0">
                <a:latin typeface="Century Gothic" pitchFamily="34" charset="0"/>
              </a:rPr>
              <a:t>Kao </a:t>
            </a:r>
            <a:r>
              <a:rPr lang="hr-HR" dirty="0">
                <a:latin typeface="Century Gothic" pitchFamily="34" charset="0"/>
              </a:rPr>
              <a:t>dragovoljac </a:t>
            </a:r>
            <a:r>
              <a:rPr lang="hr-HR" dirty="0" smtClean="0">
                <a:latin typeface="Century Gothic" pitchFamily="34" charset="0"/>
              </a:rPr>
              <a:t>sudjelovao je </a:t>
            </a:r>
            <a:r>
              <a:rPr lang="hr-HR" dirty="0">
                <a:latin typeface="Century Gothic" pitchFamily="34" charset="0"/>
              </a:rPr>
              <a:t>u grčkom ustanku, gdje je </a:t>
            </a:r>
            <a:r>
              <a:rPr lang="hr-HR" dirty="0" smtClean="0">
                <a:latin typeface="Century Gothic" pitchFamily="34" charset="0"/>
              </a:rPr>
              <a:t>umro</a:t>
            </a:r>
            <a:r>
              <a:rPr lang="hr-HR" dirty="0">
                <a:latin typeface="Century Gothic" pitchFamily="34" charset="0"/>
              </a:rPr>
              <a:t>. </a:t>
            </a:r>
            <a:r>
              <a:rPr lang="hr-HR" dirty="0" smtClean="0">
                <a:latin typeface="Century Gothic" pitchFamily="34" charset="0"/>
              </a:rPr>
              <a:t> Oko </a:t>
            </a:r>
            <a:r>
              <a:rPr lang="hr-HR" dirty="0">
                <a:latin typeface="Century Gothic" pitchFamily="34" charset="0"/>
              </a:rPr>
              <a:t>njegova života </a:t>
            </a:r>
            <a:r>
              <a:rPr lang="hr-HR" dirty="0" smtClean="0">
                <a:latin typeface="Century Gothic" pitchFamily="34" charset="0"/>
              </a:rPr>
              <a:t> i stvaralaštva </a:t>
            </a:r>
            <a:r>
              <a:rPr lang="hr-HR" dirty="0">
                <a:latin typeface="Century Gothic" pitchFamily="34" charset="0"/>
              </a:rPr>
              <a:t>stvorena je </a:t>
            </a:r>
          </a:p>
          <a:p>
            <a:r>
              <a:rPr lang="hr-HR" dirty="0">
                <a:latin typeface="Century Gothic" pitchFamily="34" charset="0"/>
              </a:rPr>
              <a:t>legenda osamljenog </a:t>
            </a:r>
            <a:r>
              <a:rPr lang="hr-HR" dirty="0" smtClean="0">
                <a:latin typeface="Century Gothic" pitchFamily="34" charset="0"/>
              </a:rPr>
              <a:t>junaka </a:t>
            </a:r>
            <a:r>
              <a:rPr lang="hr-HR" dirty="0">
                <a:latin typeface="Century Gothic" pitchFamily="34" charset="0"/>
              </a:rPr>
              <a:t>koji se bori </a:t>
            </a:r>
            <a:r>
              <a:rPr lang="hr-HR" dirty="0" smtClean="0">
                <a:latin typeface="Century Gothic" pitchFamily="34" charset="0"/>
              </a:rPr>
              <a:t>protiv </a:t>
            </a:r>
            <a:r>
              <a:rPr lang="hr-HR" dirty="0">
                <a:latin typeface="Century Gothic" pitchFamily="34" charset="0"/>
              </a:rPr>
              <a:t>društvenih </a:t>
            </a:r>
            <a:r>
              <a:rPr lang="hr-HR" dirty="0" smtClean="0">
                <a:latin typeface="Century Gothic" pitchFamily="34" charset="0"/>
              </a:rPr>
              <a:t>i moralnih ograničenja svoga </a:t>
            </a:r>
            <a:r>
              <a:rPr lang="hr-HR" dirty="0">
                <a:latin typeface="Century Gothic" pitchFamily="34" charset="0"/>
              </a:rPr>
              <a:t>doba</a:t>
            </a:r>
            <a:r>
              <a:rPr lang="hr-HR" dirty="0" smtClean="0">
                <a:latin typeface="Century Gothic" pitchFamily="34" charset="0"/>
              </a:rPr>
              <a:t>.</a:t>
            </a:r>
            <a:endParaRPr lang="hr-HR" dirty="0">
              <a:latin typeface="Century Gothic" pitchFamily="34" charset="0"/>
            </a:endParaRPr>
          </a:p>
        </p:txBody>
      </p:sp>
      <p:sp>
        <p:nvSpPr>
          <p:cNvPr id="5" name="Pravokutnik 4"/>
          <p:cNvSpPr/>
          <p:nvPr/>
        </p:nvSpPr>
        <p:spPr>
          <a:xfrm>
            <a:off x="642910" y="5786454"/>
            <a:ext cx="6143668" cy="369332"/>
          </a:xfrm>
          <a:prstGeom prst="rect">
            <a:avLst/>
          </a:prstGeom>
          <a:solidFill>
            <a:schemeClr val="accent2">
              <a:lumMod val="75000"/>
            </a:schemeClr>
          </a:solidFill>
        </p:spPr>
        <p:txBody>
          <a:bodyPr wrap="square">
            <a:spAutoFit/>
          </a:bodyPr>
          <a:lstStyle/>
          <a:p>
            <a:r>
              <a:rPr lang="pl-PL" dirty="0" smtClean="0">
                <a:solidFill>
                  <a:schemeClr val="bg1"/>
                </a:solidFill>
              </a:rPr>
              <a:t>„Koristite svaku priliku za smijeh. To je najjeftiniji lijek.”</a:t>
            </a:r>
            <a:endParaRPr lang="hr-HR" dirty="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1285853" y="551289"/>
            <a:ext cx="5500726" cy="5755422"/>
          </a:xfrm>
          <a:prstGeom prst="rect">
            <a:avLst/>
          </a:prstGeom>
          <a:noFill/>
          <a:ln w="38100">
            <a:solidFill>
              <a:srgbClr val="0070C0"/>
            </a:solidFill>
          </a:ln>
        </p:spPr>
        <p:txBody>
          <a:bodyPr wrap="square">
            <a:spAutoFit/>
          </a:bodyPr>
          <a:lstStyle/>
          <a:p>
            <a:pPr algn="ctr"/>
            <a:r>
              <a:rPr lang="vi-VN" sz="1600" b="1" dirty="0" smtClean="0"/>
              <a:t>Byronova polusestra Augusta na polubratov grob postavila je ploču s natpisom: </a:t>
            </a:r>
            <a:r>
              <a:rPr lang="vi-VN" sz="1600" dirty="0" smtClean="0"/>
              <a:t/>
            </a:r>
            <a:br>
              <a:rPr lang="vi-VN" sz="1600" dirty="0" smtClean="0"/>
            </a:br>
            <a:r>
              <a:rPr lang="vi-VN" sz="1600" dirty="0" smtClean="0"/>
              <a:t>Pod ovim lukom</a:t>
            </a:r>
            <a:br>
              <a:rPr lang="vi-VN" sz="1600" dirty="0" smtClean="0"/>
            </a:br>
            <a:r>
              <a:rPr lang="vi-VN" sz="1600" dirty="0" smtClean="0"/>
              <a:t>Gdje mnogi njegovi preci</a:t>
            </a:r>
            <a:br>
              <a:rPr lang="vi-VN" sz="1600" dirty="0" smtClean="0"/>
            </a:br>
            <a:r>
              <a:rPr lang="vi-VN" sz="1600" dirty="0" smtClean="0"/>
              <a:t>I njegova majka počivaju</a:t>
            </a:r>
            <a:br>
              <a:rPr lang="vi-VN" sz="1600" dirty="0" smtClean="0"/>
            </a:br>
            <a:r>
              <a:rPr lang="vi-VN" sz="1600" dirty="0" smtClean="0"/>
              <a:t>Pokopani</a:t>
            </a:r>
            <a:br>
              <a:rPr lang="vi-VN" sz="1600" dirty="0" smtClean="0"/>
            </a:br>
            <a:r>
              <a:rPr lang="vi-VN" sz="1600" dirty="0" smtClean="0"/>
              <a:t>Snivaju ostaci</a:t>
            </a:r>
            <a:br>
              <a:rPr lang="vi-VN" sz="1600" dirty="0" smtClean="0"/>
            </a:br>
            <a:r>
              <a:rPr lang="vi-VN" sz="1600" dirty="0" smtClean="0"/>
              <a:t>GEORGEA GORDONA NOËLA BYRONA.</a:t>
            </a:r>
            <a:br>
              <a:rPr lang="vi-VN" sz="1600" dirty="0" smtClean="0"/>
            </a:br>
            <a:r>
              <a:rPr lang="vi-VN" sz="1600" dirty="0" smtClean="0"/>
              <a:t>Lord Byron od Rochdatea</a:t>
            </a:r>
            <a:br>
              <a:rPr lang="vi-VN" sz="1600" dirty="0" smtClean="0"/>
            </a:br>
            <a:r>
              <a:rPr lang="vi-VN" sz="1600" dirty="0" smtClean="0"/>
              <a:t>U grofoviji Lancaster</a:t>
            </a:r>
            <a:br>
              <a:rPr lang="vi-VN" sz="1600" dirty="0" smtClean="0"/>
            </a:br>
            <a:r>
              <a:rPr lang="vi-VN" sz="1600" dirty="0" smtClean="0"/>
              <a:t>Autor hodočašća Childea Harolda</a:t>
            </a:r>
            <a:br>
              <a:rPr lang="vi-VN" sz="1600" dirty="0" smtClean="0"/>
            </a:br>
            <a:r>
              <a:rPr lang="vi-VN" sz="1600" dirty="0" smtClean="0"/>
              <a:t>Rođen je u Londonu dana</a:t>
            </a:r>
            <a:br>
              <a:rPr lang="vi-VN" sz="1600" dirty="0" smtClean="0"/>
            </a:br>
            <a:r>
              <a:rPr lang="vi-VN" sz="1600" dirty="0" smtClean="0"/>
              <a:t>22. siječnja 1788.</a:t>
            </a:r>
            <a:br>
              <a:rPr lang="vi-VN" sz="1600" dirty="0" smtClean="0"/>
            </a:br>
            <a:r>
              <a:rPr lang="vi-VN" sz="1600" dirty="0" smtClean="0"/>
              <a:t>Umro u Missolughiju u Zapadnoj</a:t>
            </a:r>
            <a:br>
              <a:rPr lang="vi-VN" sz="1600" dirty="0" smtClean="0"/>
            </a:br>
            <a:r>
              <a:rPr lang="vi-VN" sz="1600" dirty="0" smtClean="0"/>
              <a:t>Grčkoj dana</a:t>
            </a:r>
            <a:br>
              <a:rPr lang="vi-VN" sz="1600" dirty="0" smtClean="0"/>
            </a:br>
            <a:r>
              <a:rPr lang="vi-VN" sz="1600" dirty="0" smtClean="0"/>
              <a:t>19. travnja 1824.</a:t>
            </a:r>
            <a:br>
              <a:rPr lang="vi-VN" sz="1600" dirty="0" smtClean="0"/>
            </a:br>
            <a:r>
              <a:rPr lang="vi-VN" sz="1600" dirty="0" smtClean="0"/>
              <a:t>U plemenitom poduhvatu</a:t>
            </a:r>
            <a:br>
              <a:rPr lang="vi-VN" sz="1600" dirty="0" smtClean="0"/>
            </a:br>
            <a:r>
              <a:rPr lang="vi-VN" sz="1600" dirty="0" smtClean="0"/>
              <a:t>Da ponovo uspostavi put drevnoj slobodi</a:t>
            </a:r>
            <a:br>
              <a:rPr lang="vi-VN" sz="1600" dirty="0" smtClean="0"/>
            </a:br>
            <a:r>
              <a:rPr lang="vi-VN" sz="1600" dirty="0" smtClean="0"/>
              <a:t>I proslavi je.</a:t>
            </a:r>
            <a:br>
              <a:rPr lang="vi-VN" sz="1600" dirty="0" smtClean="0"/>
            </a:br>
            <a:r>
              <a:rPr lang="vi-VN" sz="1600" dirty="0" smtClean="0"/>
              <a:t>-</a:t>
            </a:r>
            <a:br>
              <a:rPr lang="vi-VN" sz="1600" dirty="0" smtClean="0"/>
            </a:br>
            <a:r>
              <a:rPr lang="vi-VN" sz="1600" dirty="0" smtClean="0"/>
              <a:t>Njegova sestra plemenita</a:t>
            </a:r>
            <a:br>
              <a:rPr lang="vi-VN" sz="1600" dirty="0" smtClean="0"/>
            </a:br>
            <a:r>
              <a:rPr lang="vi-VN" sz="1600" dirty="0" smtClean="0"/>
              <a:t>AUGUSTA MARY LEIGH</a:t>
            </a:r>
            <a:br>
              <a:rPr lang="vi-VN" sz="1600" dirty="0" smtClean="0"/>
            </a:br>
            <a:r>
              <a:rPr lang="vi-VN" sz="1600" dirty="0" smtClean="0"/>
              <a:t>U njegovu uspomenu ovu ploču postavi. </a:t>
            </a:r>
            <a:endParaRPr lang="hr-HR" sz="16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a:xfrm>
            <a:off x="1428728" y="714356"/>
            <a:ext cx="5292739" cy="731838"/>
          </a:xfrm>
          <a:solidFill>
            <a:schemeClr val="accent2"/>
          </a:solidFill>
          <a:ln>
            <a:solidFill>
              <a:schemeClr val="accent6">
                <a:lumMod val="50000"/>
              </a:schemeClr>
            </a:solidFill>
          </a:ln>
        </p:spPr>
        <p:txBody>
          <a:bodyPr/>
          <a:lstStyle/>
          <a:p>
            <a:r>
              <a:rPr lang="hr-HR" dirty="0">
                <a:solidFill>
                  <a:schemeClr val="accent3">
                    <a:lumMod val="95000"/>
                  </a:schemeClr>
                </a:solidFill>
              </a:rPr>
              <a:t>Romantizam- slikarstvo</a:t>
            </a:r>
          </a:p>
        </p:txBody>
      </p:sp>
      <p:pic>
        <p:nvPicPr>
          <p:cNvPr id="47110" name="Picture 6" descr="John_Constable_017"/>
          <p:cNvPicPr>
            <a:picLocks noChangeAspect="1" noChangeArrowheads="1"/>
          </p:cNvPicPr>
          <p:nvPr/>
        </p:nvPicPr>
        <p:blipFill>
          <a:blip r:embed="rId2" cstate="print"/>
          <a:srcRect/>
          <a:stretch>
            <a:fillRect/>
          </a:stretch>
        </p:blipFill>
        <p:spPr bwMode="auto">
          <a:xfrm>
            <a:off x="1214414" y="1571612"/>
            <a:ext cx="5251450" cy="4089400"/>
          </a:xfrm>
          <a:prstGeom prst="rect">
            <a:avLst/>
          </a:prstGeom>
          <a:noFill/>
        </p:spPr>
      </p:pic>
      <p:sp>
        <p:nvSpPr>
          <p:cNvPr id="47111" name="Text Box 7"/>
          <p:cNvSpPr txBox="1">
            <a:spLocks noChangeArrowheads="1"/>
          </p:cNvSpPr>
          <p:nvPr/>
        </p:nvSpPr>
        <p:spPr bwMode="auto">
          <a:xfrm>
            <a:off x="1071538" y="5786454"/>
            <a:ext cx="4816475" cy="366712"/>
          </a:xfrm>
          <a:prstGeom prst="rect">
            <a:avLst/>
          </a:prstGeom>
          <a:noFill/>
          <a:ln w="9525">
            <a:solidFill>
              <a:schemeClr val="accent6">
                <a:lumMod val="50000"/>
              </a:schemeClr>
            </a:solidFill>
            <a:miter lim="800000"/>
            <a:headEnd/>
            <a:tailEnd/>
          </a:ln>
          <a:effectLst/>
        </p:spPr>
        <p:txBody>
          <a:bodyPr wrap="none">
            <a:spAutoFit/>
          </a:bodyPr>
          <a:lstStyle/>
          <a:p>
            <a:pPr>
              <a:buFont typeface="Wingdings" pitchFamily="2" charset="2"/>
              <a:buChar char="q"/>
            </a:pPr>
            <a:r>
              <a:rPr lang="hr-HR" dirty="0">
                <a:latin typeface="Century Gothic" pitchFamily="34" charset="0"/>
              </a:rPr>
              <a:t> </a:t>
            </a:r>
            <a:r>
              <a:rPr lang="hr-HR" dirty="0" err="1">
                <a:latin typeface="Century Gothic" pitchFamily="34" charset="0"/>
              </a:rPr>
              <a:t>John</a:t>
            </a:r>
            <a:r>
              <a:rPr lang="hr-HR" dirty="0">
                <a:latin typeface="Century Gothic" pitchFamily="34" charset="0"/>
              </a:rPr>
              <a:t> </a:t>
            </a:r>
            <a:r>
              <a:rPr lang="hr-HR" dirty="0" err="1">
                <a:latin typeface="Century Gothic" pitchFamily="34" charset="0"/>
              </a:rPr>
              <a:t>Constable</a:t>
            </a:r>
            <a:r>
              <a:rPr lang="hr-HR" dirty="0">
                <a:latin typeface="Century Gothic" pitchFamily="34" charset="0"/>
              </a:rPr>
              <a:t>, Katedrala u </a:t>
            </a:r>
            <a:r>
              <a:rPr lang="hr-HR" dirty="0" err="1">
                <a:latin typeface="Century Gothic" pitchFamily="34" charset="0"/>
              </a:rPr>
              <a:t>Salisburyju</a:t>
            </a:r>
            <a:endParaRPr lang="hr-HR" dirty="0">
              <a:latin typeface="Century Gothic"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Picture 4" descr="Eug%C3%A8ne_Delacroix_-_La_libert%C3%A9_guidant_le_peuple"/>
          <p:cNvPicPr>
            <a:picLocks noChangeAspect="1" noChangeArrowheads="1"/>
          </p:cNvPicPr>
          <p:nvPr/>
        </p:nvPicPr>
        <p:blipFill>
          <a:blip r:embed="rId2" cstate="print"/>
          <a:srcRect/>
          <a:stretch>
            <a:fillRect/>
          </a:stretch>
        </p:blipFill>
        <p:spPr bwMode="auto">
          <a:xfrm>
            <a:off x="714348" y="571480"/>
            <a:ext cx="3630612" cy="2989262"/>
          </a:xfrm>
          <a:prstGeom prst="rect">
            <a:avLst/>
          </a:prstGeom>
          <a:noFill/>
        </p:spPr>
      </p:pic>
      <p:sp>
        <p:nvSpPr>
          <p:cNvPr id="76805" name="Text Box 5"/>
          <p:cNvSpPr txBox="1">
            <a:spLocks noChangeArrowheads="1"/>
          </p:cNvSpPr>
          <p:nvPr/>
        </p:nvSpPr>
        <p:spPr bwMode="auto">
          <a:xfrm>
            <a:off x="4429124" y="3062288"/>
            <a:ext cx="3805237" cy="366712"/>
          </a:xfrm>
          <a:prstGeom prst="rect">
            <a:avLst/>
          </a:prstGeom>
          <a:noFill/>
          <a:ln w="9525">
            <a:solidFill>
              <a:schemeClr val="accent6">
                <a:lumMod val="50000"/>
              </a:schemeClr>
            </a:solidFill>
            <a:miter lim="800000"/>
            <a:headEnd/>
            <a:tailEnd/>
          </a:ln>
          <a:effectLst/>
        </p:spPr>
        <p:txBody>
          <a:bodyPr wrap="none">
            <a:spAutoFit/>
          </a:bodyPr>
          <a:lstStyle/>
          <a:p>
            <a:r>
              <a:rPr lang="hr-HR" dirty="0">
                <a:latin typeface="Century Gothic" pitchFamily="34" charset="0"/>
              </a:rPr>
              <a:t>Sloboda vodi narod, E. </a:t>
            </a:r>
            <a:r>
              <a:rPr lang="hr-HR" dirty="0" err="1">
                <a:latin typeface="Century Gothic" pitchFamily="34" charset="0"/>
              </a:rPr>
              <a:t>Delacroix</a:t>
            </a:r>
            <a:endParaRPr lang="hr-HR" dirty="0">
              <a:latin typeface="Century Gothic" pitchFamily="34" charset="0"/>
            </a:endParaRPr>
          </a:p>
        </p:txBody>
      </p:sp>
      <p:pic>
        <p:nvPicPr>
          <p:cNvPr id="76806" name="Picture 6" descr="David_-_The_Death_of_Socrates"/>
          <p:cNvPicPr>
            <a:picLocks noChangeAspect="1" noChangeArrowheads="1"/>
          </p:cNvPicPr>
          <p:nvPr/>
        </p:nvPicPr>
        <p:blipFill>
          <a:blip r:embed="rId3" cstate="print"/>
          <a:srcRect/>
          <a:stretch>
            <a:fillRect/>
          </a:stretch>
        </p:blipFill>
        <p:spPr bwMode="auto">
          <a:xfrm>
            <a:off x="714348" y="3643314"/>
            <a:ext cx="3965575" cy="2582862"/>
          </a:xfrm>
          <a:prstGeom prst="rect">
            <a:avLst/>
          </a:prstGeom>
          <a:noFill/>
          <a:ln w="9525">
            <a:noFill/>
            <a:miter lim="800000"/>
            <a:headEnd/>
            <a:tailEnd/>
          </a:ln>
        </p:spPr>
      </p:pic>
      <p:sp>
        <p:nvSpPr>
          <p:cNvPr id="76807" name="Text Box 7"/>
          <p:cNvSpPr txBox="1">
            <a:spLocks noChangeArrowheads="1"/>
          </p:cNvSpPr>
          <p:nvPr/>
        </p:nvSpPr>
        <p:spPr bwMode="auto">
          <a:xfrm>
            <a:off x="5003800" y="6092825"/>
            <a:ext cx="3795713" cy="366713"/>
          </a:xfrm>
          <a:prstGeom prst="rect">
            <a:avLst/>
          </a:prstGeom>
          <a:noFill/>
          <a:ln w="9525">
            <a:solidFill>
              <a:schemeClr val="accent6">
                <a:lumMod val="50000"/>
              </a:schemeClr>
            </a:solidFill>
            <a:miter lim="800000"/>
            <a:headEnd/>
            <a:tailEnd/>
          </a:ln>
          <a:effectLst/>
        </p:spPr>
        <p:txBody>
          <a:bodyPr wrap="none">
            <a:spAutoFit/>
          </a:bodyPr>
          <a:lstStyle/>
          <a:p>
            <a:r>
              <a:rPr lang="hr-HR" dirty="0">
                <a:latin typeface="Century Gothic" pitchFamily="34" charset="0"/>
              </a:rPr>
              <a:t>Smrt Sokrata, </a:t>
            </a:r>
            <a:r>
              <a:rPr lang="hr-HR" dirty="0" err="1">
                <a:latin typeface="Century Gothic" pitchFamily="34" charset="0"/>
              </a:rPr>
              <a:t>Jaques</a:t>
            </a:r>
            <a:r>
              <a:rPr lang="hr-HR" dirty="0">
                <a:latin typeface="Century Gothic" pitchFamily="34" charset="0"/>
              </a:rPr>
              <a:t> Louis David</a:t>
            </a:r>
          </a:p>
        </p:txBody>
      </p:sp>
      <p:sp>
        <p:nvSpPr>
          <p:cNvPr id="6" name="TekstniOkvir 5"/>
          <p:cNvSpPr txBox="1"/>
          <p:nvPr/>
        </p:nvSpPr>
        <p:spPr>
          <a:xfrm>
            <a:off x="4572000" y="571480"/>
            <a:ext cx="3945311" cy="830997"/>
          </a:xfrm>
          <a:prstGeom prst="rect">
            <a:avLst/>
          </a:prstGeom>
          <a:solidFill>
            <a:schemeClr val="accent2"/>
          </a:solidFill>
        </p:spPr>
        <p:txBody>
          <a:bodyPr wrap="none" rtlCol="0">
            <a:spAutoFit/>
          </a:bodyPr>
          <a:lstStyle/>
          <a:p>
            <a:pPr algn="ctr"/>
            <a:r>
              <a:rPr lang="hr-HR" sz="2400" dirty="0" smtClean="0">
                <a:solidFill>
                  <a:schemeClr val="accent3">
                    <a:lumMod val="95000"/>
                  </a:schemeClr>
                </a:solidFill>
              </a:rPr>
              <a:t>USPOREDI ROMANTIZAM</a:t>
            </a:r>
          </a:p>
          <a:p>
            <a:pPr algn="ctr"/>
            <a:r>
              <a:rPr lang="hr-HR" sz="2400" dirty="0" smtClean="0">
                <a:solidFill>
                  <a:schemeClr val="accent3">
                    <a:lumMod val="95000"/>
                  </a:schemeClr>
                </a:solidFill>
              </a:rPr>
              <a:t>I KLASICIZAM!</a:t>
            </a:r>
            <a:endParaRPr lang="hr-HR" sz="2400" dirty="0">
              <a:solidFill>
                <a:schemeClr val="accent3">
                  <a:lumMod val="95000"/>
                </a:schemeClr>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71472" y="571480"/>
            <a:ext cx="7072362" cy="1000132"/>
          </a:xfrm>
          <a:solidFill>
            <a:schemeClr val="accent2">
              <a:lumMod val="75000"/>
            </a:schemeClr>
          </a:solidFill>
        </p:spPr>
        <p:txBody>
          <a:bodyPr/>
          <a:lstStyle/>
          <a:p>
            <a:pPr algn="ctr"/>
            <a:r>
              <a:rPr lang="hr-HR" dirty="0" smtClean="0">
                <a:solidFill>
                  <a:schemeClr val="bg1"/>
                </a:solidFill>
              </a:rPr>
              <a:t>Romantizam u glazbi- </a:t>
            </a:r>
            <a:r>
              <a:rPr lang="hr-HR" dirty="0" err="1" smtClean="0">
                <a:solidFill>
                  <a:schemeClr val="bg1"/>
                </a:solidFill>
              </a:rPr>
              <a:t>Ludwig</a:t>
            </a:r>
            <a:r>
              <a:rPr lang="hr-HR" dirty="0" smtClean="0">
                <a:solidFill>
                  <a:schemeClr val="bg1"/>
                </a:solidFill>
              </a:rPr>
              <a:t> van Beethoven</a:t>
            </a:r>
            <a:endParaRPr lang="hr-HR" dirty="0">
              <a:solidFill>
                <a:schemeClr val="bg1"/>
              </a:solidFill>
            </a:endParaRPr>
          </a:p>
        </p:txBody>
      </p:sp>
      <p:pic>
        <p:nvPicPr>
          <p:cNvPr id="5122" name="Picture 2"/>
          <p:cNvPicPr>
            <a:picLocks noChangeAspect="1" noChangeArrowheads="1"/>
          </p:cNvPicPr>
          <p:nvPr/>
        </p:nvPicPr>
        <p:blipFill>
          <a:blip r:embed="rId2" cstate="print"/>
          <a:srcRect/>
          <a:stretch>
            <a:fillRect/>
          </a:stretch>
        </p:blipFill>
        <p:spPr bwMode="auto">
          <a:xfrm>
            <a:off x="571472" y="1643050"/>
            <a:ext cx="3271097" cy="4081460"/>
          </a:xfrm>
          <a:prstGeom prst="rect">
            <a:avLst/>
          </a:prstGeom>
          <a:noFill/>
          <a:ln w="9525">
            <a:noFill/>
            <a:miter lim="800000"/>
            <a:headEnd/>
            <a:tailEnd/>
          </a:ln>
        </p:spPr>
      </p:pic>
      <p:sp>
        <p:nvSpPr>
          <p:cNvPr id="5" name="TekstniOkvir 4"/>
          <p:cNvSpPr txBox="1"/>
          <p:nvPr/>
        </p:nvSpPr>
        <p:spPr>
          <a:xfrm>
            <a:off x="1000100" y="5786454"/>
            <a:ext cx="1633781" cy="369332"/>
          </a:xfrm>
          <a:prstGeom prst="rect">
            <a:avLst/>
          </a:prstGeom>
          <a:solidFill>
            <a:srgbClr val="00B0F0"/>
          </a:solidFill>
          <a:ln>
            <a:solidFill>
              <a:srgbClr val="002060"/>
            </a:solidFill>
          </a:ln>
        </p:spPr>
        <p:txBody>
          <a:bodyPr wrap="none" rtlCol="0">
            <a:spAutoFit/>
          </a:bodyPr>
          <a:lstStyle/>
          <a:p>
            <a:r>
              <a:rPr lang="hr-HR" dirty="0" smtClean="0"/>
              <a:t>( 1770.-1827.)</a:t>
            </a:r>
            <a:endParaRPr lang="hr-HR" dirty="0"/>
          </a:p>
        </p:txBody>
      </p:sp>
      <p:sp>
        <p:nvSpPr>
          <p:cNvPr id="6" name="Pravokutnik 5"/>
          <p:cNvSpPr/>
          <p:nvPr/>
        </p:nvSpPr>
        <p:spPr>
          <a:xfrm>
            <a:off x="4071934" y="2285992"/>
            <a:ext cx="4572000" cy="3970318"/>
          </a:xfrm>
          <a:prstGeom prst="rect">
            <a:avLst/>
          </a:prstGeom>
          <a:solidFill>
            <a:schemeClr val="accent5">
              <a:lumMod val="90000"/>
            </a:schemeClr>
          </a:solidFill>
          <a:ln>
            <a:solidFill>
              <a:srgbClr val="002060"/>
            </a:solidFill>
          </a:ln>
        </p:spPr>
        <p:txBody>
          <a:bodyPr>
            <a:spAutoFit/>
          </a:bodyPr>
          <a:lstStyle/>
          <a:p>
            <a:r>
              <a:rPr lang="hr-HR" dirty="0" err="1" smtClean="0"/>
              <a:t>Ludwigov</a:t>
            </a:r>
            <a:r>
              <a:rPr lang="hr-HR" dirty="0" smtClean="0"/>
              <a:t> otac bio oduševljen tadašnjim čudom od djeteta, mladim Mozartom, koji je već sa 6 godina komponirao skladbe. On je pokušao malog </a:t>
            </a:r>
            <a:r>
              <a:rPr lang="hr-HR" dirty="0" err="1" smtClean="0"/>
              <a:t>Ludwiga</a:t>
            </a:r>
            <a:r>
              <a:rPr lang="hr-HR" dirty="0" smtClean="0"/>
              <a:t> vrlo rano učiti sviranju violine i glasovira, pri čemu je često i pretjerivao. </a:t>
            </a:r>
            <a:r>
              <a:rPr lang="hr-HR" dirty="0" err="1" smtClean="0"/>
              <a:t>Ludwig</a:t>
            </a:r>
            <a:r>
              <a:rPr lang="hr-HR" dirty="0" smtClean="0"/>
              <a:t> je često morao noću ustajati i vježbati sviranje na glasoviru, što je za posljedicu imalo to da je </a:t>
            </a:r>
            <a:r>
              <a:rPr lang="hr-HR" dirty="0" err="1" smtClean="0"/>
              <a:t>Ludwig</a:t>
            </a:r>
            <a:r>
              <a:rPr lang="hr-HR" dirty="0" smtClean="0"/>
              <a:t> često bio umoran za školu. Osim ispunjavanja visokih zahtjeva svojeg oca, život mladog </a:t>
            </a:r>
            <a:r>
              <a:rPr lang="hr-HR" dirty="0" err="1" smtClean="0"/>
              <a:t>Ludwiga</a:t>
            </a:r>
            <a:r>
              <a:rPr lang="hr-HR" dirty="0" smtClean="0"/>
              <a:t> nije bio jednostavan. Otac je bio alkoholičar, a majka je bila često bolesna i od šestero njene djece preživjelo je samo dvoje.</a:t>
            </a:r>
            <a:endParaRPr lang="hr-H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2428860" y="1000108"/>
            <a:ext cx="6179387" cy="5078313"/>
          </a:xfrm>
          <a:prstGeom prst="rect">
            <a:avLst/>
          </a:prstGeom>
          <a:solidFill>
            <a:schemeClr val="accent5">
              <a:lumMod val="90000"/>
            </a:schemeClr>
          </a:solidFill>
          <a:ln>
            <a:solidFill>
              <a:srgbClr val="002060"/>
            </a:solidFill>
          </a:ln>
        </p:spPr>
        <p:txBody>
          <a:bodyPr wrap="square">
            <a:spAutoFit/>
          </a:bodyPr>
          <a:lstStyle/>
          <a:p>
            <a:r>
              <a:rPr lang="vi-VN" dirty="0" smtClean="0"/>
              <a:t>Već u </a:t>
            </a:r>
            <a:r>
              <a:rPr lang="hr-HR" dirty="0" smtClean="0"/>
              <a:t>30-toj </a:t>
            </a:r>
            <a:r>
              <a:rPr lang="vi-VN" dirty="0" smtClean="0"/>
              <a:t>godina, kod Beethovena se primjećuju znaci bolesti srednjeg  unutarnjeg uha koja vodi ka gluhoći</a:t>
            </a:r>
            <a:r>
              <a:rPr lang="hr-HR" dirty="0" smtClean="0"/>
              <a:t>. O</a:t>
            </a:r>
            <a:r>
              <a:rPr lang="vi-VN" dirty="0" smtClean="0"/>
              <a:t>n počinje sve slabije čuti</a:t>
            </a:r>
            <a:r>
              <a:rPr lang="hr-HR" dirty="0" smtClean="0"/>
              <a:t>. S</a:t>
            </a:r>
            <a:r>
              <a:rPr lang="vi-VN" dirty="0" smtClean="0"/>
              <a:t>ve više izbjega</a:t>
            </a:r>
            <a:r>
              <a:rPr lang="hr-HR" dirty="0" smtClean="0"/>
              <a:t>va</a:t>
            </a:r>
            <a:r>
              <a:rPr lang="vi-VN" dirty="0" smtClean="0"/>
              <a:t> ljude, traži mir u prirodi, gdje obično i nalazi  </a:t>
            </a:r>
            <a:r>
              <a:rPr lang="hr-HR" dirty="0" smtClean="0"/>
              <a:t>nadahnuće</a:t>
            </a:r>
            <a:r>
              <a:rPr lang="vi-VN" dirty="0" smtClean="0"/>
              <a:t> za svoje kompozicije. 1819.g</a:t>
            </a:r>
            <a:r>
              <a:rPr lang="hr-HR" dirty="0" smtClean="0"/>
              <a:t>. </a:t>
            </a:r>
            <a:r>
              <a:rPr lang="vi-VN" dirty="0" smtClean="0"/>
              <a:t>postaje potpuno gluh</a:t>
            </a:r>
            <a:r>
              <a:rPr lang="hr-HR" dirty="0" smtClean="0"/>
              <a:t> </a:t>
            </a:r>
            <a:r>
              <a:rPr lang="vi-VN" dirty="0" smtClean="0"/>
              <a:t>tako da više i nije u mogućnosti izvoditi sam svoje koncerte kao ni dirigirati. U međuvremenu, iako malo nagluh, Bethoven je i dalje radio na svojim djelima. </a:t>
            </a:r>
            <a:r>
              <a:rPr lang="hr-HR" dirty="0" smtClean="0"/>
              <a:t>Skladao je</a:t>
            </a:r>
            <a:r>
              <a:rPr lang="vi-VN" dirty="0" smtClean="0"/>
              <a:t> III. simfonij</a:t>
            </a:r>
            <a:r>
              <a:rPr lang="hr-HR" dirty="0" smtClean="0"/>
              <a:t>u</a:t>
            </a:r>
            <a:r>
              <a:rPr lang="vi-VN" dirty="0" smtClean="0"/>
              <a:t> koja postiže ogroman uspjeh. Simfonija je bila posvećena </a:t>
            </a:r>
            <a:r>
              <a:rPr lang="hr-HR" dirty="0" smtClean="0"/>
              <a:t>Napoleonu</a:t>
            </a:r>
            <a:r>
              <a:rPr lang="vi-VN" dirty="0" smtClean="0"/>
              <a:t> i prvobitno se nazivala "</a:t>
            </a:r>
            <a:r>
              <a:rPr lang="vi-VN" b="1" dirty="0" smtClean="0"/>
              <a:t>Sinfonia grande, intitolata Bonaparte</a:t>
            </a:r>
            <a:r>
              <a:rPr lang="vi-VN" dirty="0" smtClean="0"/>
              <a:t>“</a:t>
            </a:r>
            <a:r>
              <a:rPr lang="hr-HR" dirty="0" smtClean="0"/>
              <a:t>. A</a:t>
            </a:r>
            <a:r>
              <a:rPr lang="vi-VN" dirty="0" smtClean="0"/>
              <a:t>li kad je Beethoven saznao da se Napoleon 18. svibnja 1804.g</a:t>
            </a:r>
            <a:r>
              <a:rPr lang="hr-HR" dirty="0" smtClean="0"/>
              <a:t>.</a:t>
            </a:r>
            <a:r>
              <a:rPr lang="vi-VN" dirty="0" smtClean="0"/>
              <a:t> okrunio za </a:t>
            </a:r>
            <a:r>
              <a:rPr lang="hr-HR" dirty="0" smtClean="0"/>
              <a:t>cara Francuza</a:t>
            </a:r>
            <a:r>
              <a:rPr lang="vi-VN" dirty="0" smtClean="0"/>
              <a:t> i da je odbacio svoje republikanske ideje, pobjesnio je i obrisao prvobitni naziv i nazvao simfoniju "</a:t>
            </a:r>
            <a:r>
              <a:rPr lang="vi-VN" b="1" dirty="0" smtClean="0"/>
              <a:t>Herojska simfonija, komponirana u slavlje jednog velikog čovjeka</a:t>
            </a:r>
            <a:r>
              <a:rPr lang="vi-VN" dirty="0" smtClean="0"/>
              <a:t>" (poznata još kao i </a:t>
            </a:r>
            <a:r>
              <a:rPr lang="vi-VN" b="1" dirty="0" smtClean="0"/>
              <a:t>Eroica</a:t>
            </a:r>
            <a:r>
              <a:rPr lang="vi-VN" dirty="0" smtClean="0"/>
              <a:t>). Praizvedba je bila u kolovozu 1804. godine na bečkom dvoru kneza Lobkowicza pa je njemu i posvećena.</a:t>
            </a:r>
            <a:endParaRPr lang="hr-HR" dirty="0"/>
          </a:p>
        </p:txBody>
      </p:sp>
      <p:pic>
        <p:nvPicPr>
          <p:cNvPr id="3" name="Picture 2"/>
          <p:cNvPicPr>
            <a:picLocks noChangeAspect="1" noChangeArrowheads="1"/>
          </p:cNvPicPr>
          <p:nvPr/>
        </p:nvPicPr>
        <p:blipFill>
          <a:blip r:embed="rId2" cstate="print"/>
          <a:srcRect/>
          <a:stretch>
            <a:fillRect/>
          </a:stretch>
        </p:blipFill>
        <p:spPr bwMode="auto">
          <a:xfrm>
            <a:off x="142844" y="357166"/>
            <a:ext cx="2290167" cy="285752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a:xfrm>
            <a:off x="1028700" y="692150"/>
            <a:ext cx="7086600" cy="731838"/>
          </a:xfrm>
          <a:solidFill>
            <a:schemeClr val="accent2"/>
          </a:solidFill>
        </p:spPr>
        <p:txBody>
          <a:bodyPr/>
          <a:lstStyle/>
          <a:p>
            <a:pPr algn="ctr"/>
            <a:r>
              <a:rPr lang="hr-HR" dirty="0">
                <a:solidFill>
                  <a:schemeClr val="accent3">
                    <a:lumMod val="95000"/>
                  </a:schemeClr>
                </a:solidFill>
              </a:rPr>
              <a:t>Romantizam- </a:t>
            </a:r>
            <a:r>
              <a:rPr lang="hr-HR" dirty="0" smtClean="0">
                <a:solidFill>
                  <a:schemeClr val="accent3">
                    <a:lumMod val="95000"/>
                  </a:schemeClr>
                </a:solidFill>
              </a:rPr>
              <a:t>glazba-opera</a:t>
            </a:r>
            <a:endParaRPr lang="hr-HR" dirty="0">
              <a:solidFill>
                <a:schemeClr val="accent3">
                  <a:lumMod val="95000"/>
                </a:schemeClr>
              </a:solidFill>
            </a:endParaRPr>
          </a:p>
        </p:txBody>
      </p:sp>
      <p:sp>
        <p:nvSpPr>
          <p:cNvPr id="49161" name="Text Box 9"/>
          <p:cNvSpPr txBox="1">
            <a:spLocks noChangeArrowheads="1"/>
          </p:cNvSpPr>
          <p:nvPr/>
        </p:nvSpPr>
        <p:spPr bwMode="auto">
          <a:xfrm>
            <a:off x="3615531" y="5643578"/>
            <a:ext cx="1912937" cy="641350"/>
          </a:xfrm>
          <a:prstGeom prst="rect">
            <a:avLst/>
          </a:prstGeom>
          <a:solidFill>
            <a:srgbClr val="00B0F0"/>
          </a:solidFill>
          <a:ln w="9525">
            <a:solidFill>
              <a:schemeClr val="accent6">
                <a:lumMod val="50000"/>
              </a:schemeClr>
            </a:solidFill>
            <a:miter lim="800000"/>
            <a:headEnd/>
            <a:tailEnd/>
          </a:ln>
          <a:effectLst/>
        </p:spPr>
        <p:txBody>
          <a:bodyPr wrap="none">
            <a:spAutoFit/>
          </a:bodyPr>
          <a:lstStyle/>
          <a:p>
            <a:pPr algn="ctr"/>
            <a:r>
              <a:rPr lang="hr-HR" b="1" dirty="0" err="1">
                <a:latin typeface="Century Gothic" pitchFamily="34" charset="0"/>
              </a:rPr>
              <a:t>Giuseppe</a:t>
            </a:r>
            <a:r>
              <a:rPr lang="hr-HR" b="1" dirty="0">
                <a:latin typeface="Century Gothic" pitchFamily="34" charset="0"/>
              </a:rPr>
              <a:t> </a:t>
            </a:r>
            <a:r>
              <a:rPr lang="hr-HR" b="1" dirty="0" err="1">
                <a:latin typeface="Century Gothic" pitchFamily="34" charset="0"/>
              </a:rPr>
              <a:t>Verdi</a:t>
            </a:r>
            <a:endParaRPr lang="hr-HR" b="1" dirty="0">
              <a:latin typeface="Century Gothic" pitchFamily="34" charset="0"/>
            </a:endParaRPr>
          </a:p>
          <a:p>
            <a:pPr algn="ctr"/>
            <a:r>
              <a:rPr lang="hr-HR" b="1" dirty="0">
                <a:latin typeface="Century Gothic" pitchFamily="34" charset="0"/>
              </a:rPr>
              <a:t>(1813.-1901. )</a:t>
            </a:r>
          </a:p>
        </p:txBody>
      </p:sp>
      <p:pic>
        <p:nvPicPr>
          <p:cNvPr id="2050" name="Picture 2"/>
          <p:cNvPicPr>
            <a:picLocks noChangeAspect="1" noChangeArrowheads="1"/>
          </p:cNvPicPr>
          <p:nvPr/>
        </p:nvPicPr>
        <p:blipFill>
          <a:blip r:embed="rId2" cstate="print"/>
          <a:srcRect/>
          <a:stretch>
            <a:fillRect/>
          </a:stretch>
        </p:blipFill>
        <p:spPr bwMode="auto">
          <a:xfrm>
            <a:off x="2797930" y="1428736"/>
            <a:ext cx="3875059" cy="4233861"/>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4"/>
          <p:cNvSpPr>
            <a:spLocks noGrp="1" noChangeArrowheads="1"/>
          </p:cNvSpPr>
          <p:nvPr>
            <p:ph type="title"/>
          </p:nvPr>
        </p:nvSpPr>
        <p:spPr>
          <a:xfrm>
            <a:off x="1187450" y="692150"/>
            <a:ext cx="7086600" cy="731838"/>
          </a:xfrm>
          <a:solidFill>
            <a:schemeClr val="accent2"/>
          </a:solidFill>
          <a:ln>
            <a:solidFill>
              <a:schemeClr val="accent5">
                <a:lumMod val="90000"/>
              </a:schemeClr>
            </a:solidFill>
          </a:ln>
        </p:spPr>
        <p:txBody>
          <a:bodyPr/>
          <a:lstStyle/>
          <a:p>
            <a:r>
              <a:rPr lang="hr-HR" dirty="0" err="1">
                <a:solidFill>
                  <a:schemeClr val="accent3">
                    <a:lumMod val="95000"/>
                  </a:schemeClr>
                </a:solidFill>
              </a:rPr>
              <a:t>Verdijev</a:t>
            </a:r>
            <a:r>
              <a:rPr lang="hr-HR" dirty="0"/>
              <a:t> </a:t>
            </a:r>
            <a:r>
              <a:rPr lang="hr-HR" dirty="0" err="1">
                <a:solidFill>
                  <a:schemeClr val="accent3">
                    <a:lumMod val="95000"/>
                  </a:schemeClr>
                </a:solidFill>
              </a:rPr>
              <a:t>Nabucco</a:t>
            </a:r>
            <a:r>
              <a:rPr lang="hr-HR" dirty="0">
                <a:solidFill>
                  <a:schemeClr val="accent3">
                    <a:lumMod val="95000"/>
                  </a:schemeClr>
                </a:solidFill>
              </a:rPr>
              <a:t> na Peristilu</a:t>
            </a:r>
          </a:p>
        </p:txBody>
      </p:sp>
      <p:pic>
        <p:nvPicPr>
          <p:cNvPr id="87045" name="Picture 5" descr="Nabucco%20-%20zbor%20-%202003"/>
          <p:cNvPicPr>
            <a:picLocks noChangeAspect="1" noChangeArrowheads="1"/>
          </p:cNvPicPr>
          <p:nvPr/>
        </p:nvPicPr>
        <p:blipFill>
          <a:blip r:embed="rId2" cstate="print"/>
          <a:srcRect/>
          <a:stretch>
            <a:fillRect/>
          </a:stretch>
        </p:blipFill>
        <p:spPr bwMode="auto">
          <a:xfrm>
            <a:off x="1214414" y="1571612"/>
            <a:ext cx="7385077" cy="4844627"/>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utnik 2"/>
          <p:cNvSpPr/>
          <p:nvPr/>
        </p:nvSpPr>
        <p:spPr>
          <a:xfrm>
            <a:off x="571472" y="1357298"/>
            <a:ext cx="8001056" cy="5016758"/>
          </a:xfrm>
          <a:prstGeom prst="rect">
            <a:avLst/>
          </a:prstGeom>
          <a:solidFill>
            <a:schemeClr val="accent2"/>
          </a:solidFill>
        </p:spPr>
        <p:txBody>
          <a:bodyPr wrap="square">
            <a:spAutoFit/>
          </a:bodyPr>
          <a:lstStyle/>
          <a:p>
            <a:r>
              <a:rPr lang="hr-HR" sz="1600" dirty="0" err="1" smtClean="0">
                <a:solidFill>
                  <a:schemeClr val="bg1"/>
                </a:solidFill>
              </a:rPr>
              <a:t>Nabucco</a:t>
            </a:r>
            <a:r>
              <a:rPr lang="hr-HR" sz="1600" dirty="0" smtClean="0">
                <a:solidFill>
                  <a:schemeClr val="bg1"/>
                </a:solidFill>
              </a:rPr>
              <a:t> je biblijska priča o babilonskom kralju </a:t>
            </a:r>
            <a:r>
              <a:rPr lang="hr-HR" sz="1600" dirty="0" err="1" smtClean="0">
                <a:solidFill>
                  <a:schemeClr val="bg1"/>
                </a:solidFill>
              </a:rPr>
              <a:t>Nabukodonosru</a:t>
            </a:r>
            <a:r>
              <a:rPr lang="hr-HR" sz="1600" dirty="0" smtClean="0">
                <a:solidFill>
                  <a:schemeClr val="bg1"/>
                </a:solidFill>
              </a:rPr>
              <a:t> koji je probio Židove.</a:t>
            </a:r>
            <a:r>
              <a:rPr lang="vi-VN" sz="1600" dirty="0" smtClean="0">
                <a:solidFill>
                  <a:schemeClr val="bg1"/>
                </a:solidFill>
              </a:rPr>
              <a:t>Opera u četiri čina počinje događanjima u hramu gdje svećenik </a:t>
            </a:r>
            <a:r>
              <a:rPr lang="vi-VN" sz="1600" b="1" dirty="0" smtClean="0">
                <a:solidFill>
                  <a:schemeClr val="bg1"/>
                </a:solidFill>
              </a:rPr>
              <a:t>Zaccharia</a:t>
            </a:r>
            <a:r>
              <a:rPr lang="vi-VN" sz="1600" dirty="0" smtClean="0">
                <a:solidFill>
                  <a:schemeClr val="bg1"/>
                </a:solidFill>
              </a:rPr>
              <a:t> </a:t>
            </a:r>
            <a:r>
              <a:rPr lang="hr-HR" sz="1600" dirty="0" smtClean="0">
                <a:solidFill>
                  <a:schemeClr val="bg1"/>
                </a:solidFill>
              </a:rPr>
              <a:t>uvjerava židove da će </a:t>
            </a:r>
            <a:r>
              <a:rPr lang="vi-VN" sz="1600" dirty="0" smtClean="0">
                <a:solidFill>
                  <a:schemeClr val="bg1"/>
                </a:solidFill>
              </a:rPr>
              <a:t>preživjeti </a:t>
            </a:r>
            <a:r>
              <a:rPr lang="hr-HR" sz="1600" dirty="0" smtClean="0">
                <a:solidFill>
                  <a:schemeClr val="bg1"/>
                </a:solidFill>
              </a:rPr>
              <a:t>tu</a:t>
            </a:r>
            <a:r>
              <a:rPr lang="vi-VN" sz="1600" dirty="0" smtClean="0">
                <a:solidFill>
                  <a:schemeClr val="bg1"/>
                </a:solidFill>
              </a:rPr>
              <a:t> nesreću. </a:t>
            </a:r>
            <a:r>
              <a:rPr lang="vi-VN" sz="1600" b="1" dirty="0" smtClean="0">
                <a:solidFill>
                  <a:schemeClr val="bg1"/>
                </a:solidFill>
              </a:rPr>
              <a:t>Nabukodonosor</a:t>
            </a:r>
            <a:r>
              <a:rPr lang="vi-VN" sz="1600" dirty="0" smtClean="0">
                <a:solidFill>
                  <a:schemeClr val="bg1"/>
                </a:solidFill>
              </a:rPr>
              <a:t> samo što nije ušao u </a:t>
            </a:r>
            <a:r>
              <a:rPr lang="vi-VN" sz="1600" b="1" dirty="0" smtClean="0">
                <a:solidFill>
                  <a:schemeClr val="bg1"/>
                </a:solidFill>
              </a:rPr>
              <a:t>Jeruzalem</a:t>
            </a:r>
            <a:r>
              <a:rPr lang="vi-VN" sz="1600" dirty="0" smtClean="0">
                <a:solidFill>
                  <a:schemeClr val="bg1"/>
                </a:solidFill>
              </a:rPr>
              <a:t>. </a:t>
            </a:r>
            <a:r>
              <a:rPr lang="hr-HR" sz="1600" dirty="0" smtClean="0">
                <a:solidFill>
                  <a:schemeClr val="bg1"/>
                </a:solidFill>
              </a:rPr>
              <a:t>U</a:t>
            </a:r>
            <a:r>
              <a:rPr lang="vi-VN" sz="1600" dirty="0" smtClean="0">
                <a:solidFill>
                  <a:schemeClr val="bg1"/>
                </a:solidFill>
              </a:rPr>
              <a:t> židovskim rukama je </a:t>
            </a:r>
            <a:r>
              <a:rPr lang="vi-VN" sz="1600" b="1" dirty="0" smtClean="0">
                <a:solidFill>
                  <a:schemeClr val="bg1"/>
                </a:solidFill>
              </a:rPr>
              <a:t>Fenena</a:t>
            </a:r>
            <a:r>
              <a:rPr lang="vi-VN" sz="1600" dirty="0" smtClean="0">
                <a:solidFill>
                  <a:schemeClr val="bg1"/>
                </a:solidFill>
              </a:rPr>
              <a:t>, mlađa Nabuccova kćer, koja je u ljubavnom odnosu s </a:t>
            </a:r>
            <a:r>
              <a:rPr lang="vi-VN" sz="1600" b="1" dirty="0" smtClean="0">
                <a:solidFill>
                  <a:schemeClr val="bg1"/>
                </a:solidFill>
              </a:rPr>
              <a:t>Ismaelom</a:t>
            </a:r>
            <a:r>
              <a:rPr lang="vi-VN" sz="1600" dirty="0" smtClean="0">
                <a:solidFill>
                  <a:schemeClr val="bg1"/>
                </a:solidFill>
              </a:rPr>
              <a:t>, židovskim poklisarom za</a:t>
            </a:r>
            <a:r>
              <a:rPr lang="vi-VN" sz="1600" b="1" dirty="0" smtClean="0">
                <a:solidFill>
                  <a:schemeClr val="bg1"/>
                </a:solidFill>
              </a:rPr>
              <a:t> Babilon</a:t>
            </a:r>
            <a:r>
              <a:rPr lang="vi-VN" sz="1600" dirty="0" smtClean="0">
                <a:solidFill>
                  <a:schemeClr val="bg1"/>
                </a:solidFill>
              </a:rPr>
              <a:t>. Ismael je pokušava nagovoriti da pobjegne i da se spasi no u taj tren u hram ulazi druga Nabuccova kći </a:t>
            </a:r>
            <a:r>
              <a:rPr lang="vi-VN" sz="1600" b="1" dirty="0" smtClean="0">
                <a:solidFill>
                  <a:schemeClr val="bg1"/>
                </a:solidFill>
              </a:rPr>
              <a:t>Abigaille</a:t>
            </a:r>
            <a:r>
              <a:rPr lang="vi-VN" sz="1600" dirty="0" smtClean="0">
                <a:solidFill>
                  <a:schemeClr val="bg1"/>
                </a:solidFill>
              </a:rPr>
              <a:t> koja je također zaljubljena u Ismaela i koja je spremna ako ga se Fenena ne odrekne, optužiti je za izdaju svoga naroda.</a:t>
            </a:r>
            <a:br>
              <a:rPr lang="vi-VN" sz="1600" dirty="0" smtClean="0">
                <a:solidFill>
                  <a:schemeClr val="bg1"/>
                </a:solidFill>
              </a:rPr>
            </a:br>
            <a:r>
              <a:rPr lang="vi-VN" sz="1600" dirty="0" smtClean="0">
                <a:solidFill>
                  <a:schemeClr val="bg1"/>
                </a:solidFill>
              </a:rPr>
              <a:t>Nabucco ponovo odlazi u bitku, te ostavlja kao regenta Fenanu. Abigaille nalazi dokument kojem dokazuje da Fenana nije njegova prava kći, već robinja, te odluči da joj </a:t>
            </a:r>
            <a:r>
              <a:rPr lang="hr-HR" sz="1600" dirty="0" smtClean="0">
                <a:solidFill>
                  <a:schemeClr val="bg1"/>
                </a:solidFill>
              </a:rPr>
              <a:t>oduzme </a:t>
            </a:r>
            <a:r>
              <a:rPr lang="vi-VN" sz="1600" dirty="0" smtClean="0">
                <a:solidFill>
                  <a:schemeClr val="bg1"/>
                </a:solidFill>
              </a:rPr>
              <a:t>regentsvo. Na to se vraća Nabucco, sretan zbog osvajanja, naređuje smrt Židovima i proglašava se Bogom</a:t>
            </a:r>
            <a:r>
              <a:rPr lang="hr-HR" sz="1600" dirty="0" smtClean="0">
                <a:solidFill>
                  <a:schemeClr val="bg1"/>
                </a:solidFill>
              </a:rPr>
              <a:t>. U</a:t>
            </a:r>
            <a:r>
              <a:rPr lang="vi-VN" sz="1600" dirty="0" smtClean="0">
                <a:solidFill>
                  <a:schemeClr val="bg1"/>
                </a:solidFill>
              </a:rPr>
              <a:t> tom trenutku munja udara u njega i on gubi razum. Abigaille uzima njegovu krunu i proglašava se vladaricom, te uništava dokaze o svojem podrijetlu. Nabucco je moli da mu vrati pravo na prijestolje, no shavća da je sad u potpunosti njoj podređen.</a:t>
            </a:r>
            <a:br>
              <a:rPr lang="vi-VN" sz="1600" dirty="0" smtClean="0">
                <a:solidFill>
                  <a:schemeClr val="bg1"/>
                </a:solidFill>
              </a:rPr>
            </a:br>
            <a:r>
              <a:rPr lang="vi-VN" sz="1600" dirty="0" smtClean="0">
                <a:solidFill>
                  <a:schemeClr val="bg1"/>
                </a:solidFill>
              </a:rPr>
              <a:t>Fenanu koja je zaželjala da umre zajedno sa Židovima odvoze u okovima. Nabucco traži oprost od </a:t>
            </a:r>
            <a:r>
              <a:rPr lang="hr-HR" sz="1600" dirty="0" smtClean="0">
                <a:solidFill>
                  <a:schemeClr val="bg1"/>
                </a:solidFill>
              </a:rPr>
              <a:t>ž</a:t>
            </a:r>
            <a:r>
              <a:rPr lang="vi-VN" sz="1600" dirty="0" smtClean="0">
                <a:solidFill>
                  <a:schemeClr val="bg1"/>
                </a:solidFill>
              </a:rPr>
              <a:t>idovskoga boga i obećava da će ponovno izgraditi hram koji je uništio, te zajedno sa vojnicima uspijeva osloboditi Fenanu i Židove osuđene na smrt, te im govori da su slobodni. Na to ulazi Abigaille koja je popila otrov zbog kajanja i traži oprost od svih. Svećenik Zaccharia proglašava Nabucca Kraljem Kraljeva.</a:t>
            </a:r>
            <a:endParaRPr lang="hr-HR" sz="1600" dirty="0">
              <a:solidFill>
                <a:schemeClr val="bg1"/>
              </a:solidFill>
            </a:endParaRPr>
          </a:p>
        </p:txBody>
      </p:sp>
      <p:sp>
        <p:nvSpPr>
          <p:cNvPr id="6" name="Naslov 5"/>
          <p:cNvSpPr>
            <a:spLocks noGrp="1"/>
          </p:cNvSpPr>
          <p:nvPr>
            <p:ph type="title"/>
          </p:nvPr>
        </p:nvSpPr>
        <p:spPr>
          <a:xfrm>
            <a:off x="1028700" y="571480"/>
            <a:ext cx="7086600" cy="731838"/>
          </a:xfrm>
          <a:solidFill>
            <a:schemeClr val="accent2"/>
          </a:solidFill>
        </p:spPr>
        <p:txBody>
          <a:bodyPr/>
          <a:lstStyle/>
          <a:p>
            <a:r>
              <a:rPr lang="hr-HR" dirty="0" smtClean="0">
                <a:solidFill>
                  <a:schemeClr val="bg1"/>
                </a:solidFill>
              </a:rPr>
              <a:t>G. </a:t>
            </a:r>
            <a:r>
              <a:rPr lang="hr-HR" dirty="0" err="1" smtClean="0">
                <a:solidFill>
                  <a:schemeClr val="bg1"/>
                </a:solidFill>
              </a:rPr>
              <a:t>Verdi</a:t>
            </a:r>
            <a:r>
              <a:rPr lang="hr-HR" dirty="0" smtClean="0">
                <a:solidFill>
                  <a:schemeClr val="bg1"/>
                </a:solidFill>
              </a:rPr>
              <a:t>, Opera </a:t>
            </a:r>
            <a:r>
              <a:rPr lang="hr-HR" dirty="0" err="1" smtClean="0">
                <a:solidFill>
                  <a:schemeClr val="bg1"/>
                </a:solidFill>
              </a:rPr>
              <a:t>Nabucco</a:t>
            </a:r>
            <a:endParaRPr lang="hr-HR" dirty="0">
              <a:solidFill>
                <a:schemeClr val="bg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286380" y="642918"/>
            <a:ext cx="3400424" cy="1428760"/>
          </a:xfrm>
          <a:solidFill>
            <a:schemeClr val="accent2"/>
          </a:solidFill>
        </p:spPr>
        <p:txBody>
          <a:bodyPr/>
          <a:lstStyle/>
          <a:p>
            <a:pPr algn="ctr"/>
            <a:r>
              <a:rPr lang="hr-HR" dirty="0" smtClean="0">
                <a:solidFill>
                  <a:schemeClr val="bg1"/>
                </a:solidFill>
              </a:rPr>
              <a:t>Va </a:t>
            </a:r>
            <a:r>
              <a:rPr lang="hr-HR" dirty="0" err="1" smtClean="0">
                <a:solidFill>
                  <a:schemeClr val="bg1"/>
                </a:solidFill>
              </a:rPr>
              <a:t>pensiero</a:t>
            </a:r>
            <a:r>
              <a:rPr lang="hr-HR" dirty="0" smtClean="0">
                <a:solidFill>
                  <a:schemeClr val="bg1"/>
                </a:solidFill>
              </a:rPr>
              <a:t> </a:t>
            </a:r>
            <a:r>
              <a:rPr lang="hr-HR" dirty="0" err="1" smtClean="0">
                <a:solidFill>
                  <a:schemeClr val="bg1"/>
                </a:solidFill>
              </a:rPr>
              <a:t>sull</a:t>
            </a:r>
            <a:r>
              <a:rPr lang="hr-HR" dirty="0" smtClean="0">
                <a:solidFill>
                  <a:schemeClr val="bg1"/>
                </a:solidFill>
              </a:rPr>
              <a:t> ali dorate</a:t>
            </a:r>
            <a:endParaRPr lang="hr-HR" dirty="0">
              <a:solidFill>
                <a:schemeClr val="bg1"/>
              </a:solidFill>
            </a:endParaRPr>
          </a:p>
        </p:txBody>
      </p:sp>
      <p:pic>
        <p:nvPicPr>
          <p:cNvPr id="4" name="verdi giuseppe- nabucco va pensiero sull ali dorate.mp3">
            <a:hlinkClick r:id="" action="ppaction://media"/>
          </p:cNvPr>
          <p:cNvPicPr>
            <a:picLocks noGrp="1" noRot="1" noChangeAspect="1"/>
          </p:cNvPicPr>
          <p:nvPr>
            <p:ph idx="1"/>
            <a:audioFile r:link="rId1"/>
          </p:nvPr>
        </p:nvPicPr>
        <p:blipFill>
          <a:blip r:embed="rId3" cstate="print"/>
          <a:stretch>
            <a:fillRect/>
          </a:stretch>
        </p:blipFill>
        <p:spPr>
          <a:xfrm>
            <a:off x="6143636" y="2285992"/>
            <a:ext cx="304800" cy="304800"/>
          </a:xfrm>
          <a:prstGeom prst="rect">
            <a:avLst/>
          </a:prstGeom>
        </p:spPr>
      </p:pic>
      <p:sp>
        <p:nvSpPr>
          <p:cNvPr id="6" name="Pravokutnik 5"/>
          <p:cNvSpPr/>
          <p:nvPr/>
        </p:nvSpPr>
        <p:spPr>
          <a:xfrm>
            <a:off x="571472" y="612844"/>
            <a:ext cx="4572000" cy="5632311"/>
          </a:xfrm>
          <a:prstGeom prst="rect">
            <a:avLst/>
          </a:prstGeom>
          <a:solidFill>
            <a:schemeClr val="accent2"/>
          </a:solidFill>
          <a:ln>
            <a:solidFill>
              <a:schemeClr val="accent1"/>
            </a:solidFill>
          </a:ln>
        </p:spPr>
        <p:txBody>
          <a:bodyPr>
            <a:spAutoFit/>
          </a:bodyPr>
          <a:lstStyle/>
          <a:p>
            <a:r>
              <a:rPr lang="en-US" dirty="0" smtClean="0">
                <a:solidFill>
                  <a:schemeClr val="bg1"/>
                </a:solidFill>
              </a:rPr>
              <a:t>Fly, thought, on wings of gold;</a:t>
            </a:r>
            <a:br>
              <a:rPr lang="en-US" dirty="0" smtClean="0">
                <a:solidFill>
                  <a:schemeClr val="bg1"/>
                </a:solidFill>
              </a:rPr>
            </a:br>
            <a:r>
              <a:rPr lang="en-US" dirty="0" smtClean="0">
                <a:solidFill>
                  <a:schemeClr val="bg1"/>
                </a:solidFill>
              </a:rPr>
              <a:t>go settle upon the slopes and the hills,</a:t>
            </a:r>
            <a:br>
              <a:rPr lang="en-US" dirty="0" smtClean="0">
                <a:solidFill>
                  <a:schemeClr val="bg1"/>
                </a:solidFill>
              </a:rPr>
            </a:br>
            <a:r>
              <a:rPr lang="en-US" dirty="0" smtClean="0">
                <a:solidFill>
                  <a:schemeClr val="bg1"/>
                </a:solidFill>
              </a:rPr>
              <a:t>where, soft and mild, the sweet airs</a:t>
            </a:r>
            <a:br>
              <a:rPr lang="en-US" dirty="0" smtClean="0">
                <a:solidFill>
                  <a:schemeClr val="bg1"/>
                </a:solidFill>
              </a:rPr>
            </a:br>
            <a:r>
              <a:rPr lang="en-US" dirty="0" smtClean="0">
                <a:solidFill>
                  <a:schemeClr val="bg1"/>
                </a:solidFill>
              </a:rPr>
              <a:t>of our native land smell fragrant!</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Greet the banks of the Jordan</a:t>
            </a:r>
            <a:br>
              <a:rPr lang="en-US" dirty="0" smtClean="0">
                <a:solidFill>
                  <a:schemeClr val="bg1"/>
                </a:solidFill>
              </a:rPr>
            </a:br>
            <a:r>
              <a:rPr lang="en-US" dirty="0" smtClean="0">
                <a:solidFill>
                  <a:schemeClr val="bg1"/>
                </a:solidFill>
              </a:rPr>
              <a:t>and Zion's toppled towers...</a:t>
            </a:r>
            <a:br>
              <a:rPr lang="en-US" dirty="0" smtClean="0">
                <a:solidFill>
                  <a:schemeClr val="bg1"/>
                </a:solidFill>
              </a:rPr>
            </a:br>
            <a:r>
              <a:rPr lang="en-US" dirty="0" smtClean="0">
                <a:solidFill>
                  <a:schemeClr val="bg1"/>
                </a:solidFill>
              </a:rPr>
              <a:t>Oh, my country so lovely and lost!</a:t>
            </a:r>
            <a:br>
              <a:rPr lang="en-US" dirty="0" smtClean="0">
                <a:solidFill>
                  <a:schemeClr val="bg1"/>
                </a:solidFill>
              </a:rPr>
            </a:br>
            <a:r>
              <a:rPr lang="en-US" dirty="0" smtClean="0">
                <a:solidFill>
                  <a:schemeClr val="bg1"/>
                </a:solidFill>
              </a:rPr>
              <a:t>Oh, remembrance so dear and so fraught with despair!</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Golden harp of the prophetic seers,</a:t>
            </a:r>
            <a:br>
              <a:rPr lang="en-US" dirty="0" smtClean="0">
                <a:solidFill>
                  <a:schemeClr val="bg1"/>
                </a:solidFill>
              </a:rPr>
            </a:br>
            <a:r>
              <a:rPr lang="en-US" dirty="0" smtClean="0">
                <a:solidFill>
                  <a:schemeClr val="bg1"/>
                </a:solidFill>
              </a:rPr>
              <a:t>why dost thou hang mute upon the willow?</a:t>
            </a:r>
            <a:br>
              <a:rPr lang="en-US" dirty="0" smtClean="0">
                <a:solidFill>
                  <a:schemeClr val="bg1"/>
                </a:solidFill>
              </a:rPr>
            </a:br>
            <a:r>
              <a:rPr lang="en-US" dirty="0" smtClean="0">
                <a:solidFill>
                  <a:schemeClr val="bg1"/>
                </a:solidFill>
              </a:rPr>
              <a:t>Rekindle our bosom's memories,</a:t>
            </a:r>
            <a:br>
              <a:rPr lang="en-US" dirty="0" smtClean="0">
                <a:solidFill>
                  <a:schemeClr val="bg1"/>
                </a:solidFill>
              </a:rPr>
            </a:br>
            <a:r>
              <a:rPr lang="en-US" dirty="0" smtClean="0">
                <a:solidFill>
                  <a:schemeClr val="bg1"/>
                </a:solidFill>
              </a:rPr>
              <a:t>and speak of times gone by!</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Mindful of the fate of Jerusalem,</a:t>
            </a:r>
            <a:br>
              <a:rPr lang="en-US" dirty="0" smtClean="0">
                <a:solidFill>
                  <a:schemeClr val="bg1"/>
                </a:solidFill>
              </a:rPr>
            </a:br>
            <a:r>
              <a:rPr lang="en-US" dirty="0" smtClean="0">
                <a:solidFill>
                  <a:schemeClr val="bg1"/>
                </a:solidFill>
              </a:rPr>
              <a:t>either give forth an air of sad lamentation,</a:t>
            </a:r>
            <a:br>
              <a:rPr lang="en-US" dirty="0" smtClean="0">
                <a:solidFill>
                  <a:schemeClr val="bg1"/>
                </a:solidFill>
              </a:rPr>
            </a:br>
            <a:r>
              <a:rPr lang="en-US" dirty="0" smtClean="0">
                <a:solidFill>
                  <a:schemeClr val="bg1"/>
                </a:solidFill>
              </a:rPr>
              <a:t>or else let the Lord imbue us</a:t>
            </a:r>
            <a:br>
              <a:rPr lang="en-US" dirty="0" smtClean="0">
                <a:solidFill>
                  <a:schemeClr val="bg1"/>
                </a:solidFill>
              </a:rPr>
            </a:br>
            <a:r>
              <a:rPr lang="en-US" dirty="0" smtClean="0">
                <a:solidFill>
                  <a:schemeClr val="bg1"/>
                </a:solidFill>
              </a:rPr>
              <a:t>with fortitude to bear our sufferings!</a:t>
            </a:r>
            <a:endParaRPr lang="hr-HR" dirty="0">
              <a:solidFill>
                <a:schemeClr val="bg1"/>
              </a:solidFill>
            </a:endParaRPr>
          </a:p>
        </p:txBody>
      </p:sp>
      <p:pic>
        <p:nvPicPr>
          <p:cNvPr id="1026" name="Picture 2"/>
          <p:cNvPicPr>
            <a:picLocks noChangeAspect="1" noChangeArrowheads="1"/>
          </p:cNvPicPr>
          <p:nvPr/>
        </p:nvPicPr>
        <p:blipFill>
          <a:blip r:embed="rId4" cstate="print"/>
          <a:srcRect/>
          <a:stretch>
            <a:fillRect/>
          </a:stretch>
        </p:blipFill>
        <p:spPr bwMode="auto">
          <a:xfrm>
            <a:off x="5547882" y="2571744"/>
            <a:ext cx="3596117" cy="392909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9318"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ln/>
        </p:spPr>
        <p:style>
          <a:lnRef idx="3">
            <a:schemeClr val="lt1"/>
          </a:lnRef>
          <a:fillRef idx="1">
            <a:schemeClr val="accent3"/>
          </a:fillRef>
          <a:effectRef idx="1">
            <a:schemeClr val="accent3"/>
          </a:effectRef>
          <a:fontRef idx="minor">
            <a:schemeClr val="lt1"/>
          </a:fontRef>
        </p:style>
        <p:txBody>
          <a:bodyPr/>
          <a:lstStyle/>
          <a:p>
            <a:pPr algn="ctr"/>
            <a:r>
              <a:rPr lang="hr-HR" b="1" u="sng"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Seljaci</a:t>
            </a:r>
            <a:r>
              <a:rPr lang="hr-HR"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-većina</a:t>
            </a:r>
            <a:endPar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pic>
        <p:nvPicPr>
          <p:cNvPr id="5" name="Rezervirano mjesto sadržaja 4" descr="07_kmet.jpg"/>
          <p:cNvPicPr>
            <a:picLocks noGrp="1" noChangeAspect="1"/>
          </p:cNvPicPr>
          <p:nvPr>
            <p:ph sz="half" idx="1"/>
          </p:nvPr>
        </p:nvPicPr>
        <p:blipFill>
          <a:blip r:embed="rId2" cstate="print"/>
          <a:stretch>
            <a:fillRect/>
          </a:stretch>
        </p:blipFill>
        <p:spPr>
          <a:xfrm>
            <a:off x="5311272" y="3212976"/>
            <a:ext cx="3350336" cy="3068960"/>
          </a:xfrm>
        </p:spPr>
      </p:pic>
      <p:sp>
        <p:nvSpPr>
          <p:cNvPr id="4" name="Rezervirano mjesto sadržaja 3"/>
          <p:cNvSpPr>
            <a:spLocks noGrp="1"/>
          </p:cNvSpPr>
          <p:nvPr>
            <p:ph sz="half" idx="2"/>
          </p:nvPr>
        </p:nvSpPr>
        <p:spPr>
          <a:xfrm>
            <a:off x="1043608" y="1556792"/>
            <a:ext cx="4824536" cy="3312368"/>
          </a:xfrm>
          <a:ln/>
        </p:spPr>
        <p:style>
          <a:lnRef idx="1">
            <a:schemeClr val="accent3"/>
          </a:lnRef>
          <a:fillRef idx="2">
            <a:schemeClr val="accent3"/>
          </a:fillRef>
          <a:effectRef idx="1">
            <a:schemeClr val="accent3"/>
          </a:effectRef>
          <a:fontRef idx="minor">
            <a:schemeClr val="dk1"/>
          </a:fontRef>
        </p:style>
        <p:txBody>
          <a:bodyPr/>
          <a:lstStyle/>
          <a:p>
            <a:r>
              <a:rPr lang="hr-HR" sz="2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ukidanjem feudalnih odnosa bivši kmetovi postali su vlasnici zemlje</a:t>
            </a:r>
          </a:p>
          <a:p>
            <a:r>
              <a:rPr lang="hr-HR" sz="2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teško se izvlače iz siromaštva</a:t>
            </a:r>
          </a:p>
          <a:p>
            <a:r>
              <a:rPr lang="hr-HR" sz="2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odlaze u gradove i postaju tvornički radnici</a:t>
            </a:r>
          </a:p>
          <a:p>
            <a:r>
              <a:rPr lang="hr-HR" sz="2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odlaze u Novi svijet</a:t>
            </a:r>
            <a:endParaRPr lang="hr-HR" sz="24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6" name="Picture 10" descr="Ferdinand_Georg_Waldm%C3%BCller_006"/>
          <p:cNvPicPr>
            <a:picLocks noChangeAspect="1" noChangeArrowheads="1"/>
          </p:cNvPicPr>
          <p:nvPr/>
        </p:nvPicPr>
        <p:blipFill>
          <a:blip r:embed="rId2" cstate="print"/>
          <a:srcRect/>
          <a:stretch>
            <a:fillRect/>
          </a:stretch>
        </p:blipFill>
        <p:spPr bwMode="auto">
          <a:xfrm>
            <a:off x="1116013" y="1557338"/>
            <a:ext cx="3860800" cy="4430712"/>
          </a:xfrm>
          <a:prstGeom prst="rect">
            <a:avLst/>
          </a:prstGeom>
          <a:noFill/>
        </p:spPr>
      </p:pic>
      <p:sp>
        <p:nvSpPr>
          <p:cNvPr id="34827" name="Text Box 11"/>
          <p:cNvSpPr txBox="1">
            <a:spLocks noChangeArrowheads="1"/>
          </p:cNvSpPr>
          <p:nvPr/>
        </p:nvSpPr>
        <p:spPr bwMode="auto">
          <a:xfrm>
            <a:off x="5076825" y="1989138"/>
            <a:ext cx="3481388" cy="641350"/>
          </a:xfrm>
          <a:prstGeom prst="rect">
            <a:avLst/>
          </a:prstGeom>
          <a:noFill/>
          <a:ln w="9525">
            <a:solidFill>
              <a:schemeClr val="accent6">
                <a:lumMod val="50000"/>
              </a:schemeClr>
            </a:solidFill>
            <a:miter lim="800000"/>
            <a:headEnd/>
            <a:tailEnd/>
          </a:ln>
          <a:effectLst/>
        </p:spPr>
        <p:txBody>
          <a:bodyPr wrap="none">
            <a:spAutoFit/>
          </a:bodyPr>
          <a:lstStyle/>
          <a:p>
            <a:pPr>
              <a:buFont typeface="Wingdings" pitchFamily="2" charset="2"/>
              <a:buChar char="q"/>
            </a:pPr>
            <a:r>
              <a:rPr lang="hr-HR" dirty="0">
                <a:latin typeface="Century Gothic" pitchFamily="34" charset="0"/>
              </a:rPr>
              <a:t> obitelj </a:t>
            </a:r>
            <a:r>
              <a:rPr lang="hr-HR" dirty="0" err="1">
                <a:latin typeface="Century Gothic" pitchFamily="34" charset="0"/>
              </a:rPr>
              <a:t>dr</a:t>
            </a:r>
            <a:r>
              <a:rPr lang="hr-HR" dirty="0">
                <a:latin typeface="Century Gothic" pitchFamily="34" charset="0"/>
              </a:rPr>
              <a:t>.-a </a:t>
            </a:r>
            <a:r>
              <a:rPr lang="hr-HR" dirty="0" err="1">
                <a:latin typeface="Century Gothic" pitchFamily="34" charset="0"/>
              </a:rPr>
              <a:t>Josefa</a:t>
            </a:r>
            <a:r>
              <a:rPr lang="hr-HR" dirty="0">
                <a:latin typeface="Century Gothic" pitchFamily="34" charset="0"/>
              </a:rPr>
              <a:t> Augusta</a:t>
            </a:r>
          </a:p>
          <a:p>
            <a:r>
              <a:rPr lang="hr-HR" dirty="0" err="1">
                <a:latin typeface="Century Gothic" pitchFamily="34" charset="0"/>
              </a:rPr>
              <a:t>Eltza</a:t>
            </a:r>
            <a:r>
              <a:rPr lang="hr-HR" dirty="0">
                <a:latin typeface="Century Gothic" pitchFamily="34" charset="0"/>
              </a:rPr>
              <a:t>, Austrija, 1835.g</a:t>
            </a:r>
            <a:r>
              <a:rPr lang="hr-HR" dirty="0"/>
              <a:t>.</a:t>
            </a:r>
          </a:p>
        </p:txBody>
      </p:sp>
      <p:sp>
        <p:nvSpPr>
          <p:cNvPr id="34828" name="Rectangle 12"/>
          <p:cNvSpPr>
            <a:spLocks noGrp="1" noChangeArrowheads="1"/>
          </p:cNvSpPr>
          <p:nvPr>
            <p:ph type="title"/>
          </p:nvPr>
        </p:nvSpPr>
        <p:spPr>
          <a:solidFill>
            <a:schemeClr val="accent2"/>
          </a:solidFill>
        </p:spPr>
        <p:txBody>
          <a:bodyPr/>
          <a:lstStyle/>
          <a:p>
            <a:pPr algn="ctr"/>
            <a:r>
              <a:rPr lang="hr-HR" dirty="0">
                <a:solidFill>
                  <a:schemeClr val="accent3">
                    <a:lumMod val="95000"/>
                  </a:schemeClr>
                </a:solidFill>
              </a:rPr>
              <a:t>Romantizam- odijevanje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5" name="Text Box 7"/>
          <p:cNvSpPr txBox="1">
            <a:spLocks noChangeArrowheads="1"/>
          </p:cNvSpPr>
          <p:nvPr/>
        </p:nvSpPr>
        <p:spPr bwMode="auto">
          <a:xfrm>
            <a:off x="5580063" y="836613"/>
            <a:ext cx="973137" cy="366712"/>
          </a:xfrm>
          <a:prstGeom prst="rect">
            <a:avLst/>
          </a:prstGeom>
          <a:noFill/>
          <a:ln w="9525">
            <a:solidFill>
              <a:schemeClr val="accent4">
                <a:lumMod val="75000"/>
                <a:lumOff val="25000"/>
              </a:schemeClr>
            </a:solidFill>
            <a:miter lim="800000"/>
            <a:headEnd/>
            <a:tailEnd/>
          </a:ln>
          <a:effectLst/>
        </p:spPr>
        <p:txBody>
          <a:bodyPr wrap="none">
            <a:spAutoFit/>
          </a:bodyPr>
          <a:lstStyle/>
          <a:p>
            <a:r>
              <a:rPr lang="hr-HR" dirty="0">
                <a:latin typeface="Century Gothic" pitchFamily="34" charset="0"/>
              </a:rPr>
              <a:t>1833.g.</a:t>
            </a:r>
          </a:p>
        </p:txBody>
      </p:sp>
      <p:pic>
        <p:nvPicPr>
          <p:cNvPr id="32777" name="Picture 9" descr="1833_fashion_plate"/>
          <p:cNvPicPr>
            <a:picLocks noChangeAspect="1" noChangeArrowheads="1"/>
          </p:cNvPicPr>
          <p:nvPr/>
        </p:nvPicPr>
        <p:blipFill>
          <a:blip r:embed="rId2" cstate="print"/>
          <a:srcRect/>
          <a:stretch>
            <a:fillRect/>
          </a:stretch>
        </p:blipFill>
        <p:spPr bwMode="auto">
          <a:xfrm>
            <a:off x="1116013" y="827088"/>
            <a:ext cx="4337050" cy="5310187"/>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descr="1840lefollet-820"/>
          <p:cNvPicPr>
            <a:picLocks noChangeAspect="1" noChangeArrowheads="1"/>
          </p:cNvPicPr>
          <p:nvPr/>
        </p:nvPicPr>
        <p:blipFill>
          <a:blip r:embed="rId2" cstate="print"/>
          <a:srcRect/>
          <a:stretch>
            <a:fillRect/>
          </a:stretch>
        </p:blipFill>
        <p:spPr bwMode="auto">
          <a:xfrm>
            <a:off x="1116013" y="765175"/>
            <a:ext cx="3243262" cy="5005388"/>
          </a:xfrm>
          <a:prstGeom prst="rect">
            <a:avLst/>
          </a:prstGeom>
          <a:noFill/>
        </p:spPr>
      </p:pic>
      <p:sp>
        <p:nvSpPr>
          <p:cNvPr id="57349" name="Text Box 5"/>
          <p:cNvSpPr txBox="1">
            <a:spLocks noChangeArrowheads="1"/>
          </p:cNvSpPr>
          <p:nvPr/>
        </p:nvSpPr>
        <p:spPr bwMode="auto">
          <a:xfrm>
            <a:off x="3276600" y="5805488"/>
            <a:ext cx="973138" cy="366712"/>
          </a:xfrm>
          <a:prstGeom prst="rect">
            <a:avLst/>
          </a:prstGeom>
          <a:noFill/>
          <a:ln w="9525">
            <a:solidFill>
              <a:schemeClr val="accent4">
                <a:lumMod val="75000"/>
                <a:lumOff val="25000"/>
              </a:schemeClr>
            </a:solidFill>
            <a:miter lim="800000"/>
            <a:headEnd/>
            <a:tailEnd/>
          </a:ln>
          <a:effectLst/>
        </p:spPr>
        <p:txBody>
          <a:bodyPr wrap="none">
            <a:spAutoFit/>
          </a:bodyPr>
          <a:lstStyle/>
          <a:p>
            <a:r>
              <a:rPr lang="hr-HR" dirty="0">
                <a:latin typeface="Century Gothic" pitchFamily="34" charset="0"/>
              </a:rPr>
              <a:t>1840.g.</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4" name="Picture 6" descr="YOUNG_LADYS_DRESS_Crimson_velvet_froek"/>
          <p:cNvPicPr>
            <a:picLocks noChangeAspect="1" noChangeArrowheads="1"/>
          </p:cNvPicPr>
          <p:nvPr/>
        </p:nvPicPr>
        <p:blipFill>
          <a:blip r:embed="rId2" cstate="print"/>
          <a:srcRect/>
          <a:stretch>
            <a:fillRect/>
          </a:stretch>
        </p:blipFill>
        <p:spPr bwMode="auto">
          <a:xfrm>
            <a:off x="1403350" y="1196975"/>
            <a:ext cx="2346325" cy="4638675"/>
          </a:xfrm>
          <a:prstGeom prst="rect">
            <a:avLst/>
          </a:prstGeom>
          <a:noFill/>
        </p:spPr>
      </p:pic>
      <p:sp>
        <p:nvSpPr>
          <p:cNvPr id="58375" name="Text Box 7"/>
          <p:cNvSpPr txBox="1">
            <a:spLocks noChangeArrowheads="1"/>
          </p:cNvSpPr>
          <p:nvPr/>
        </p:nvSpPr>
        <p:spPr bwMode="auto">
          <a:xfrm>
            <a:off x="3419475" y="1125538"/>
            <a:ext cx="755650" cy="366712"/>
          </a:xfrm>
          <a:prstGeom prst="rect">
            <a:avLst/>
          </a:prstGeom>
          <a:noFill/>
          <a:ln w="9525">
            <a:solidFill>
              <a:schemeClr val="accent4">
                <a:lumMod val="75000"/>
                <a:lumOff val="25000"/>
              </a:schemeClr>
            </a:solidFill>
            <a:miter lim="800000"/>
            <a:headEnd/>
            <a:tailEnd/>
          </a:ln>
          <a:effectLst/>
        </p:spPr>
        <p:txBody>
          <a:bodyPr wrap="none">
            <a:spAutoFit/>
          </a:bodyPr>
          <a:lstStyle/>
          <a:p>
            <a:r>
              <a:rPr lang="hr-HR" dirty="0">
                <a:latin typeface="Century Gothic" pitchFamily="34" charset="0"/>
              </a:rPr>
              <a:t>1838.</a:t>
            </a:r>
          </a:p>
        </p:txBody>
      </p:sp>
      <p:sp>
        <p:nvSpPr>
          <p:cNvPr id="58376" name="Text Box 8"/>
          <p:cNvSpPr txBox="1">
            <a:spLocks noChangeArrowheads="1"/>
          </p:cNvSpPr>
          <p:nvPr/>
        </p:nvSpPr>
        <p:spPr bwMode="auto">
          <a:xfrm>
            <a:off x="3759200" y="5175250"/>
            <a:ext cx="1754188" cy="366713"/>
          </a:xfrm>
          <a:prstGeom prst="rect">
            <a:avLst/>
          </a:prstGeom>
          <a:noFill/>
          <a:ln w="9525">
            <a:solidFill>
              <a:schemeClr val="accent4">
                <a:lumMod val="75000"/>
                <a:lumOff val="25000"/>
              </a:schemeClr>
            </a:solidFill>
            <a:miter lim="800000"/>
            <a:headEnd/>
            <a:tailEnd/>
          </a:ln>
          <a:effectLst/>
        </p:spPr>
        <p:txBody>
          <a:bodyPr wrap="none">
            <a:spAutoFit/>
          </a:bodyPr>
          <a:lstStyle/>
          <a:p>
            <a:r>
              <a:rPr lang="hr-HR" dirty="0">
                <a:latin typeface="Century Gothic" pitchFamily="34" charset="0"/>
              </a:rPr>
              <a:t>dječja odjeća</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0" name="Picture 4" descr="1857-regency-fashion-crinoline-comparison-joke"/>
          <p:cNvPicPr>
            <a:picLocks noChangeAspect="1" noChangeArrowheads="1"/>
          </p:cNvPicPr>
          <p:nvPr/>
        </p:nvPicPr>
        <p:blipFill>
          <a:blip r:embed="rId2" cstate="print"/>
          <a:srcRect/>
          <a:stretch>
            <a:fillRect/>
          </a:stretch>
        </p:blipFill>
        <p:spPr bwMode="auto">
          <a:xfrm>
            <a:off x="1116013" y="836612"/>
            <a:ext cx="4486433" cy="4592652"/>
          </a:xfrm>
          <a:prstGeom prst="rect">
            <a:avLst/>
          </a:prstGeom>
          <a:noFill/>
        </p:spPr>
      </p:pic>
      <p:sp>
        <p:nvSpPr>
          <p:cNvPr id="86021" name="Text Box 5"/>
          <p:cNvSpPr txBox="1">
            <a:spLocks noChangeArrowheads="1"/>
          </p:cNvSpPr>
          <p:nvPr/>
        </p:nvSpPr>
        <p:spPr bwMode="auto">
          <a:xfrm>
            <a:off x="571472" y="5715016"/>
            <a:ext cx="6556375" cy="641350"/>
          </a:xfrm>
          <a:prstGeom prst="rect">
            <a:avLst/>
          </a:prstGeom>
          <a:noFill/>
          <a:ln w="9525">
            <a:solidFill>
              <a:schemeClr val="accent4">
                <a:lumMod val="75000"/>
                <a:lumOff val="25000"/>
              </a:schemeClr>
            </a:solidFill>
            <a:miter lim="800000"/>
            <a:headEnd/>
            <a:tailEnd/>
          </a:ln>
          <a:effectLst/>
        </p:spPr>
        <p:txBody>
          <a:bodyPr wrap="none">
            <a:spAutoFit/>
          </a:bodyPr>
          <a:lstStyle/>
          <a:p>
            <a:r>
              <a:rPr lang="hr-HR" dirty="0">
                <a:latin typeface="Century Gothic" pitchFamily="34" charset="0"/>
              </a:rPr>
              <a:t>Karikatura iz 1857.g.: dame u krinolinama ismijavaju modu</a:t>
            </a:r>
          </a:p>
          <a:p>
            <a:r>
              <a:rPr lang="hr-HR" dirty="0">
                <a:latin typeface="Century Gothic" pitchFamily="34" charset="0"/>
              </a:rPr>
              <a:t>s kraja 18. i početka 19. stoljeća</a:t>
            </a:r>
          </a:p>
        </p:txBody>
      </p:sp>
      <p:sp>
        <p:nvSpPr>
          <p:cNvPr id="4" name="Elipsasti oblačić 3"/>
          <p:cNvSpPr/>
          <p:nvPr/>
        </p:nvSpPr>
        <p:spPr>
          <a:xfrm>
            <a:off x="5000628" y="714356"/>
            <a:ext cx="3500462" cy="1714512"/>
          </a:xfrm>
          <a:prstGeom prst="wedgeEllipseCallout">
            <a:avLst>
              <a:gd name="adj1" fmla="val -55407"/>
              <a:gd name="adj2" fmla="val 802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accent6">
                    <a:lumMod val="50000"/>
                  </a:schemeClr>
                </a:solidFill>
              </a:rPr>
              <a:t>Draga Julijo, pogledaj kako je smiješno bila odjevena naša majk</a:t>
            </a:r>
            <a:r>
              <a:rPr lang="hr-HR" dirty="0" smtClean="0">
                <a:solidFill>
                  <a:schemeClr val="tx1"/>
                </a:solidFill>
              </a:rPr>
              <a:t>a!</a:t>
            </a:r>
            <a:endParaRPr lang="hr-HR" dirty="0">
              <a:solidFill>
                <a:schemeClr val="tx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a:ln/>
        </p:spPr>
        <p:style>
          <a:lnRef idx="3">
            <a:schemeClr val="lt1"/>
          </a:lnRef>
          <a:fillRef idx="1">
            <a:schemeClr val="accent3"/>
          </a:fillRef>
          <a:effectRef idx="1">
            <a:schemeClr val="accent3"/>
          </a:effectRef>
          <a:fontRef idx="minor">
            <a:schemeClr val="lt1"/>
          </a:fontRef>
        </p:style>
        <p:txBody>
          <a:bodyPr/>
          <a:lstStyle/>
          <a:p>
            <a:pPr algn="ctr"/>
            <a:r>
              <a:rPr lang="hr-HR" b="1" u="sng"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Radništvo</a:t>
            </a:r>
            <a:r>
              <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a:t>
            </a:r>
            <a:r>
              <a:rPr lang="hr-HR"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sve brojniji</a:t>
            </a:r>
            <a:endParaRPr lang="hr-H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pic>
        <p:nvPicPr>
          <p:cNvPr id="21510" name="Picture 6" descr="IMG_0002"/>
          <p:cNvPicPr>
            <a:picLocks noChangeAspect="1" noChangeArrowheads="1"/>
          </p:cNvPicPr>
          <p:nvPr/>
        </p:nvPicPr>
        <p:blipFill>
          <a:blip r:embed="rId2" cstate="print"/>
          <a:srcRect/>
          <a:stretch>
            <a:fillRect/>
          </a:stretch>
        </p:blipFill>
        <p:spPr bwMode="auto">
          <a:xfrm>
            <a:off x="1115616" y="1844824"/>
            <a:ext cx="5621337" cy="4291013"/>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Rectangle 5"/>
          <p:cNvSpPr>
            <a:spLocks noGrp="1" noChangeArrowheads="1"/>
          </p:cNvSpPr>
          <p:nvPr>
            <p:ph type="title"/>
          </p:nvPr>
        </p:nvSpPr>
        <p:spPr>
          <a:xfrm>
            <a:off x="1187624" y="692696"/>
            <a:ext cx="7086600" cy="731838"/>
          </a:xfrm>
        </p:spPr>
        <p:style>
          <a:lnRef idx="3">
            <a:schemeClr val="lt1"/>
          </a:lnRef>
          <a:fillRef idx="1">
            <a:schemeClr val="accent3"/>
          </a:fillRef>
          <a:effectRef idx="1">
            <a:schemeClr val="accent3"/>
          </a:effectRef>
          <a:fontRef idx="minor">
            <a:schemeClr val="lt1"/>
          </a:fontRef>
        </p:style>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hr-HR" sz="2000" b="1" u="sng" dirty="0">
                <a:ln>
                  <a:prstDash val="solid"/>
                </a:ln>
                <a:solidFill>
                  <a:srgbClr val="C00000"/>
                </a:solidFill>
                <a:effectLst>
                  <a:outerShdw blurRad="88000" dist="50800" dir="5040000" algn="tl">
                    <a:schemeClr val="accent4">
                      <a:tint val="80000"/>
                      <a:satMod val="250000"/>
                      <a:alpha val="45000"/>
                    </a:schemeClr>
                  </a:outerShdw>
                </a:effectLst>
              </a:rPr>
              <a:t>Povijest rada: o prosječnoj životnoj dobi u engleskim industrijskim gradovima:</a:t>
            </a:r>
          </a:p>
        </p:txBody>
      </p:sp>
      <p:sp>
        <p:nvSpPr>
          <p:cNvPr id="59395" name="Rectangle 3"/>
          <p:cNvSpPr>
            <a:spLocks noGrp="1" noChangeArrowheads="1"/>
          </p:cNvSpPr>
          <p:nvPr>
            <p:ph type="body" idx="1"/>
          </p:nvPr>
        </p:nvSpPr>
        <p:spPr>
          <a:xfrm>
            <a:off x="1043608" y="1556792"/>
            <a:ext cx="5364177" cy="4752528"/>
          </a:xfrm>
          <a:ln/>
        </p:spPr>
        <p:style>
          <a:lnRef idx="2">
            <a:schemeClr val="accent3"/>
          </a:lnRef>
          <a:fillRef idx="1">
            <a:schemeClr val="lt1"/>
          </a:fillRef>
          <a:effectRef idx="0">
            <a:schemeClr val="accent3"/>
          </a:effectRef>
          <a:fontRef idx="minor">
            <a:schemeClr val="dk1"/>
          </a:fontRef>
        </p:style>
        <p:txBody>
          <a:bodyPr/>
          <a:lstStyle/>
          <a:p>
            <a:pPr>
              <a:lnSpc>
                <a:spcPct val="80000"/>
              </a:lnSpc>
              <a:buFont typeface="Wingdings" pitchFamily="2" charset="2"/>
              <a:buChar char="q"/>
            </a:pPr>
            <a:r>
              <a:rPr lang="hr-HR" sz="2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Izjave suvremenika, većinom iz 30-tih i 40-tih godina, potvrđuju da je zaposlenost svih članova obitelji bila vrlo rijetko moguća. U starosnoj dobi, kad su mladi prelazili u kategoriju muškaraca s većom zaradom, najčešće su odlazili iz roditeljske kuće i osnivali vlastitu obitelj i uskoro morali uzdržavati i svoje roditelje, koji više nisu bili sposobni za rad. ”Istrošen kao izraz za radnika- piše jedan liječnik 1831.g. u Leedsu- upotrebljava se u najmanju ruku jednako često kao i za konje koji vuku kočije” i u najčešćim slučajevima, </a:t>
            </a:r>
            <a:r>
              <a:rPr lang="hr-HR" sz="2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a:t>
            </a:r>
            <a:r>
              <a:rPr lang="hr-HR" sz="20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tj</a:t>
            </a:r>
            <a:r>
              <a:rPr lang="hr-HR" sz="2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bez utjecaja bolesti ili nezgoda na radu- to je stanje nastupalo najkasnije oko 45. godine…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body" idx="1"/>
          </p:nvPr>
        </p:nvSpPr>
        <p:spPr>
          <a:xfrm>
            <a:off x="755650" y="836613"/>
            <a:ext cx="5888052" cy="4592651"/>
          </a:xfrm>
          <a:ln>
            <a:solidFill>
              <a:schemeClr val="accent6">
                <a:lumMod val="50000"/>
              </a:schemeClr>
            </a:solidFill>
          </a:ln>
        </p:spPr>
        <p:txBody>
          <a:bodyPr/>
          <a:lstStyle/>
          <a:p>
            <a:pPr>
              <a:lnSpc>
                <a:spcPct val="90000"/>
              </a:lnSpc>
              <a:buFont typeface="Wingdings" pitchFamily="2" charset="2"/>
              <a:buNone/>
            </a:pPr>
            <a:r>
              <a:rPr lang="hr-HR" sz="24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Tako je u tipičnim industrijskim gradovima kao što su Manchester, </a:t>
            </a:r>
            <a:r>
              <a:rPr lang="hr-HR" sz="2400" b="1" dirty="0" err="1">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Bolton</a:t>
            </a:r>
            <a:r>
              <a:rPr lang="hr-HR" sz="24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i Leeds životni vijek u gornjim slojevima bio u prosjeku  između 38. i 44. godine, kod radnika i zanatlija samo 17 do 19 godina. Razlog tako niskom prosječnom životnom vijeku bila je vrlo visoka smrtnost djece ( u radničkim krugovima samo negdje oko 40 do 50% djece doživjelo bi petu godinu starosti), ali i vrlo veliki udio epidemija i profesionalnih bolesti kao uzroka smrti.</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title"/>
          </p:nvPr>
        </p:nvSpPr>
        <p:spPr>
          <a:xfrm>
            <a:off x="1331640" y="836712"/>
            <a:ext cx="7078689" cy="1144148"/>
          </a:xfrm>
        </p:spPr>
        <p:style>
          <a:lnRef idx="2">
            <a:schemeClr val="accent4"/>
          </a:lnRef>
          <a:fillRef idx="1">
            <a:schemeClr val="lt1"/>
          </a:fillRef>
          <a:effectRef idx="0">
            <a:schemeClr val="accent4"/>
          </a:effectRef>
          <a:fontRef idx="minor">
            <a:schemeClr val="dk1"/>
          </a:fontRef>
        </p:style>
        <p:txBody>
          <a:bodyPr/>
          <a:lstStyle/>
          <a:p>
            <a:pPr algn="ctr"/>
            <a:r>
              <a:rPr lang="hr-HR" sz="24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Žene u tekstilnoj </a:t>
            </a:r>
            <a:r>
              <a:rPr lang="hr-HR" sz="2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industriji (Ivona </a:t>
            </a:r>
            <a:r>
              <a:rPr lang="hr-HR" sz="24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Dunat</a:t>
            </a:r>
            <a:r>
              <a:rPr lang="hr-HR" sz="2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,Tragom prošlosti 7,zbirka tekstova i zadataka iz povijesti)</a:t>
            </a:r>
            <a:endParaRPr lang="hr-HR" sz="24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pic>
        <p:nvPicPr>
          <p:cNvPr id="52229" name="Picture 5" descr="carding"/>
          <p:cNvPicPr>
            <a:picLocks noChangeAspect="1" noChangeArrowheads="1"/>
          </p:cNvPicPr>
          <p:nvPr/>
        </p:nvPicPr>
        <p:blipFill>
          <a:blip r:embed="rId2" cstate="print"/>
          <a:srcRect/>
          <a:stretch>
            <a:fillRect/>
          </a:stretch>
        </p:blipFill>
        <p:spPr bwMode="auto">
          <a:xfrm>
            <a:off x="683568" y="2348880"/>
            <a:ext cx="6046141" cy="382396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01159440">
  <a:themeElements>
    <a:clrScheme name="0115944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01159440">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115944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115944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115944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115944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115944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115944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115944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115944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115944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115944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115944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115944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01159440</Template>
  <TotalTime>1376</TotalTime>
  <Words>2077</Words>
  <Application>Microsoft Office PowerPoint</Application>
  <PresentationFormat>Prikaz na zaslonu (4:3)</PresentationFormat>
  <Paragraphs>174</Paragraphs>
  <Slides>55</Slides>
  <Notes>1</Notes>
  <HiddenSlides>0</HiddenSlides>
  <MMClips>2</MMClips>
  <ScaleCrop>false</ScaleCrop>
  <HeadingPairs>
    <vt:vector size="4" baseType="variant">
      <vt:variant>
        <vt:lpstr>Tema</vt:lpstr>
      </vt:variant>
      <vt:variant>
        <vt:i4>1</vt:i4>
      </vt:variant>
      <vt:variant>
        <vt:lpstr>Naslovi slajdova</vt:lpstr>
      </vt:variant>
      <vt:variant>
        <vt:i4>55</vt:i4>
      </vt:variant>
    </vt:vector>
  </HeadingPairs>
  <TitlesOfParts>
    <vt:vector size="56" baseType="lpstr">
      <vt:lpstr>01159440</vt:lpstr>
      <vt:lpstr>DRUŠTVO, KULTURA I PROMJENE U SVAKDNEVNOM ŽIVOTU</vt:lpstr>
      <vt:lpstr>Plemstvo-oslabljeno</vt:lpstr>
      <vt:lpstr>Građanstvo- jačanje- liberalne ideje</vt:lpstr>
      <vt:lpstr>Buržoazija</vt:lpstr>
      <vt:lpstr>Seljaci-većina</vt:lpstr>
      <vt:lpstr>Radništvo- sve brojniji</vt:lpstr>
      <vt:lpstr>Povijest rada: o prosječnoj životnoj dobi u engleskim industrijskim gradovima:</vt:lpstr>
      <vt:lpstr>Slajd 8</vt:lpstr>
      <vt:lpstr>Žene u tekstilnoj industriji (Ivona Dunat,Tragom prošlosti 7,zbirka tekstova i zadataka iz povijesti)</vt:lpstr>
      <vt:lpstr>Industrijalizacija je utjecala i na mijenjanje uloge žene u društvu. Većina žena zapošljava se u tekstilnoj industriji.</vt:lpstr>
      <vt:lpstr>Neke žene rade u rudnicima.</vt:lpstr>
      <vt:lpstr> Djeca u rudnicima</vt:lpstr>
      <vt:lpstr>Slajd 13</vt:lpstr>
      <vt:lpstr>Korištenje dječjeg rada u tvornicama</vt:lpstr>
      <vt:lpstr>Djeca u rudniku</vt:lpstr>
      <vt:lpstr>Djeca u dimnjacima</vt:lpstr>
      <vt:lpstr>Kako je britanski parlament mijenjao zakonsku osnovu za dječji rad u prvoj polovici 19. stoljeća</vt:lpstr>
      <vt:lpstr>Slajd 18</vt:lpstr>
      <vt:lpstr>Sindikati- štrajk</vt:lpstr>
      <vt:lpstr>Radnici se bore za veća prava:</vt:lpstr>
      <vt:lpstr>Gradovi- urbanizacija- London, oko 1870.g.</vt:lpstr>
      <vt:lpstr>Radničke četvrti</vt:lpstr>
      <vt:lpstr>Zagađenje- Manchester- Cottonpolis</vt:lpstr>
      <vt:lpstr>“Smrt dijeli vodu”</vt:lpstr>
      <vt:lpstr>KLASICIZAM I ROMANTIZAM</vt:lpstr>
      <vt:lpstr>Klasicizam-stil u umjetnosti</vt:lpstr>
      <vt:lpstr>Klasicizam- graditeljstvo</vt:lpstr>
      <vt:lpstr>Klasicizam- slikarstvo</vt:lpstr>
      <vt:lpstr>Klasicizam u Hrvatskoj</vt:lpstr>
      <vt:lpstr>Klasicizam- glazba</vt:lpstr>
      <vt:lpstr>WOLFGANG AMADEUS MOZART (1756.-1791.)</vt:lpstr>
      <vt:lpstr>Slajd 32</vt:lpstr>
      <vt:lpstr>Slajd 33</vt:lpstr>
      <vt:lpstr>Slajd 34</vt:lpstr>
      <vt:lpstr>Najpoznatija Mozartova djela</vt:lpstr>
      <vt:lpstr>Slajd 36</vt:lpstr>
      <vt:lpstr>Slajd 37</vt:lpstr>
      <vt:lpstr>ROMANTIZAM</vt:lpstr>
      <vt:lpstr>Romantizam- obilježja</vt:lpstr>
      <vt:lpstr>Romantizam- književnost-  George Byron</vt:lpstr>
      <vt:lpstr>Slajd 41</vt:lpstr>
      <vt:lpstr>Romantizam- slikarstvo</vt:lpstr>
      <vt:lpstr>Slajd 43</vt:lpstr>
      <vt:lpstr>Romantizam u glazbi- Ludwig van Beethoven</vt:lpstr>
      <vt:lpstr>Slajd 45</vt:lpstr>
      <vt:lpstr>Romantizam- glazba-opera</vt:lpstr>
      <vt:lpstr>Verdijev Nabucco na Peristilu</vt:lpstr>
      <vt:lpstr>G. Verdi, Opera Nabucco</vt:lpstr>
      <vt:lpstr>Va pensiero sull ali dorate</vt:lpstr>
      <vt:lpstr>Romantizam- odijevanje</vt:lpstr>
      <vt:lpstr>Slajd 51</vt:lpstr>
      <vt:lpstr>Slajd 52</vt:lpstr>
      <vt:lpstr>Slajd 53</vt:lpstr>
      <vt:lpstr>Slajd 54</vt:lpstr>
      <vt:lpstr>Slajd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HP 6715s</dc:creator>
  <cp:lastModifiedBy>nina</cp:lastModifiedBy>
  <cp:revision>86</cp:revision>
  <dcterms:created xsi:type="dcterms:W3CDTF">2008-02-10T21:15:45Z</dcterms:created>
  <dcterms:modified xsi:type="dcterms:W3CDTF">2011-02-02T21:50:21Z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TC011594401033</vt:lpwstr>
  </property>
</Properties>
</file>