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5" r:id="rId10"/>
    <p:sldId id="267" r:id="rId11"/>
    <p:sldId id="266" r:id="rId12"/>
    <p:sldId id="264" r:id="rId13"/>
    <p:sldId id="268" r:id="rId14"/>
    <p:sldId id="269" r:id="rId15"/>
    <p:sldId id="287" r:id="rId16"/>
    <p:sldId id="271" r:id="rId17"/>
    <p:sldId id="270" r:id="rId18"/>
    <p:sldId id="285" r:id="rId19"/>
    <p:sldId id="286" r:id="rId20"/>
    <p:sldId id="272" r:id="rId21"/>
    <p:sldId id="273" r:id="rId22"/>
    <p:sldId id="274" r:id="rId23"/>
    <p:sldId id="275" r:id="rId24"/>
    <p:sldId id="276" r:id="rId25"/>
    <p:sldId id="277" r:id="rId26"/>
    <p:sldId id="279" r:id="rId27"/>
    <p:sldId id="280" r:id="rId28"/>
    <p:sldId id="289" r:id="rId29"/>
    <p:sldId id="281" r:id="rId30"/>
    <p:sldId id="282" r:id="rId31"/>
    <p:sldId id="283" r:id="rId32"/>
    <p:sldId id="284" r:id="rId33"/>
    <p:sldId id="288" r:id="rId34"/>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p>
            <a:fld id="{CCF8AE84-94AA-488D-A3AF-AA0D27E5A948}" type="datetimeFigureOut">
              <a:rPr lang="sr-Latn-CS" smtClean="0"/>
              <a:pPr/>
              <a:t>5.10.2016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E58FF642-19D5-4B9A-B839-06018F9E7777}"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CCF8AE84-94AA-488D-A3AF-AA0D27E5A948}" type="datetimeFigureOut">
              <a:rPr lang="sr-Latn-CS" smtClean="0"/>
              <a:pPr/>
              <a:t>5.10.2016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E58FF642-19D5-4B9A-B839-06018F9E7777}"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CCF8AE84-94AA-488D-A3AF-AA0D27E5A948}" type="datetimeFigureOut">
              <a:rPr lang="sr-Latn-CS" smtClean="0"/>
              <a:pPr/>
              <a:t>5.10.2016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E58FF642-19D5-4B9A-B839-06018F9E7777}"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CCF8AE84-94AA-488D-A3AF-AA0D27E5A948}" type="datetimeFigureOut">
              <a:rPr lang="sr-Latn-CS" smtClean="0"/>
              <a:pPr/>
              <a:t>5.10.2016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E58FF642-19D5-4B9A-B839-06018F9E7777}"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p>
            <a:fld id="{CCF8AE84-94AA-488D-A3AF-AA0D27E5A948}" type="datetimeFigureOut">
              <a:rPr lang="sr-Latn-CS" smtClean="0"/>
              <a:pPr/>
              <a:t>5.10.2016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E58FF642-19D5-4B9A-B839-06018F9E7777}"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CCF8AE84-94AA-488D-A3AF-AA0D27E5A948}" type="datetimeFigureOut">
              <a:rPr lang="sr-Latn-CS" smtClean="0"/>
              <a:pPr/>
              <a:t>5.10.2016</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E58FF642-19D5-4B9A-B839-06018F9E7777}"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CCF8AE84-94AA-488D-A3AF-AA0D27E5A948}" type="datetimeFigureOut">
              <a:rPr lang="sr-Latn-CS" smtClean="0"/>
              <a:pPr/>
              <a:t>5.10.2016</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E58FF642-19D5-4B9A-B839-06018F9E7777}"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p>
            <a:fld id="{CCF8AE84-94AA-488D-A3AF-AA0D27E5A948}" type="datetimeFigureOut">
              <a:rPr lang="sr-Latn-CS" smtClean="0"/>
              <a:pPr/>
              <a:t>5.10.2016</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E58FF642-19D5-4B9A-B839-06018F9E7777}"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CCF8AE84-94AA-488D-A3AF-AA0D27E5A948}" type="datetimeFigureOut">
              <a:rPr lang="sr-Latn-CS" smtClean="0"/>
              <a:pPr/>
              <a:t>5.10.2016</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E58FF642-19D5-4B9A-B839-06018F9E7777}"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CCF8AE84-94AA-488D-A3AF-AA0D27E5A948}" type="datetimeFigureOut">
              <a:rPr lang="sr-Latn-CS" smtClean="0"/>
              <a:pPr/>
              <a:t>5.10.2016</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E58FF642-19D5-4B9A-B839-06018F9E7777}"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CCF8AE84-94AA-488D-A3AF-AA0D27E5A948}" type="datetimeFigureOut">
              <a:rPr lang="sr-Latn-CS" smtClean="0"/>
              <a:pPr/>
              <a:t>5.10.2016</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E58FF642-19D5-4B9A-B839-06018F9E7777}"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8AE84-94AA-488D-A3AF-AA0D27E5A948}" type="datetimeFigureOut">
              <a:rPr lang="sr-Latn-CS" smtClean="0"/>
              <a:pPr/>
              <a:t>5.10.2016</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FF642-19D5-4B9A-B839-06018F9E7777}"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medium.com/photography-and-social-change/an-act-of-humanity-ebdd298060b7#.u7bcduttu" TargetMode="External"/><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785786" y="500042"/>
            <a:ext cx="7772400" cy="1470025"/>
          </a:xfrm>
        </p:spPr>
        <p:txBody>
          <a:bodyPr/>
          <a:lstStyle/>
          <a:p>
            <a:r>
              <a:rPr lang="hr-HR" b="1" dirty="0" smtClean="0"/>
              <a:t>Konvencija UN o pravima djeteta</a:t>
            </a:r>
            <a:endParaRPr lang="hr-HR" b="1" dirty="0"/>
          </a:p>
        </p:txBody>
      </p:sp>
      <p:pic>
        <p:nvPicPr>
          <p:cNvPr id="5" name="Rezervirano mjesto sadržaja 3" descr="crc_logo.png"/>
          <p:cNvPicPr>
            <a:picLocks noChangeAspect="1"/>
          </p:cNvPicPr>
          <p:nvPr/>
        </p:nvPicPr>
        <p:blipFill>
          <a:blip r:embed="rId2" cstate="print"/>
          <a:stretch>
            <a:fillRect/>
          </a:stretch>
        </p:blipFill>
        <p:spPr>
          <a:xfrm>
            <a:off x="2071670" y="2714620"/>
            <a:ext cx="5000660" cy="250033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Čl.9.</a:t>
            </a:r>
            <a:endParaRPr lang="hr-HR" dirty="0"/>
          </a:p>
        </p:txBody>
      </p:sp>
      <p:sp>
        <p:nvSpPr>
          <p:cNvPr id="3" name="Rezervirano mjesto sadržaja 2"/>
          <p:cNvSpPr>
            <a:spLocks noGrp="1"/>
          </p:cNvSpPr>
          <p:nvPr>
            <p:ph sz="half" idx="1"/>
          </p:nvPr>
        </p:nvSpPr>
        <p:spPr>
          <a:xfrm>
            <a:off x="500034" y="1357298"/>
            <a:ext cx="8401080" cy="614354"/>
          </a:xfrm>
        </p:spPr>
        <p:txBody>
          <a:bodyPr/>
          <a:lstStyle/>
          <a:p>
            <a:pPr algn="ctr"/>
            <a:r>
              <a:rPr lang="hr-HR" dirty="0" smtClean="0"/>
              <a:t>Imaš pravo živjeti s obitelji koja brine za tebe.</a:t>
            </a:r>
            <a:endParaRPr lang="hr-HR" dirty="0"/>
          </a:p>
        </p:txBody>
      </p:sp>
      <p:pic>
        <p:nvPicPr>
          <p:cNvPr id="5" name="Rezervirano mjesto sadržaja 4" descr="child+family.jpg"/>
          <p:cNvPicPr>
            <a:picLocks noGrp="1" noChangeAspect="1"/>
          </p:cNvPicPr>
          <p:nvPr>
            <p:ph sz="half" idx="2"/>
          </p:nvPr>
        </p:nvPicPr>
        <p:blipFill>
          <a:blip r:embed="rId2" cstate="print"/>
          <a:stretch>
            <a:fillRect/>
          </a:stretch>
        </p:blipFill>
        <p:spPr>
          <a:xfrm>
            <a:off x="1571604" y="2285992"/>
            <a:ext cx="6115064" cy="360788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Dužnost.</a:t>
            </a:r>
            <a:endParaRPr lang="hr-HR" dirty="0"/>
          </a:p>
        </p:txBody>
      </p:sp>
      <p:pic>
        <p:nvPicPr>
          <p:cNvPr id="4" name="Rezervirano mjesto sadržaja 3" descr="Questions-question-mark-clip-art-microsoft-for.png"/>
          <p:cNvPicPr>
            <a:picLocks noGrp="1" noChangeAspect="1"/>
          </p:cNvPicPr>
          <p:nvPr>
            <p:ph idx="1"/>
          </p:nvPr>
        </p:nvPicPr>
        <p:blipFill>
          <a:blip r:embed="rId2" cstate="print"/>
          <a:stretch>
            <a:fillRect/>
          </a:stretch>
        </p:blipFill>
        <p:spPr>
          <a:xfrm>
            <a:off x="2357422" y="1785926"/>
            <a:ext cx="4434709" cy="4434709"/>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dirty="0" smtClean="0"/>
              <a:t>Čl.12.</a:t>
            </a:r>
            <a:endParaRPr lang="hr-HR" dirty="0"/>
          </a:p>
        </p:txBody>
      </p:sp>
      <p:sp>
        <p:nvSpPr>
          <p:cNvPr id="3" name="Rezervirano mjesto sadržaja 2"/>
          <p:cNvSpPr>
            <a:spLocks noGrp="1"/>
          </p:cNvSpPr>
          <p:nvPr>
            <p:ph sz="half" idx="1"/>
          </p:nvPr>
        </p:nvSpPr>
        <p:spPr>
          <a:xfrm>
            <a:off x="357158" y="1285860"/>
            <a:ext cx="8543956" cy="1185858"/>
          </a:xfrm>
        </p:spPr>
        <p:txBody>
          <a:bodyPr/>
          <a:lstStyle/>
          <a:p>
            <a:pPr algn="ctr"/>
            <a:r>
              <a:rPr lang="hr-HR" dirty="0" smtClean="0"/>
              <a:t>Imaš pravo izraziti svoje mišljenje, a odrasli ga trebaju poslušati i ozbiljno razmotriti.</a:t>
            </a:r>
          </a:p>
          <a:p>
            <a:endParaRPr lang="hr-HR" dirty="0"/>
          </a:p>
        </p:txBody>
      </p:sp>
      <p:pic>
        <p:nvPicPr>
          <p:cNvPr id="8" name="Rezervirano mjesto sadržaja 7" descr="12CH.jpg"/>
          <p:cNvPicPr>
            <a:picLocks noGrp="1" noChangeAspect="1"/>
          </p:cNvPicPr>
          <p:nvPr>
            <p:ph sz="half" idx="2"/>
          </p:nvPr>
        </p:nvPicPr>
        <p:blipFill>
          <a:blip r:embed="rId2" cstate="print"/>
          <a:srcRect b="-611"/>
          <a:stretch>
            <a:fillRect/>
          </a:stretch>
        </p:blipFill>
        <p:spPr>
          <a:xfrm>
            <a:off x="1947160" y="2357430"/>
            <a:ext cx="5553798" cy="4143404"/>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Dužnost.</a:t>
            </a:r>
            <a:endParaRPr lang="hr-HR" dirty="0"/>
          </a:p>
        </p:txBody>
      </p:sp>
      <p:pic>
        <p:nvPicPr>
          <p:cNvPr id="4" name="Rezervirano mjesto sadržaja 3" descr="Questions-question-mark-clip-art-microsoft-for.png"/>
          <p:cNvPicPr>
            <a:picLocks noGrp="1" noChangeAspect="1"/>
          </p:cNvPicPr>
          <p:nvPr>
            <p:ph idx="1"/>
          </p:nvPr>
        </p:nvPicPr>
        <p:blipFill>
          <a:blip r:embed="rId2" cstate="print"/>
          <a:stretch>
            <a:fillRect/>
          </a:stretch>
        </p:blipFill>
        <p:spPr>
          <a:xfrm>
            <a:off x="2357422" y="1785926"/>
            <a:ext cx="4434709" cy="4434709"/>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Čl.14.</a:t>
            </a:r>
            <a:endParaRPr lang="hr-HR" dirty="0"/>
          </a:p>
        </p:txBody>
      </p:sp>
      <p:sp>
        <p:nvSpPr>
          <p:cNvPr id="3" name="Rezervirano mjesto sadržaja 2"/>
          <p:cNvSpPr>
            <a:spLocks noGrp="1"/>
          </p:cNvSpPr>
          <p:nvPr>
            <p:ph sz="half" idx="1"/>
          </p:nvPr>
        </p:nvSpPr>
        <p:spPr>
          <a:xfrm>
            <a:off x="428596" y="1357298"/>
            <a:ext cx="8401080" cy="614354"/>
          </a:xfrm>
        </p:spPr>
        <p:txBody>
          <a:bodyPr/>
          <a:lstStyle/>
          <a:p>
            <a:r>
              <a:rPr lang="hr-HR" dirty="0" smtClean="0"/>
              <a:t>Imaš pravo izabrati vlastitu vjeroispovijest i vjerovanja.</a:t>
            </a:r>
            <a:endParaRPr lang="hr-HR" dirty="0"/>
          </a:p>
        </p:txBody>
      </p:sp>
      <p:pic>
        <p:nvPicPr>
          <p:cNvPr id="5" name="Rezervirano mjesto sadržaja 4" descr="Three_Muslim_girls_in_tudungs_-_20100718.jpg"/>
          <p:cNvPicPr>
            <a:picLocks noGrp="1" noChangeAspect="1"/>
          </p:cNvPicPr>
          <p:nvPr>
            <p:ph sz="half" idx="2"/>
          </p:nvPr>
        </p:nvPicPr>
        <p:blipFill>
          <a:blip r:embed="rId2" cstate="print"/>
          <a:stretch>
            <a:fillRect/>
          </a:stretch>
        </p:blipFill>
        <p:spPr>
          <a:xfrm>
            <a:off x="1571604" y="2214554"/>
            <a:ext cx="5972188" cy="3981459"/>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Dužnost.</a:t>
            </a:r>
            <a:endParaRPr lang="hr-HR" dirty="0"/>
          </a:p>
        </p:txBody>
      </p:sp>
      <p:pic>
        <p:nvPicPr>
          <p:cNvPr id="4" name="Rezervirano mjesto sadržaja 3" descr="Questions-question-mark-clip-art-microsoft-for.png"/>
          <p:cNvPicPr>
            <a:picLocks noGrp="1" noChangeAspect="1"/>
          </p:cNvPicPr>
          <p:nvPr>
            <p:ph idx="1"/>
          </p:nvPr>
        </p:nvPicPr>
        <p:blipFill>
          <a:blip r:embed="rId2" cstate="print"/>
          <a:stretch>
            <a:fillRect/>
          </a:stretch>
        </p:blipFill>
        <p:spPr>
          <a:xfrm>
            <a:off x="2357422" y="1785926"/>
            <a:ext cx="4434709" cy="4434709"/>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Čl.15.</a:t>
            </a:r>
            <a:endParaRPr lang="hr-HR" dirty="0"/>
          </a:p>
        </p:txBody>
      </p:sp>
      <p:sp>
        <p:nvSpPr>
          <p:cNvPr id="3" name="Rezervirano mjesto sadržaja 2"/>
          <p:cNvSpPr>
            <a:spLocks noGrp="1"/>
          </p:cNvSpPr>
          <p:nvPr>
            <p:ph sz="half" idx="1"/>
          </p:nvPr>
        </p:nvSpPr>
        <p:spPr>
          <a:xfrm>
            <a:off x="457200" y="1600201"/>
            <a:ext cx="8401080" cy="1114420"/>
          </a:xfrm>
        </p:spPr>
        <p:txBody>
          <a:bodyPr/>
          <a:lstStyle/>
          <a:p>
            <a:pPr algn="ctr"/>
            <a:r>
              <a:rPr lang="hr-HR" dirty="0" smtClean="0"/>
              <a:t>Imaš pravo izabrati svoje prijatelje, pridružiti se grupi ili okupiti grupu, dok god ne šteti drugima.</a:t>
            </a:r>
            <a:endParaRPr lang="hr-HR" dirty="0"/>
          </a:p>
        </p:txBody>
      </p:sp>
      <p:pic>
        <p:nvPicPr>
          <p:cNvPr id="5" name="Rezervirano mjesto sadržaja 4" descr="p4_rights-header.png"/>
          <p:cNvPicPr>
            <a:picLocks noGrp="1" noChangeAspect="1"/>
          </p:cNvPicPr>
          <p:nvPr>
            <p:ph sz="half" idx="2"/>
          </p:nvPr>
        </p:nvPicPr>
        <p:blipFill>
          <a:blip r:embed="rId2" cstate="print"/>
          <a:stretch>
            <a:fillRect/>
          </a:stretch>
        </p:blipFill>
        <p:spPr>
          <a:xfrm>
            <a:off x="571472" y="3143248"/>
            <a:ext cx="8201082" cy="2928958"/>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Dužnost.</a:t>
            </a:r>
            <a:endParaRPr lang="hr-HR" dirty="0"/>
          </a:p>
        </p:txBody>
      </p:sp>
      <p:pic>
        <p:nvPicPr>
          <p:cNvPr id="4" name="Rezervirano mjesto sadržaja 3" descr="Questions-question-mark-clip-art-microsoft-for.png"/>
          <p:cNvPicPr>
            <a:picLocks noGrp="1" noChangeAspect="1"/>
          </p:cNvPicPr>
          <p:nvPr>
            <p:ph idx="1"/>
          </p:nvPr>
        </p:nvPicPr>
        <p:blipFill>
          <a:blip r:embed="rId2" cstate="print"/>
          <a:stretch>
            <a:fillRect/>
          </a:stretch>
        </p:blipFill>
        <p:spPr>
          <a:xfrm>
            <a:off x="2357422" y="1785926"/>
            <a:ext cx="4434709" cy="4434709"/>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Čl.16. </a:t>
            </a:r>
            <a:endParaRPr lang="hr-HR" dirty="0"/>
          </a:p>
        </p:txBody>
      </p:sp>
      <p:sp>
        <p:nvSpPr>
          <p:cNvPr id="3" name="Rezervirano mjesto sadržaja 2"/>
          <p:cNvSpPr>
            <a:spLocks noGrp="1"/>
          </p:cNvSpPr>
          <p:nvPr>
            <p:ph sz="half" idx="1"/>
          </p:nvPr>
        </p:nvSpPr>
        <p:spPr>
          <a:xfrm>
            <a:off x="357158" y="1285860"/>
            <a:ext cx="8472518" cy="971544"/>
          </a:xfrm>
        </p:spPr>
        <p:txBody>
          <a:bodyPr/>
          <a:lstStyle/>
          <a:p>
            <a:pPr algn="ctr"/>
            <a:r>
              <a:rPr lang="hr-HR" dirty="0" smtClean="0"/>
              <a:t>Imaš pravo na privatnost.</a:t>
            </a:r>
            <a:endParaRPr lang="hr-HR" dirty="0"/>
          </a:p>
        </p:txBody>
      </p:sp>
      <p:pic>
        <p:nvPicPr>
          <p:cNvPr id="5" name="Rezervirano mjesto sadržaja 4" descr="0cad420246f5ecdb14a3e74390a8e9f2.jpg"/>
          <p:cNvPicPr>
            <a:picLocks noGrp="1" noChangeAspect="1"/>
          </p:cNvPicPr>
          <p:nvPr>
            <p:ph sz="half" idx="2"/>
          </p:nvPr>
        </p:nvPicPr>
        <p:blipFill>
          <a:blip r:embed="rId2" cstate="print"/>
          <a:stretch>
            <a:fillRect/>
          </a:stretch>
        </p:blipFill>
        <p:spPr>
          <a:xfrm>
            <a:off x="2643174" y="2285992"/>
            <a:ext cx="3969527" cy="4071966"/>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Dužnost.</a:t>
            </a:r>
            <a:endParaRPr lang="hr-HR" dirty="0"/>
          </a:p>
        </p:txBody>
      </p:sp>
      <p:pic>
        <p:nvPicPr>
          <p:cNvPr id="4" name="Rezervirano mjesto sadržaja 3" descr="Questions-question-mark-clip-art-microsoft-for.png"/>
          <p:cNvPicPr>
            <a:picLocks noGrp="1" noChangeAspect="1"/>
          </p:cNvPicPr>
          <p:nvPr>
            <p:ph idx="1"/>
          </p:nvPr>
        </p:nvPicPr>
        <p:blipFill>
          <a:blip r:embed="rId2" cstate="print"/>
          <a:stretch>
            <a:fillRect/>
          </a:stretch>
        </p:blipFill>
        <p:spPr>
          <a:xfrm>
            <a:off x="2357422" y="1785926"/>
            <a:ext cx="4434709" cy="4434709"/>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28596" y="142852"/>
            <a:ext cx="8229600" cy="1143000"/>
          </a:xfrm>
        </p:spPr>
        <p:txBody>
          <a:bodyPr/>
          <a:lstStyle/>
          <a:p>
            <a:r>
              <a:rPr lang="hr-HR" dirty="0" smtClean="0"/>
              <a:t>Konvencija UN o pravima djeteta</a:t>
            </a:r>
            <a:endParaRPr lang="hr-HR" dirty="0"/>
          </a:p>
        </p:txBody>
      </p:sp>
      <p:pic>
        <p:nvPicPr>
          <p:cNvPr id="5" name="Rezervirano mjesto sadržaja 4" descr="UN_General_Assembly_hall.jpg"/>
          <p:cNvPicPr>
            <a:picLocks noGrp="1" noChangeAspect="1"/>
          </p:cNvPicPr>
          <p:nvPr>
            <p:ph sz="half" idx="1"/>
          </p:nvPr>
        </p:nvPicPr>
        <p:blipFill>
          <a:blip r:embed="rId2" cstate="print"/>
          <a:stretch>
            <a:fillRect/>
          </a:stretch>
        </p:blipFill>
        <p:spPr>
          <a:xfrm>
            <a:off x="1714480" y="1285860"/>
            <a:ext cx="5758227" cy="3571900"/>
          </a:xfrm>
        </p:spPr>
      </p:pic>
      <p:sp>
        <p:nvSpPr>
          <p:cNvPr id="4" name="Rezervirano mjesto sadržaja 3"/>
          <p:cNvSpPr>
            <a:spLocks noGrp="1"/>
          </p:cNvSpPr>
          <p:nvPr>
            <p:ph sz="half" idx="2"/>
          </p:nvPr>
        </p:nvSpPr>
        <p:spPr>
          <a:xfrm>
            <a:off x="214282" y="5072074"/>
            <a:ext cx="8786874" cy="1685924"/>
          </a:xfrm>
        </p:spPr>
        <p:txBody>
          <a:bodyPr>
            <a:normAutofit fontScale="92500" lnSpcReduction="20000"/>
          </a:bodyPr>
          <a:lstStyle/>
          <a:p>
            <a:r>
              <a:rPr lang="hr-HR" b="1" dirty="0" smtClean="0"/>
              <a:t>Popis obveza koje države moraju ispunjavati prema djetetu. </a:t>
            </a:r>
          </a:p>
          <a:p>
            <a:pPr algn="ctr"/>
            <a:r>
              <a:rPr lang="hr-HR" b="1" dirty="0" smtClean="0"/>
              <a:t>Opća skupština UN</a:t>
            </a:r>
          </a:p>
          <a:p>
            <a:pPr algn="ctr"/>
            <a:r>
              <a:rPr lang="hr-HR" b="1" dirty="0" smtClean="0"/>
              <a:t>20.11.1989.g.</a:t>
            </a:r>
          </a:p>
          <a:p>
            <a:pPr algn="ctr"/>
            <a:r>
              <a:rPr lang="hr-HR" b="1" dirty="0" smtClean="0"/>
              <a:t>Dan dječjih prava</a:t>
            </a:r>
          </a:p>
          <a:p>
            <a:endParaRPr lang="hr-HR"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Čl.22.</a:t>
            </a:r>
            <a:endParaRPr lang="hr-HR" dirty="0"/>
          </a:p>
        </p:txBody>
      </p:sp>
      <p:sp>
        <p:nvSpPr>
          <p:cNvPr id="3" name="Rezervirano mjesto sadržaja 2"/>
          <p:cNvSpPr>
            <a:spLocks noGrp="1"/>
          </p:cNvSpPr>
          <p:nvPr>
            <p:ph sz="half" idx="1"/>
          </p:nvPr>
        </p:nvSpPr>
        <p:spPr>
          <a:xfrm>
            <a:off x="500034" y="1285860"/>
            <a:ext cx="8472518" cy="1471610"/>
          </a:xfrm>
        </p:spPr>
        <p:txBody>
          <a:bodyPr/>
          <a:lstStyle/>
          <a:p>
            <a:pPr algn="ctr"/>
            <a:r>
              <a:rPr lang="hr-HR" dirty="0" smtClean="0"/>
              <a:t>Imaš pravo na posebnu zaštitu i pomoć ako si prognanik/</a:t>
            </a:r>
            <a:r>
              <a:rPr lang="hr-HR" dirty="0" err="1" smtClean="0"/>
              <a:t>ca</a:t>
            </a:r>
            <a:r>
              <a:rPr lang="hr-HR" dirty="0" smtClean="0"/>
              <a:t> (ako su te prisilili da napustiš svoj dom i živiš u drugoj zemlji).</a:t>
            </a:r>
            <a:endParaRPr lang="hr-HR" dirty="0"/>
          </a:p>
        </p:txBody>
      </p:sp>
      <p:pic>
        <p:nvPicPr>
          <p:cNvPr id="7" name="Rezervirano mjesto sadržaja 6" descr="PAY-Turkish-Coast-Guard-personnel-help-refugees.jpg"/>
          <p:cNvPicPr>
            <a:picLocks noGrp="1" noChangeAspect="1"/>
          </p:cNvPicPr>
          <p:nvPr>
            <p:ph sz="half" idx="2"/>
          </p:nvPr>
        </p:nvPicPr>
        <p:blipFill>
          <a:blip r:embed="rId2" cstate="print"/>
          <a:stretch>
            <a:fillRect/>
          </a:stretch>
        </p:blipFill>
        <p:spPr>
          <a:xfrm>
            <a:off x="2000232" y="2643182"/>
            <a:ext cx="5286412" cy="3515679"/>
          </a:xfrm>
        </p:spPr>
      </p:pic>
      <p:sp>
        <p:nvSpPr>
          <p:cNvPr id="5" name="Pravokutnik 4"/>
          <p:cNvSpPr/>
          <p:nvPr/>
        </p:nvSpPr>
        <p:spPr>
          <a:xfrm>
            <a:off x="0" y="6211669"/>
            <a:ext cx="9286844" cy="923330"/>
          </a:xfrm>
          <a:prstGeom prst="rect">
            <a:avLst/>
          </a:prstGeom>
        </p:spPr>
        <p:txBody>
          <a:bodyPr wrap="square">
            <a:spAutoFit/>
          </a:bodyPr>
          <a:lstStyle/>
          <a:p>
            <a:r>
              <a:rPr lang="hr-HR" dirty="0" smtClean="0">
                <a:hlinkClick r:id="rId3"/>
              </a:rPr>
              <a:t>https://medium.com/photography-and-social-change/an-act-of-humanity-ebdd298060b7#.u7bcduttu</a:t>
            </a:r>
            <a:endParaRPr lang="hr-HR" dirty="0" smtClean="0"/>
          </a:p>
          <a:p>
            <a:endParaRPr lang="hr-H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Dužnost.</a:t>
            </a:r>
            <a:endParaRPr lang="hr-HR" dirty="0"/>
          </a:p>
        </p:txBody>
      </p:sp>
      <p:pic>
        <p:nvPicPr>
          <p:cNvPr id="4" name="Rezervirano mjesto sadržaja 3" descr="Questions-question-mark-clip-art-microsoft-for.png"/>
          <p:cNvPicPr>
            <a:picLocks noGrp="1" noChangeAspect="1"/>
          </p:cNvPicPr>
          <p:nvPr>
            <p:ph idx="1"/>
          </p:nvPr>
        </p:nvPicPr>
        <p:blipFill>
          <a:blip r:embed="rId2" cstate="print"/>
          <a:stretch>
            <a:fillRect/>
          </a:stretch>
        </p:blipFill>
        <p:spPr>
          <a:xfrm>
            <a:off x="2357422" y="1785926"/>
            <a:ext cx="4434709" cy="4434709"/>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Čl</a:t>
            </a:r>
            <a:r>
              <a:rPr lang="hr-HR" dirty="0" smtClean="0"/>
              <a:t>. 28.</a:t>
            </a:r>
            <a:endParaRPr lang="hr-HR" dirty="0"/>
          </a:p>
        </p:txBody>
      </p:sp>
      <p:sp>
        <p:nvSpPr>
          <p:cNvPr id="3" name="Rezervirano mjesto sadržaja 2"/>
          <p:cNvSpPr>
            <a:spLocks noGrp="1"/>
          </p:cNvSpPr>
          <p:nvPr>
            <p:ph sz="half" idx="1"/>
          </p:nvPr>
        </p:nvSpPr>
        <p:spPr>
          <a:xfrm>
            <a:off x="428596" y="1285860"/>
            <a:ext cx="8472518" cy="1471610"/>
          </a:xfrm>
        </p:spPr>
        <p:txBody>
          <a:bodyPr/>
          <a:lstStyle/>
          <a:p>
            <a:r>
              <a:rPr lang="hr-HR" dirty="0" smtClean="0"/>
              <a:t>Imaš pravo na kvalitetno obrazovanje. Svi te trebaju ohrabrivati na pohađanje škole do najvišeg stupnja koji možeš postići.</a:t>
            </a:r>
            <a:endParaRPr lang="hr-HR" dirty="0"/>
          </a:p>
        </p:txBody>
      </p:sp>
      <p:pic>
        <p:nvPicPr>
          <p:cNvPr id="5" name="Rezervirano mjesto sadržaja 4" descr="rs78537_az_pak_save_lb_edu_102.jpg"/>
          <p:cNvPicPr>
            <a:picLocks noGrp="1" noChangeAspect="1"/>
          </p:cNvPicPr>
          <p:nvPr>
            <p:ph sz="half" idx="2"/>
          </p:nvPr>
        </p:nvPicPr>
        <p:blipFill>
          <a:blip r:embed="rId2" cstate="print"/>
          <a:stretch>
            <a:fillRect/>
          </a:stretch>
        </p:blipFill>
        <p:spPr>
          <a:xfrm>
            <a:off x="1857356" y="3000372"/>
            <a:ext cx="5400684" cy="3600456"/>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Jeste li čuli za </a:t>
            </a:r>
            <a:r>
              <a:rPr lang="hr-HR" dirty="0" err="1" smtClean="0"/>
              <a:t>Malalu</a:t>
            </a:r>
            <a:r>
              <a:rPr lang="hr-HR" dirty="0" smtClean="0"/>
              <a:t> </a:t>
            </a:r>
            <a:r>
              <a:rPr lang="hr-HR" dirty="0" err="1" smtClean="0"/>
              <a:t>Yousafzai</a:t>
            </a:r>
            <a:r>
              <a:rPr lang="hr-HR" dirty="0" smtClean="0"/>
              <a:t>?</a:t>
            </a:r>
            <a:endParaRPr lang="hr-HR" dirty="0"/>
          </a:p>
        </p:txBody>
      </p:sp>
      <p:pic>
        <p:nvPicPr>
          <p:cNvPr id="4" name="Rezervirano mjesto sadržaja 3" descr="Questions-question-mark-clip-art-microsoft-for.png"/>
          <p:cNvPicPr>
            <a:picLocks noGrp="1" noChangeAspect="1"/>
          </p:cNvPicPr>
          <p:nvPr>
            <p:ph idx="1"/>
          </p:nvPr>
        </p:nvPicPr>
        <p:blipFill>
          <a:blip r:embed="rId2" cstate="print"/>
          <a:stretch>
            <a:fillRect/>
          </a:stretch>
        </p:blipFill>
        <p:spPr>
          <a:xfrm>
            <a:off x="2357422" y="1785926"/>
            <a:ext cx="4434709" cy="4434709"/>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p:txBody>
          <a:bodyPr>
            <a:normAutofit fontScale="90000"/>
          </a:bodyPr>
          <a:lstStyle/>
          <a:p>
            <a:r>
              <a:rPr lang="hr-HR" dirty="0" err="1" smtClean="0"/>
              <a:t>Malala</a:t>
            </a:r>
            <a:r>
              <a:rPr lang="hr-HR" dirty="0" smtClean="0"/>
              <a:t> </a:t>
            </a:r>
            <a:r>
              <a:rPr lang="hr-HR" dirty="0" err="1" smtClean="0"/>
              <a:t>Yousafzai</a:t>
            </a:r>
            <a:r>
              <a:rPr lang="hr-HR" dirty="0" smtClean="0"/>
              <a:t>, dobitnica Nobelove nagrade za mir</a:t>
            </a:r>
            <a:endParaRPr lang="hr-HR" dirty="0"/>
          </a:p>
        </p:txBody>
      </p:sp>
      <p:sp>
        <p:nvSpPr>
          <p:cNvPr id="7" name="Rezervirano mjesto sadržaja 6"/>
          <p:cNvSpPr>
            <a:spLocks noGrp="1"/>
          </p:cNvSpPr>
          <p:nvPr>
            <p:ph sz="half" idx="2"/>
          </p:nvPr>
        </p:nvSpPr>
        <p:spPr>
          <a:xfrm>
            <a:off x="4500562" y="4714884"/>
            <a:ext cx="4286280" cy="1571636"/>
          </a:xfrm>
        </p:spPr>
        <p:txBody>
          <a:bodyPr/>
          <a:lstStyle/>
          <a:p>
            <a:r>
              <a:rPr lang="hr-HR" dirty="0"/>
              <a:t>„Pokušali su me ubiti jer želim da svako dijete ima pravo na školovanje.“</a:t>
            </a:r>
          </a:p>
        </p:txBody>
      </p:sp>
      <p:pic>
        <p:nvPicPr>
          <p:cNvPr id="9" name="Rezervirano mjesto sadržaja 8" descr="preuzmi (1).jpg"/>
          <p:cNvPicPr>
            <a:picLocks noGrp="1" noChangeAspect="1"/>
          </p:cNvPicPr>
          <p:nvPr>
            <p:ph sz="half" idx="1"/>
          </p:nvPr>
        </p:nvPicPr>
        <p:blipFill>
          <a:blip r:embed="rId2" cstate="print"/>
          <a:stretch>
            <a:fillRect/>
          </a:stretch>
        </p:blipFill>
        <p:spPr>
          <a:xfrm>
            <a:off x="1000100" y="1643050"/>
            <a:ext cx="3107370" cy="4833687"/>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Čl.31.</a:t>
            </a:r>
            <a:endParaRPr lang="hr-HR" dirty="0"/>
          </a:p>
        </p:txBody>
      </p:sp>
      <p:sp>
        <p:nvSpPr>
          <p:cNvPr id="3" name="Rezervirano mjesto sadržaja 2"/>
          <p:cNvSpPr>
            <a:spLocks noGrp="1"/>
          </p:cNvSpPr>
          <p:nvPr>
            <p:ph sz="half" idx="1"/>
          </p:nvPr>
        </p:nvSpPr>
        <p:spPr>
          <a:xfrm>
            <a:off x="457200" y="1600201"/>
            <a:ext cx="8472518" cy="614354"/>
          </a:xfrm>
        </p:spPr>
        <p:txBody>
          <a:bodyPr/>
          <a:lstStyle/>
          <a:p>
            <a:pPr algn="ctr"/>
            <a:r>
              <a:rPr lang="hr-HR" dirty="0" smtClean="0"/>
              <a:t>Imaš pravo na igru i odmor.</a:t>
            </a:r>
            <a:endParaRPr lang="hr-HR" dirty="0"/>
          </a:p>
        </p:txBody>
      </p:sp>
      <p:pic>
        <p:nvPicPr>
          <p:cNvPr id="5" name="Rezervirano mjesto sadržaja 4" descr="news_article_30446_22856_1454328765.jpg"/>
          <p:cNvPicPr>
            <a:picLocks noGrp="1" noChangeAspect="1"/>
          </p:cNvPicPr>
          <p:nvPr>
            <p:ph sz="half" idx="2"/>
          </p:nvPr>
        </p:nvPicPr>
        <p:blipFill>
          <a:blip r:embed="rId2" cstate="print"/>
          <a:stretch>
            <a:fillRect/>
          </a:stretch>
        </p:blipFill>
        <p:spPr>
          <a:xfrm>
            <a:off x="1214414" y="2357430"/>
            <a:ext cx="6633292" cy="4018114"/>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normAutofit/>
          </a:bodyPr>
          <a:lstStyle/>
          <a:p>
            <a:r>
              <a:rPr lang="hr-HR" dirty="0" smtClean="0"/>
              <a:t>Čl.32.</a:t>
            </a:r>
            <a:endParaRPr lang="hr-HR" dirty="0"/>
          </a:p>
        </p:txBody>
      </p:sp>
      <p:sp>
        <p:nvSpPr>
          <p:cNvPr id="5" name="Rezervirano mjesto sadržaja 4"/>
          <p:cNvSpPr>
            <a:spLocks noGrp="1"/>
          </p:cNvSpPr>
          <p:nvPr>
            <p:ph sz="half" idx="1"/>
          </p:nvPr>
        </p:nvSpPr>
        <p:spPr/>
        <p:txBody>
          <a:bodyPr/>
          <a:lstStyle/>
          <a:p>
            <a:r>
              <a:rPr lang="hr-HR" dirty="0" smtClean="0"/>
              <a:t>Imaš pravo na zaštitu od rada koji ti šteti te je loš za tvoje zdravlje i obrazovanje. Ako radiš, imaš pravo biti na sigurnom i dobiti odgovarajuću plaću.</a:t>
            </a:r>
            <a:endParaRPr lang="hr-HR" dirty="0"/>
          </a:p>
        </p:txBody>
      </p:sp>
      <p:pic>
        <p:nvPicPr>
          <p:cNvPr id="7" name="Rezervirano mjesto sadržaja 6" descr="2670908738689df42d84895fb670b78c.jpg"/>
          <p:cNvPicPr>
            <a:picLocks noGrp="1" noChangeAspect="1"/>
          </p:cNvPicPr>
          <p:nvPr>
            <p:ph sz="half" idx="2"/>
          </p:nvPr>
        </p:nvPicPr>
        <p:blipFill>
          <a:blip r:embed="rId2" cstate="print"/>
          <a:stretch>
            <a:fillRect/>
          </a:stretch>
        </p:blipFill>
        <p:spPr>
          <a:xfrm>
            <a:off x="5214942" y="1571612"/>
            <a:ext cx="2999581" cy="4525963"/>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28596" y="0"/>
            <a:ext cx="8229600" cy="1143000"/>
          </a:xfrm>
        </p:spPr>
        <p:txBody>
          <a:bodyPr>
            <a:normAutofit fontScale="90000"/>
          </a:bodyPr>
          <a:lstStyle/>
          <a:p>
            <a:r>
              <a:rPr lang="hr-HR" dirty="0" smtClean="0"/>
              <a:t>Iskorištavanje dječjeg rada u suvremeno svijetu</a:t>
            </a:r>
            <a:endParaRPr lang="hr-HR" dirty="0"/>
          </a:p>
        </p:txBody>
      </p:sp>
      <p:sp>
        <p:nvSpPr>
          <p:cNvPr id="3" name="Rezervirano mjesto sadržaja 2"/>
          <p:cNvSpPr>
            <a:spLocks noGrp="1"/>
          </p:cNvSpPr>
          <p:nvPr>
            <p:ph idx="1"/>
          </p:nvPr>
        </p:nvSpPr>
        <p:spPr>
          <a:xfrm>
            <a:off x="0" y="1285860"/>
            <a:ext cx="9144000" cy="5572140"/>
          </a:xfrm>
        </p:spPr>
        <p:txBody>
          <a:bodyPr>
            <a:noAutofit/>
          </a:bodyPr>
          <a:lstStyle/>
          <a:p>
            <a:r>
              <a:rPr lang="vi-VN" sz="2100" dirty="0" smtClean="0"/>
              <a:t>Prema podacima Međunarodne organizacije rada, od 2000. godine ukupan broj djece koja rade pao je sa 246 milijuna na 168 milijuna djece. Više od polovice, 85 milijuna radi na opasnim poslovima. Najviše djece, oko 130 milijuna, radi na području Azije i Tihog oceana, no dječji rad prisutan je i u mnogim industrijskim i bogatijim zemljama. Poljoprivreda je grana u kojoj se može pronaći najviše djece koja rade (59%), ali dječji rad prisutan je i u drugim granama kao što su uslužne djelatnosti i industrija. Djeca rade u svim gospodarskih granama, a najviše u neformalnom sektoru u kojem se ne sklapaju nikakvi ugovori o socijalnom statusu djece. Takvi poslovi uključuju rad u poljoprivrednim  gospodarstvima, rad u tvornicama i pomoć u kući. Navedeni poslovi su opasni, te tome dodajemo podatak kako svake godine čak 22 000 djece pogine u nesrećama i bolestima prilikom obavljanja poljoprivrednog rada jer se ozlijede ili razbole prilikom izlaganja kemijskim proizvodima i umjetnim gnojivima s kojima rukuju bez ikakve zaštite. Djeci je uskraćeno zdravlje, adekvatno obrazovanje i slobodno vrijeme, ali i njihova temelja prava i slobode.</a:t>
            </a:r>
            <a:endParaRPr lang="hr-HR" sz="21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r>
              <a:rPr lang="hr-HR" dirty="0" smtClean="0"/>
              <a:t>Djeca su prisiljena raditi jer njihova egzistencija, kao i egzistencija njihove obitelji ovise o njihovom radu. Iako je dječji rad nezakonit u mnogim zemljama, djeca su i dalje prisiljena raditi i najteže fizičke poslove.</a:t>
            </a:r>
            <a:endParaRPr lang="hr-H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Obala Bjelokosti</a:t>
            </a:r>
            <a:endParaRPr lang="hr-HR" dirty="0"/>
          </a:p>
        </p:txBody>
      </p:sp>
      <p:pic>
        <p:nvPicPr>
          <p:cNvPr id="4" name="Rezervirano mjesto sadržaja 3" descr="labornestle.jpg"/>
          <p:cNvPicPr>
            <a:picLocks noGrp="1" noChangeAspect="1"/>
          </p:cNvPicPr>
          <p:nvPr>
            <p:ph idx="1"/>
          </p:nvPr>
        </p:nvPicPr>
        <p:blipFill>
          <a:blip r:embed="rId2" cstate="print"/>
          <a:stretch>
            <a:fillRect/>
          </a:stretch>
        </p:blipFill>
        <p:spPr>
          <a:xfrm>
            <a:off x="457200" y="1720765"/>
            <a:ext cx="8229600" cy="428483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Republika Hrvatska</a:t>
            </a:r>
            <a:endParaRPr lang="hr-HR" dirty="0"/>
          </a:p>
        </p:txBody>
      </p:sp>
      <p:sp>
        <p:nvSpPr>
          <p:cNvPr id="3" name="Rezervirano mjesto sadržaja 2"/>
          <p:cNvSpPr>
            <a:spLocks noGrp="1"/>
          </p:cNvSpPr>
          <p:nvPr>
            <p:ph idx="1"/>
          </p:nvPr>
        </p:nvSpPr>
        <p:spPr>
          <a:xfrm>
            <a:off x="428596" y="1357298"/>
            <a:ext cx="8229600" cy="4525963"/>
          </a:xfrm>
        </p:spPr>
        <p:txBody>
          <a:bodyPr/>
          <a:lstStyle/>
          <a:p>
            <a:r>
              <a:rPr lang="hr-HR" dirty="0" smtClean="0"/>
              <a:t>kao stranka Konvencije uvrstila se među one napredne zemlje koje su preuzele obvezu osiguranja i zaštite ljudskih prava i temeljnih sloboda. Poštivanje, zaštita i promicanje ljudskih prava zadatak je koji proizlazi iz hrvatskog Ustava, a o njegovu ostvarenju ovisi dobrobit današnjeg pučanstva, kao i budućih naraštaja. </a:t>
            </a:r>
            <a:endParaRPr lang="hr-HR" dirty="0"/>
          </a:p>
        </p:txBody>
      </p:sp>
      <p:pic>
        <p:nvPicPr>
          <p:cNvPr id="4" name="Slika 3" descr="croatia_640.png"/>
          <p:cNvPicPr>
            <a:picLocks noChangeAspect="1"/>
          </p:cNvPicPr>
          <p:nvPr/>
        </p:nvPicPr>
        <p:blipFill>
          <a:blip r:embed="rId2" cstate="print"/>
          <a:stretch>
            <a:fillRect/>
          </a:stretch>
        </p:blipFill>
        <p:spPr>
          <a:xfrm>
            <a:off x="6715140" y="5072074"/>
            <a:ext cx="1967977" cy="147598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Indija</a:t>
            </a:r>
            <a:endParaRPr lang="hr-HR" dirty="0"/>
          </a:p>
        </p:txBody>
      </p:sp>
      <p:pic>
        <p:nvPicPr>
          <p:cNvPr id="4" name="Rezervirano mjesto sadržaja 3" descr="1370089633-bangladesh-rmg-sector_2105686_0.jpg"/>
          <p:cNvPicPr>
            <a:picLocks noGrp="1" noChangeAspect="1"/>
          </p:cNvPicPr>
          <p:nvPr>
            <p:ph idx="1"/>
          </p:nvPr>
        </p:nvPicPr>
        <p:blipFill>
          <a:blip r:embed="rId2" cstate="print"/>
          <a:stretch>
            <a:fillRect/>
          </a:stretch>
        </p:blipFill>
        <p:spPr>
          <a:xfrm>
            <a:off x="539961" y="1600200"/>
            <a:ext cx="8064077" cy="4525963"/>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Konvencija UN o pravima djeteta</a:t>
            </a:r>
            <a:endParaRPr lang="hr-HR" dirty="0"/>
          </a:p>
        </p:txBody>
      </p:sp>
      <p:pic>
        <p:nvPicPr>
          <p:cNvPr id="4" name="Rezervirano mjesto sadržaja 3" descr="UNICEF-CRC.jpg"/>
          <p:cNvPicPr>
            <a:picLocks noGrp="1" noChangeAspect="1"/>
          </p:cNvPicPr>
          <p:nvPr>
            <p:ph idx="1"/>
          </p:nvPr>
        </p:nvPicPr>
        <p:blipFill>
          <a:blip r:embed="rId2" cstate="print"/>
          <a:stretch>
            <a:fillRect/>
          </a:stretch>
        </p:blipFill>
        <p:spPr>
          <a:xfrm>
            <a:off x="1174902" y="1600200"/>
            <a:ext cx="6794195" cy="4525963"/>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6" name="Rezervirano mjesto sadržaja 5" descr="4630-n.jpg"/>
          <p:cNvPicPr>
            <a:picLocks noGrp="1" noChangeAspect="1"/>
          </p:cNvPicPr>
          <p:nvPr>
            <p:ph idx="1"/>
          </p:nvPr>
        </p:nvPicPr>
        <p:blipFill>
          <a:blip r:embed="rId2" cstate="print"/>
          <a:stretch>
            <a:fillRect/>
          </a:stretch>
        </p:blipFill>
        <p:spPr>
          <a:xfrm>
            <a:off x="642910" y="1928802"/>
            <a:ext cx="7950571" cy="408886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Tko štiti prava djeteta?</a:t>
            </a:r>
            <a:endParaRPr lang="hr-HR" dirty="0"/>
          </a:p>
        </p:txBody>
      </p:sp>
      <p:sp>
        <p:nvSpPr>
          <p:cNvPr id="3" name="Rezervirano mjesto sadržaja 2"/>
          <p:cNvSpPr>
            <a:spLocks noGrp="1"/>
          </p:cNvSpPr>
          <p:nvPr>
            <p:ph idx="1"/>
          </p:nvPr>
        </p:nvSpPr>
        <p:spPr>
          <a:xfrm>
            <a:off x="357158" y="1571612"/>
            <a:ext cx="8501122" cy="4525963"/>
          </a:xfrm>
        </p:spPr>
        <p:txBody>
          <a:bodyPr>
            <a:normAutofit lnSpcReduction="10000"/>
          </a:bodyPr>
          <a:lstStyle/>
          <a:p>
            <a:r>
              <a:rPr lang="hr-HR" dirty="0" smtClean="0"/>
              <a:t>Svi odrasli</a:t>
            </a:r>
          </a:p>
          <a:p>
            <a:r>
              <a:rPr lang="hr-HR" dirty="0" smtClean="0"/>
              <a:t>Ustav  i zakoni RH</a:t>
            </a:r>
          </a:p>
          <a:p>
            <a:r>
              <a:rPr lang="hr-HR" dirty="0" smtClean="0"/>
              <a:t>Policija</a:t>
            </a:r>
          </a:p>
          <a:p>
            <a:r>
              <a:rPr lang="hr-HR" dirty="0" smtClean="0"/>
              <a:t>Centar za socijalnu skrb</a:t>
            </a:r>
          </a:p>
          <a:p>
            <a:r>
              <a:rPr lang="hr-HR" dirty="0" smtClean="0"/>
              <a:t>Pravobraniteljica za djecu</a:t>
            </a:r>
          </a:p>
          <a:p>
            <a:r>
              <a:rPr lang="hr-HR" dirty="0" smtClean="0"/>
              <a:t>UNICEF</a:t>
            </a:r>
          </a:p>
          <a:p>
            <a:r>
              <a:rPr lang="hr-HR" dirty="0" smtClean="0"/>
              <a:t>UNHCR</a:t>
            </a:r>
          </a:p>
          <a:p>
            <a:r>
              <a:rPr lang="hr-HR" dirty="0" smtClean="0"/>
              <a:t>Brojne nevladine organizacije…</a:t>
            </a:r>
            <a:endParaRPr lang="hr-HR" dirty="0"/>
          </a:p>
        </p:txBody>
      </p:sp>
      <p:pic>
        <p:nvPicPr>
          <p:cNvPr id="4" name="Slika 3" descr="UNICEF.jpeg"/>
          <p:cNvPicPr>
            <a:picLocks noChangeAspect="1"/>
          </p:cNvPicPr>
          <p:nvPr/>
        </p:nvPicPr>
        <p:blipFill>
          <a:blip r:embed="rId2" cstate="print"/>
          <a:stretch>
            <a:fillRect/>
          </a:stretch>
        </p:blipFill>
        <p:spPr>
          <a:xfrm>
            <a:off x="6286512" y="1785926"/>
            <a:ext cx="2194614" cy="16240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Djeca</a:t>
            </a:r>
            <a:endParaRPr lang="hr-HR" dirty="0"/>
          </a:p>
        </p:txBody>
      </p:sp>
      <p:sp>
        <p:nvSpPr>
          <p:cNvPr id="3" name="Rezervirano mjesto sadržaja 2"/>
          <p:cNvSpPr>
            <a:spLocks noGrp="1"/>
          </p:cNvSpPr>
          <p:nvPr>
            <p:ph idx="1"/>
          </p:nvPr>
        </p:nvSpPr>
        <p:spPr>
          <a:xfrm>
            <a:off x="428596" y="1285860"/>
            <a:ext cx="8229600" cy="2500330"/>
          </a:xfrm>
        </p:spPr>
        <p:txBody>
          <a:bodyPr>
            <a:normAutofit/>
          </a:bodyPr>
          <a:lstStyle/>
          <a:p>
            <a:r>
              <a:rPr lang="hr-HR" sz="2800" dirty="0" smtClean="0"/>
              <a:t>se rađaju s temeljnim slobodama i pravima koja pripadaju svim ljudskim bićima. No, s obzirom na tjelesnu i psihičku nezrelost nameće se potreba isticanja posebnih prava djeteta na zaštitu. Upravo je to osnovno polazište Konvencije o pravima djeteta.</a:t>
            </a:r>
            <a:endParaRPr lang="hr-HR" sz="2800" dirty="0"/>
          </a:p>
        </p:txBody>
      </p:sp>
      <p:pic>
        <p:nvPicPr>
          <p:cNvPr id="4" name="Slika 3" descr="9086_big.jpg"/>
          <p:cNvPicPr>
            <a:picLocks noChangeAspect="1"/>
          </p:cNvPicPr>
          <p:nvPr/>
        </p:nvPicPr>
        <p:blipFill>
          <a:blip r:embed="rId2" cstate="print"/>
          <a:stretch>
            <a:fillRect/>
          </a:stretch>
        </p:blipFill>
        <p:spPr>
          <a:xfrm>
            <a:off x="2357422" y="3643314"/>
            <a:ext cx="4393436" cy="292895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Vrste prava</a:t>
            </a:r>
            <a:endParaRPr lang="hr-HR" dirty="0"/>
          </a:p>
        </p:txBody>
      </p:sp>
      <p:sp>
        <p:nvSpPr>
          <p:cNvPr id="3" name="Rezervirano mjesto sadržaja 2"/>
          <p:cNvSpPr>
            <a:spLocks noGrp="1"/>
          </p:cNvSpPr>
          <p:nvPr>
            <p:ph sz="half" idx="1"/>
          </p:nvPr>
        </p:nvSpPr>
        <p:spPr>
          <a:xfrm>
            <a:off x="457200" y="1600201"/>
            <a:ext cx="5400684" cy="3114684"/>
          </a:xfrm>
        </p:spPr>
        <p:txBody>
          <a:bodyPr/>
          <a:lstStyle/>
          <a:p>
            <a:pPr marL="514350" indent="-514350">
              <a:buFont typeface="+mj-lt"/>
              <a:buAutoNum type="arabicPeriod"/>
            </a:pPr>
            <a:r>
              <a:rPr lang="hr-HR" dirty="0" smtClean="0"/>
              <a:t>PRAVA PREŽIVLJAVANJA</a:t>
            </a:r>
          </a:p>
          <a:p>
            <a:pPr marL="514350" indent="-514350">
              <a:buFont typeface="+mj-lt"/>
              <a:buAutoNum type="arabicPeriod"/>
            </a:pPr>
            <a:r>
              <a:rPr lang="hr-HR" dirty="0" smtClean="0"/>
              <a:t>RAZVOJNA PRAVA</a:t>
            </a:r>
          </a:p>
          <a:p>
            <a:pPr marL="514350" indent="-514350">
              <a:buFont typeface="+mj-lt"/>
              <a:buAutoNum type="arabicPeriod"/>
            </a:pPr>
            <a:r>
              <a:rPr lang="hr-HR" dirty="0" smtClean="0"/>
              <a:t>ZAŠTITNA PRAVA</a:t>
            </a:r>
          </a:p>
          <a:p>
            <a:pPr marL="514350" indent="-514350">
              <a:buFont typeface="+mj-lt"/>
              <a:buAutoNum type="arabicPeriod"/>
            </a:pPr>
            <a:r>
              <a:rPr lang="hr-HR" dirty="0" smtClean="0"/>
              <a:t>PRAVO SUDJELOVANJA</a:t>
            </a:r>
            <a:endParaRPr lang="hr-HR" dirty="0"/>
          </a:p>
        </p:txBody>
      </p:sp>
      <p:pic>
        <p:nvPicPr>
          <p:cNvPr id="5" name="Rezervirano mjesto sadržaja 4" descr="preuzmi.png"/>
          <p:cNvPicPr>
            <a:picLocks noGrp="1" noChangeAspect="1"/>
          </p:cNvPicPr>
          <p:nvPr>
            <p:ph sz="half" idx="2"/>
          </p:nvPr>
        </p:nvPicPr>
        <p:blipFill>
          <a:blip r:embed="rId2" cstate="print"/>
          <a:stretch>
            <a:fillRect/>
          </a:stretch>
        </p:blipFill>
        <p:spPr>
          <a:xfrm>
            <a:off x="4643438" y="2428868"/>
            <a:ext cx="4286279" cy="4286279"/>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785786" y="500042"/>
            <a:ext cx="7772400" cy="1470025"/>
          </a:xfrm>
        </p:spPr>
        <p:txBody>
          <a:bodyPr/>
          <a:lstStyle/>
          <a:p>
            <a:r>
              <a:rPr lang="hr-HR" dirty="0" smtClean="0"/>
              <a:t>Konvencija UN o pravima djeteta</a:t>
            </a:r>
            <a:endParaRPr lang="hr-HR" dirty="0"/>
          </a:p>
        </p:txBody>
      </p:sp>
      <p:pic>
        <p:nvPicPr>
          <p:cNvPr id="4" name="Slika 3" descr="znate-li-koja-su-osnovna-djecja-prava-1345-469x313-20131120161301.jpg"/>
          <p:cNvPicPr>
            <a:picLocks noChangeAspect="1"/>
          </p:cNvPicPr>
          <p:nvPr/>
        </p:nvPicPr>
        <p:blipFill>
          <a:blip r:embed="rId2" cstate="print"/>
          <a:stretch>
            <a:fillRect/>
          </a:stretch>
        </p:blipFill>
        <p:spPr>
          <a:xfrm>
            <a:off x="1928794" y="2500306"/>
            <a:ext cx="5352144" cy="35719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Čl.1.</a:t>
            </a:r>
            <a:endParaRPr lang="hr-HR" dirty="0"/>
          </a:p>
        </p:txBody>
      </p:sp>
      <p:sp>
        <p:nvSpPr>
          <p:cNvPr id="3" name="Rezervirano mjesto sadržaja 2"/>
          <p:cNvSpPr>
            <a:spLocks noGrp="1"/>
          </p:cNvSpPr>
          <p:nvPr>
            <p:ph sz="half" idx="1"/>
          </p:nvPr>
        </p:nvSpPr>
        <p:spPr>
          <a:xfrm>
            <a:off x="285720" y="1571612"/>
            <a:ext cx="8543956" cy="757230"/>
          </a:xfrm>
        </p:spPr>
        <p:txBody>
          <a:bodyPr/>
          <a:lstStyle/>
          <a:p>
            <a:pPr algn="ctr"/>
            <a:r>
              <a:rPr lang="hr-HR" dirty="0" smtClean="0"/>
              <a:t>Svatko mlađi od 18 godina ima ova prava.</a:t>
            </a:r>
            <a:endParaRPr lang="hr-HR" dirty="0"/>
          </a:p>
        </p:txBody>
      </p:sp>
      <p:pic>
        <p:nvPicPr>
          <p:cNvPr id="5" name="Rezervirano mjesto sadržaja 4" descr="Coping with a teenage daughter suffering from an eating disorder.jpg"/>
          <p:cNvPicPr>
            <a:picLocks noGrp="1" noChangeAspect="1"/>
          </p:cNvPicPr>
          <p:nvPr>
            <p:ph sz="half" idx="2"/>
          </p:nvPr>
        </p:nvPicPr>
        <p:blipFill>
          <a:blip r:embed="rId2" cstate="print"/>
          <a:stretch>
            <a:fillRect/>
          </a:stretch>
        </p:blipFill>
        <p:spPr>
          <a:xfrm>
            <a:off x="2000232" y="2500306"/>
            <a:ext cx="5186370" cy="372584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Čl.6.</a:t>
            </a:r>
            <a:endParaRPr lang="hr-HR" dirty="0"/>
          </a:p>
        </p:txBody>
      </p:sp>
      <p:sp>
        <p:nvSpPr>
          <p:cNvPr id="3" name="Rezervirano mjesto sadržaja 2"/>
          <p:cNvSpPr>
            <a:spLocks noGrp="1"/>
          </p:cNvSpPr>
          <p:nvPr>
            <p:ph sz="half" idx="1"/>
          </p:nvPr>
        </p:nvSpPr>
        <p:spPr>
          <a:xfrm>
            <a:off x="457200" y="1600201"/>
            <a:ext cx="8543956" cy="685792"/>
          </a:xfrm>
        </p:spPr>
        <p:txBody>
          <a:bodyPr/>
          <a:lstStyle/>
          <a:p>
            <a:pPr algn="ctr"/>
            <a:r>
              <a:rPr lang="hr-HR" dirty="0" smtClean="0"/>
              <a:t>Imaš pravo na život.</a:t>
            </a:r>
            <a:endParaRPr lang="hr-HR" dirty="0"/>
          </a:p>
        </p:txBody>
      </p:sp>
      <p:pic>
        <p:nvPicPr>
          <p:cNvPr id="5" name="Rezervirano mjesto sadržaja 4" descr="950.jpg"/>
          <p:cNvPicPr>
            <a:picLocks noGrp="1" noChangeAspect="1"/>
          </p:cNvPicPr>
          <p:nvPr>
            <p:ph sz="half" idx="2"/>
          </p:nvPr>
        </p:nvPicPr>
        <p:blipFill>
          <a:blip r:embed="rId2" cstate="print"/>
          <a:stretch>
            <a:fillRect/>
          </a:stretch>
        </p:blipFill>
        <p:spPr>
          <a:xfrm>
            <a:off x="1214414" y="2285992"/>
            <a:ext cx="6758006" cy="3820052"/>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Dužnost.</a:t>
            </a:r>
            <a:endParaRPr lang="hr-HR" dirty="0"/>
          </a:p>
        </p:txBody>
      </p:sp>
      <p:pic>
        <p:nvPicPr>
          <p:cNvPr id="4" name="Rezervirano mjesto sadržaja 3" descr="Questions-question-mark-clip-art-microsoft-for.png"/>
          <p:cNvPicPr>
            <a:picLocks noGrp="1" noChangeAspect="1"/>
          </p:cNvPicPr>
          <p:nvPr>
            <p:ph idx="1"/>
          </p:nvPr>
        </p:nvPicPr>
        <p:blipFill>
          <a:blip r:embed="rId2" cstate="print"/>
          <a:stretch>
            <a:fillRect/>
          </a:stretch>
        </p:blipFill>
        <p:spPr>
          <a:xfrm>
            <a:off x="2357422" y="1785926"/>
            <a:ext cx="4434709" cy="4434709"/>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506</Words>
  <Application>Microsoft Office PowerPoint</Application>
  <PresentationFormat>Prikaz na zaslonu (4:3)</PresentationFormat>
  <Paragraphs>64</Paragraphs>
  <Slides>33</Slides>
  <Notes>0</Notes>
  <HiddenSlides>0</HiddenSlides>
  <MMClips>0</MMClips>
  <ScaleCrop>false</ScaleCrop>
  <HeadingPairs>
    <vt:vector size="4" baseType="variant">
      <vt:variant>
        <vt:lpstr>Tema</vt:lpstr>
      </vt:variant>
      <vt:variant>
        <vt:i4>1</vt:i4>
      </vt:variant>
      <vt:variant>
        <vt:lpstr>Naslovi slajdova</vt:lpstr>
      </vt:variant>
      <vt:variant>
        <vt:i4>33</vt:i4>
      </vt:variant>
    </vt:vector>
  </HeadingPairs>
  <TitlesOfParts>
    <vt:vector size="34" baseType="lpstr">
      <vt:lpstr>Office tema</vt:lpstr>
      <vt:lpstr>Konvencija UN o pravima djeteta</vt:lpstr>
      <vt:lpstr>Konvencija UN o pravima djeteta</vt:lpstr>
      <vt:lpstr>Republika Hrvatska</vt:lpstr>
      <vt:lpstr>Djeca</vt:lpstr>
      <vt:lpstr>Vrste prava</vt:lpstr>
      <vt:lpstr>Konvencija UN o pravima djeteta</vt:lpstr>
      <vt:lpstr>Čl.1.</vt:lpstr>
      <vt:lpstr>Čl.6.</vt:lpstr>
      <vt:lpstr>Dužnost.</vt:lpstr>
      <vt:lpstr>Čl.9.</vt:lpstr>
      <vt:lpstr>Dužnost.</vt:lpstr>
      <vt:lpstr>Čl.12.</vt:lpstr>
      <vt:lpstr>Dužnost.</vt:lpstr>
      <vt:lpstr>Čl.14.</vt:lpstr>
      <vt:lpstr>Dužnost.</vt:lpstr>
      <vt:lpstr>Čl.15.</vt:lpstr>
      <vt:lpstr>Dužnost.</vt:lpstr>
      <vt:lpstr>Čl.16. </vt:lpstr>
      <vt:lpstr>Dužnost.</vt:lpstr>
      <vt:lpstr>Čl.22.</vt:lpstr>
      <vt:lpstr>Dužnost.</vt:lpstr>
      <vt:lpstr>Čl. 28.</vt:lpstr>
      <vt:lpstr>Jeste li čuli za Malalu Yousafzai?</vt:lpstr>
      <vt:lpstr>Malala Yousafzai, dobitnica Nobelove nagrade za mir</vt:lpstr>
      <vt:lpstr>Čl.31.</vt:lpstr>
      <vt:lpstr>Čl.32.</vt:lpstr>
      <vt:lpstr>Iskorištavanje dječjeg rada u suvremeno svijetu</vt:lpstr>
      <vt:lpstr>Slajd 28</vt:lpstr>
      <vt:lpstr>Obala Bjelokosti</vt:lpstr>
      <vt:lpstr>Indija</vt:lpstr>
      <vt:lpstr>Konvencija UN o pravima djeteta</vt:lpstr>
      <vt:lpstr>Slajd 32</vt:lpstr>
      <vt:lpstr>Tko štiti prava djeteta?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Konvencija UN o pravima djeteta</dc:title>
  <dc:creator>1950</dc:creator>
  <cp:lastModifiedBy>1950</cp:lastModifiedBy>
  <cp:revision>27</cp:revision>
  <dcterms:created xsi:type="dcterms:W3CDTF">2016-10-03T15:31:37Z</dcterms:created>
  <dcterms:modified xsi:type="dcterms:W3CDTF">2016-10-05T18:29:08Z</dcterms:modified>
</cp:coreProperties>
</file>