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60" r:id="rId3"/>
    <p:sldId id="261" r:id="rId4"/>
    <p:sldId id="262" r:id="rId5"/>
    <p:sldId id="274" r:id="rId6"/>
    <p:sldId id="263" r:id="rId7"/>
    <p:sldId id="264" r:id="rId8"/>
    <p:sldId id="265" r:id="rId9"/>
    <p:sldId id="266" r:id="rId10"/>
    <p:sldId id="267" r:id="rId11"/>
    <p:sldId id="268" r:id="rId12"/>
    <p:sldId id="269" r:id="rId13"/>
    <p:sldId id="270" r:id="rId14"/>
    <p:sldId id="271" r:id="rId15"/>
    <p:sldId id="272" r:id="rId16"/>
    <p:sldId id="275" r:id="rId17"/>
    <p:sldId id="276" r:id="rId18"/>
    <p:sldId id="277" r:id="rId19"/>
    <p:sldId id="278" r:id="rId20"/>
    <p:sldId id="279" r:id="rId21"/>
    <p:sldId id="280" r:id="rId22"/>
    <p:sldId id="273" r:id="rId23"/>
    <p:sldId id="281" r:id="rId24"/>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2" y="-3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77DD0388-ACB9-479F-B65C-2CD470AFF250}"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7DD0388-ACB9-479F-B65C-2CD470AFF250}"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7DD0388-ACB9-479F-B65C-2CD470AFF250}"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7DD0388-ACB9-479F-B65C-2CD470AFF250}"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7DD0388-ACB9-479F-B65C-2CD470AFF250}"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7DD0388-ACB9-479F-B65C-2CD470AFF250}"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77DD0388-ACB9-479F-B65C-2CD470AFF250}"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7DD0388-ACB9-479F-B65C-2CD470AFF250}"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77DD0388-ACB9-479F-B65C-2CD470AFF250}"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7DD0388-ACB9-479F-B65C-2CD470AFF250}"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9F5F15F-E7EF-4FF8-99E7-D09BC198D207}" type="datetimeFigureOut">
              <a:rPr lang="sr-Latn-CS" smtClean="0"/>
              <a:pPr/>
              <a:t>20.5.2012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77DD0388-ACB9-479F-B65C-2CD470AFF250}" type="slidenum">
              <a:rPr lang="hr-HR" smtClean="0"/>
              <a:pPr/>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9F5F15F-E7EF-4FF8-99E7-D09BC198D207}" type="datetimeFigureOut">
              <a:rPr lang="sr-Latn-CS" smtClean="0"/>
              <a:pPr/>
              <a:t>20.5.2012</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7DD0388-ACB9-479F-B65C-2CD470AFF250}" type="slidenum">
              <a:rPr lang="hr-HR" smtClean="0"/>
              <a:pPr/>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hr-HR" sz="6000" dirty="0" smtClean="0"/>
              <a:t>Društvene mreže</a:t>
            </a:r>
            <a:endParaRPr lang="hr-HR" sz="6000" dirty="0"/>
          </a:p>
        </p:txBody>
      </p:sp>
      <p:sp>
        <p:nvSpPr>
          <p:cNvPr id="3" name="Subtitle 2"/>
          <p:cNvSpPr>
            <a:spLocks noGrp="1"/>
          </p:cNvSpPr>
          <p:nvPr>
            <p:ph type="subTitle" idx="1"/>
          </p:nvPr>
        </p:nvSpPr>
        <p:spPr/>
        <p:txBody>
          <a:bodyPr>
            <a:normAutofit fontScale="92500" lnSpcReduction="10000"/>
          </a:bodyPr>
          <a:lstStyle/>
          <a:p>
            <a:endParaRPr lang="hr-HR" dirty="0" smtClean="0"/>
          </a:p>
          <a:p>
            <a:endParaRPr lang="hr-HR" dirty="0" smtClean="0"/>
          </a:p>
          <a:p>
            <a:r>
              <a:rPr lang="hr-HR" dirty="0" smtClean="0"/>
              <a:t>Izradio:Marko Bičić</a:t>
            </a:r>
          </a:p>
          <a:p>
            <a:r>
              <a:rPr lang="hr-HR" dirty="0" smtClean="0"/>
              <a:t>15.4.2012.</a:t>
            </a:r>
            <a:endParaRPr lang="hr-H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r-HR" sz="2800" dirty="0" smtClean="0"/>
              <a:t>Izvan formalnih udruga na MySpaceu korisnici međusobno komuniciraju na najrazličitije načine: dostupne su im usluge pisanja blogova, internog sustava primanja i slanja poruka, napredne pretrage, pozivanje prijatelja, objavljivanje fotografija i video clipova, pregled i objava događanja. Pri tom valja reći kako su sve usluge maksimalno iskorištene pošto je angažman spomenutih 200 milijuna korisnika ogroman. </a:t>
            </a:r>
          </a:p>
          <a:p>
            <a:endParaRPr lang="hr-H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Facebook</a:t>
            </a:r>
            <a:endParaRPr lang="hr-HR" dirty="0"/>
          </a:p>
        </p:txBody>
      </p:sp>
      <p:sp>
        <p:nvSpPr>
          <p:cNvPr id="3" name="Content Placeholder 2"/>
          <p:cNvSpPr>
            <a:spLocks noGrp="1"/>
          </p:cNvSpPr>
          <p:nvPr>
            <p:ph idx="1"/>
          </p:nvPr>
        </p:nvSpPr>
        <p:spPr/>
        <p:txBody>
          <a:bodyPr>
            <a:noAutofit/>
          </a:bodyPr>
          <a:lstStyle/>
          <a:p>
            <a:r>
              <a:rPr lang="hr-HR" sz="2800" dirty="0" smtClean="0"/>
              <a:t>Facebook je društvena mreža osnovana 2004. godine. Isprva je zamišljen kao social networking site za studente harvardskog sveučilišta, no ubrzo je proširio primjenu na sva američka sveučilišta, zatim na srednje škole, a danas djeluje kao društvena mreža generalne uporabe. Njegov osnivač i današnji vlasnik Facebook korporacije je Mark Zuckerberg. </a:t>
            </a:r>
          </a:p>
          <a:p>
            <a:pPr>
              <a:buNone/>
            </a:pPr>
            <a:endParaRPr lang="hr-H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HR" sz="2800" dirty="0" smtClean="0"/>
              <a:t>Po svojoj popularnosti i utjecaju možemo je nazvati i vodećom društvenom mrežom pošto ima najveći trend rasta. Broji preko 80 milijuna registriranih korisnika, od kojih je velik dio stalno aktivan. </a:t>
            </a:r>
          </a:p>
          <a:p>
            <a:endParaRPr lang="hr-HR" dirty="0"/>
          </a:p>
        </p:txBody>
      </p:sp>
      <p:pic>
        <p:nvPicPr>
          <p:cNvPr id="4" name="Picture 5" descr="facebook_logo_2.png"/>
          <p:cNvPicPr>
            <a:picLocks noChangeAspect="1"/>
          </p:cNvPicPr>
          <p:nvPr/>
        </p:nvPicPr>
        <p:blipFill>
          <a:blip r:embed="rId2"/>
          <a:srcRect/>
          <a:stretch>
            <a:fillRect/>
          </a:stretch>
        </p:blipFill>
        <p:spPr bwMode="auto">
          <a:xfrm>
            <a:off x="3714744" y="4214818"/>
            <a:ext cx="1857388" cy="19288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Značajke Facebook-a</a:t>
            </a:r>
            <a:endParaRPr lang="hr-HR" dirty="0"/>
          </a:p>
        </p:txBody>
      </p:sp>
      <p:sp>
        <p:nvSpPr>
          <p:cNvPr id="3" name="Content Placeholder 2"/>
          <p:cNvSpPr>
            <a:spLocks noGrp="1"/>
          </p:cNvSpPr>
          <p:nvPr>
            <p:ph idx="1"/>
          </p:nvPr>
        </p:nvSpPr>
        <p:spPr/>
        <p:txBody>
          <a:bodyPr>
            <a:noAutofit/>
          </a:bodyPr>
          <a:lstStyle/>
          <a:p>
            <a:r>
              <a:rPr lang="hr-HR" sz="2800" dirty="0" smtClean="0"/>
              <a:t>Izuzev običnih usluga poput blogova, pisanja o događanjima, uključivanja u grupe, pisanja na 'zid', postavljanja slika i video clipova...on svojim korisnicima nudi i RSS pretplate na željene vijesti i primane poruke kao i Firefox alatnu traku kojom su vječno logirani na mrežu. Facebookovoj moći bitno pridonosi otvoreni API kod dostupan pod shemom Facebook developer platforme, koja primarno služi za izradu third party aplikacija. </a:t>
            </a:r>
          </a:p>
          <a:p>
            <a:endParaRPr lang="hr-H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Twitter</a:t>
            </a:r>
            <a:endParaRPr lang="hr-HR" dirty="0"/>
          </a:p>
        </p:txBody>
      </p:sp>
      <p:sp>
        <p:nvSpPr>
          <p:cNvPr id="3" name="Content Placeholder 2"/>
          <p:cNvSpPr>
            <a:spLocks noGrp="1"/>
          </p:cNvSpPr>
          <p:nvPr>
            <p:ph idx="1"/>
          </p:nvPr>
        </p:nvSpPr>
        <p:spPr/>
        <p:txBody>
          <a:bodyPr/>
          <a:lstStyle/>
          <a:p>
            <a:r>
              <a:rPr lang="hr-HR" sz="2800" dirty="0" smtClean="0"/>
              <a:t>Twitter je društvena internetska mreža za mikro-</a:t>
            </a:r>
            <a:r>
              <a:rPr lang="hr-HR" sz="2800" i="1" dirty="0" smtClean="0"/>
              <a:t>blogging</a:t>
            </a:r>
            <a:r>
              <a:rPr lang="hr-HR" sz="2800" dirty="0" smtClean="0"/>
              <a:t>, tj. namijenjena je za slanje (i čitanje) kratkih poruka koje su prema imenu mreže nazvane tweet-ovima. SMS poruke na mobilnim telefonima ograničene su na 160 znakova, tweetovi su zasnovani na tekstu poruka od najviše 140 znakova.</a:t>
            </a:r>
          </a:p>
          <a:p>
            <a:pPr>
              <a:buNone/>
            </a:pPr>
            <a:endParaRPr lang="hr-HR" dirty="0"/>
          </a:p>
        </p:txBody>
      </p:sp>
      <p:pic>
        <p:nvPicPr>
          <p:cNvPr id="4098" name="Picture 2" descr="http://www.hdicon.com/wp-content/uploads/2010/04/Twitter_square.png"/>
          <p:cNvPicPr>
            <a:picLocks noChangeAspect="1" noChangeArrowheads="1"/>
          </p:cNvPicPr>
          <p:nvPr/>
        </p:nvPicPr>
        <p:blipFill>
          <a:blip r:embed="rId2"/>
          <a:srcRect/>
          <a:stretch>
            <a:fillRect/>
          </a:stretch>
        </p:blipFill>
        <p:spPr bwMode="auto">
          <a:xfrm>
            <a:off x="2928926" y="4643442"/>
            <a:ext cx="2214558" cy="221455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214422"/>
            <a:ext cx="8229600" cy="1143000"/>
          </a:xfrm>
        </p:spPr>
        <p:txBody>
          <a:bodyPr>
            <a:normAutofit fontScale="90000"/>
          </a:bodyPr>
          <a:lstStyle/>
          <a:p>
            <a:pPr algn="l"/>
            <a:r>
              <a:rPr lang="hr-HR" dirty="0" smtClean="0"/>
              <a:t>Najzastupljenije društvene mreže u Hrvatskoj</a:t>
            </a:r>
            <a:endParaRPr lang="hr-HR" dirty="0"/>
          </a:p>
        </p:txBody>
      </p:sp>
      <p:sp>
        <p:nvSpPr>
          <p:cNvPr id="3" name="Content Placeholder 2"/>
          <p:cNvSpPr>
            <a:spLocks noGrp="1"/>
          </p:cNvSpPr>
          <p:nvPr>
            <p:ph idx="1"/>
          </p:nvPr>
        </p:nvSpPr>
        <p:spPr>
          <a:xfrm>
            <a:off x="428596" y="2643182"/>
            <a:ext cx="8229600" cy="4389120"/>
          </a:xfrm>
        </p:spPr>
        <p:txBody>
          <a:bodyPr>
            <a:normAutofit/>
          </a:bodyPr>
          <a:lstStyle/>
          <a:p>
            <a:r>
              <a:rPr lang="hr-HR" sz="2800" dirty="0" smtClean="0"/>
              <a:t>Zadnjih nekoliko godina društvene mreže su postale tema sve više razgovora pa čak i skandala.Većina Hrvata koristi Facebook,iako na sceni postoji još nekoliko društvenih mreža poput svjetski poznatog Twittera,domaće Zrikke,MySpacea,domaćeg Trosjeda itd.</a:t>
            </a:r>
          </a:p>
          <a:p>
            <a:pPr>
              <a:buNone/>
            </a:pPr>
            <a:endParaRPr lang="hr-HR"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HR" sz="2800" dirty="0" smtClean="0"/>
              <a:t>Twitter se sve više pojavljuje u zadnje vrijeme u Hrvatskoj.On je najbrži izvor informacija.Na njemu su informacije mnogo prije dostupne nego u konvencionalnim medijima.</a:t>
            </a:r>
          </a:p>
          <a:p>
            <a:endParaRPr lang="hr-H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Prikaz registracije na Facebook</a:t>
            </a:r>
            <a:endParaRPr lang="hr-HR" dirty="0"/>
          </a:p>
        </p:txBody>
      </p:sp>
      <p:sp>
        <p:nvSpPr>
          <p:cNvPr id="3" name="Content Placeholder 2"/>
          <p:cNvSpPr>
            <a:spLocks noGrp="1"/>
          </p:cNvSpPr>
          <p:nvPr>
            <p:ph idx="1"/>
          </p:nvPr>
        </p:nvSpPr>
        <p:spPr/>
        <p:txBody>
          <a:bodyPr/>
          <a:lstStyle/>
          <a:p>
            <a:pPr>
              <a:buNone/>
            </a:pPr>
            <a:endParaRPr lang="hr-HR" dirty="0" smtClean="0"/>
          </a:p>
          <a:p>
            <a:pPr algn="r">
              <a:buNone/>
            </a:pPr>
            <a:endParaRPr lang="hr-HR" dirty="0" smtClean="0"/>
          </a:p>
        </p:txBody>
      </p:sp>
      <p:pic>
        <p:nvPicPr>
          <p:cNvPr id="30722" name="Picture 2" descr="Kako napraviti Facebook - Registracija"/>
          <p:cNvPicPr>
            <a:picLocks noChangeAspect="1" noChangeArrowheads="1"/>
          </p:cNvPicPr>
          <p:nvPr/>
        </p:nvPicPr>
        <p:blipFill>
          <a:blip r:embed="rId2"/>
          <a:srcRect/>
          <a:stretch>
            <a:fillRect/>
          </a:stretch>
        </p:blipFill>
        <p:spPr bwMode="auto">
          <a:xfrm>
            <a:off x="1714480" y="2071678"/>
            <a:ext cx="5429288" cy="3857652"/>
          </a:xfrm>
          <a:prstGeom prst="rect">
            <a:avLst/>
          </a:prstGeom>
          <a:noFill/>
        </p:spPr>
      </p:pic>
      <p:cxnSp>
        <p:nvCxnSpPr>
          <p:cNvPr id="8" name="Straight Arrow Connector 7"/>
          <p:cNvCxnSpPr/>
          <p:nvPr/>
        </p:nvCxnSpPr>
        <p:spPr>
          <a:xfrm rot="10800000">
            <a:off x="6215074" y="3143248"/>
            <a:ext cx="1285884"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572396" y="2928934"/>
            <a:ext cx="1357322" cy="954107"/>
          </a:xfrm>
          <a:prstGeom prst="rect">
            <a:avLst/>
          </a:prstGeom>
          <a:noFill/>
        </p:spPr>
        <p:txBody>
          <a:bodyPr wrap="square" rtlCol="0">
            <a:spAutoFit/>
          </a:bodyPr>
          <a:lstStyle/>
          <a:p>
            <a:pPr algn="just"/>
            <a:r>
              <a:rPr lang="hr-HR" sz="2400" dirty="0" smtClean="0"/>
              <a:t>1</a:t>
            </a:r>
            <a:r>
              <a:rPr lang="hr-HR" sz="1600" dirty="0" smtClean="0"/>
              <a:t>.Ovdje upišemo svoje ime.</a:t>
            </a:r>
            <a:endParaRPr lang="hr-HR" sz="1600" dirty="0"/>
          </a:p>
        </p:txBody>
      </p:sp>
      <p:cxnSp>
        <p:nvCxnSpPr>
          <p:cNvPr id="15" name="Straight Arrow Connector 14"/>
          <p:cNvCxnSpPr/>
          <p:nvPr/>
        </p:nvCxnSpPr>
        <p:spPr>
          <a:xfrm>
            <a:off x="1500166" y="3500438"/>
            <a:ext cx="207170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0" y="3071810"/>
            <a:ext cx="1500166" cy="954107"/>
          </a:xfrm>
          <a:prstGeom prst="rect">
            <a:avLst/>
          </a:prstGeom>
          <a:noFill/>
        </p:spPr>
        <p:txBody>
          <a:bodyPr wrap="square" rtlCol="0">
            <a:spAutoFit/>
          </a:bodyPr>
          <a:lstStyle/>
          <a:p>
            <a:r>
              <a:rPr lang="hr-HR" sz="2400" dirty="0" smtClean="0"/>
              <a:t>2</a:t>
            </a:r>
            <a:r>
              <a:rPr lang="hr-HR" sz="1600" dirty="0" smtClean="0"/>
              <a:t>.Zatim ovdje unesemo svoje prezime.</a:t>
            </a:r>
            <a:endParaRPr lang="hr-HR" sz="1600" dirty="0"/>
          </a:p>
        </p:txBody>
      </p:sp>
      <p:sp>
        <p:nvSpPr>
          <p:cNvPr id="22" name="TextBox 21"/>
          <p:cNvSpPr txBox="1"/>
          <p:nvPr/>
        </p:nvSpPr>
        <p:spPr>
          <a:xfrm>
            <a:off x="285720" y="4929198"/>
            <a:ext cx="1285884" cy="369332"/>
          </a:xfrm>
          <a:prstGeom prst="rect">
            <a:avLst/>
          </a:prstGeom>
          <a:noFill/>
        </p:spPr>
        <p:txBody>
          <a:bodyPr wrap="square" rtlCol="0">
            <a:spAutoFit/>
          </a:bodyPr>
          <a:lstStyle/>
          <a:p>
            <a:endParaRPr lang="hr-HR" dirty="0"/>
          </a:p>
        </p:txBody>
      </p:sp>
      <p:cxnSp>
        <p:nvCxnSpPr>
          <p:cNvPr id="24" name="Straight Arrow Connector 23"/>
          <p:cNvCxnSpPr/>
          <p:nvPr/>
        </p:nvCxnSpPr>
        <p:spPr>
          <a:xfrm flipV="1">
            <a:off x="1643042" y="3857628"/>
            <a:ext cx="1857388" cy="5000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42844" y="4071942"/>
            <a:ext cx="1500166" cy="954107"/>
          </a:xfrm>
          <a:prstGeom prst="rect">
            <a:avLst/>
          </a:prstGeom>
          <a:noFill/>
        </p:spPr>
        <p:txBody>
          <a:bodyPr wrap="square" rtlCol="0">
            <a:spAutoFit/>
          </a:bodyPr>
          <a:lstStyle/>
          <a:p>
            <a:r>
              <a:rPr lang="hr-HR" sz="2400" dirty="0" smtClean="0"/>
              <a:t>3</a:t>
            </a:r>
            <a:r>
              <a:rPr lang="hr-HR" sz="1600" dirty="0" smtClean="0"/>
              <a:t>.Nakon toga ovdje unesemo svoj e-mail.</a:t>
            </a:r>
            <a:endParaRPr lang="hr-HR" sz="1600" dirty="0"/>
          </a:p>
        </p:txBody>
      </p:sp>
      <p:cxnSp>
        <p:nvCxnSpPr>
          <p:cNvPr id="31" name="Straight Arrow Connector 30"/>
          <p:cNvCxnSpPr/>
          <p:nvPr/>
        </p:nvCxnSpPr>
        <p:spPr>
          <a:xfrm rot="10800000">
            <a:off x="4714876" y="4429132"/>
            <a:ext cx="2286016" cy="714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072330" y="4000504"/>
            <a:ext cx="1571604" cy="984885"/>
          </a:xfrm>
          <a:prstGeom prst="rect">
            <a:avLst/>
          </a:prstGeom>
          <a:noFill/>
        </p:spPr>
        <p:txBody>
          <a:bodyPr wrap="square" rtlCol="0">
            <a:spAutoFit/>
          </a:bodyPr>
          <a:lstStyle/>
          <a:p>
            <a:r>
              <a:rPr lang="hr-HR" sz="2400" dirty="0" smtClean="0"/>
              <a:t>4</a:t>
            </a:r>
            <a:r>
              <a:rPr lang="hr-HR" sz="1600" dirty="0" smtClean="0"/>
              <a:t>.Onda ovdje odaberemo svoj spol</a:t>
            </a:r>
            <a:r>
              <a:rPr lang="hr-HR" dirty="0" smtClean="0"/>
              <a:t>.</a:t>
            </a:r>
            <a:endParaRPr lang="hr-HR" dirty="0"/>
          </a:p>
        </p:txBody>
      </p:sp>
      <p:cxnSp>
        <p:nvCxnSpPr>
          <p:cNvPr id="39" name="Straight Arrow Connector 38"/>
          <p:cNvCxnSpPr/>
          <p:nvPr/>
        </p:nvCxnSpPr>
        <p:spPr>
          <a:xfrm rot="5400000" flipH="1" flipV="1">
            <a:off x="2571736" y="5000636"/>
            <a:ext cx="1143008" cy="8572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3571868" y="4857760"/>
            <a:ext cx="1285884" cy="1143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4357686" y="4857760"/>
            <a:ext cx="1357322" cy="1143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14282" y="5929330"/>
            <a:ext cx="4429156" cy="707886"/>
          </a:xfrm>
          <a:prstGeom prst="rect">
            <a:avLst/>
          </a:prstGeom>
          <a:noFill/>
        </p:spPr>
        <p:txBody>
          <a:bodyPr wrap="square" rtlCol="0">
            <a:spAutoFit/>
          </a:bodyPr>
          <a:lstStyle/>
          <a:p>
            <a:pPr algn="ctr"/>
            <a:r>
              <a:rPr lang="hr-HR" sz="2400" dirty="0" smtClean="0"/>
              <a:t>5</a:t>
            </a:r>
            <a:r>
              <a:rPr lang="hr-HR" sz="1600" dirty="0" smtClean="0"/>
              <a:t>.Zatim ovdje upišemo datum,mjesec i godinu rođenja.</a:t>
            </a:r>
            <a:endParaRPr lang="hr-HR" sz="1600" dirty="0"/>
          </a:p>
        </p:txBody>
      </p:sp>
      <p:cxnSp>
        <p:nvCxnSpPr>
          <p:cNvPr id="63" name="Straight Arrow Connector 62"/>
          <p:cNvCxnSpPr/>
          <p:nvPr/>
        </p:nvCxnSpPr>
        <p:spPr>
          <a:xfrm rot="10800000">
            <a:off x="4572000" y="5214950"/>
            <a:ext cx="2000264" cy="50006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715140" y="5500702"/>
            <a:ext cx="2143140" cy="954107"/>
          </a:xfrm>
          <a:prstGeom prst="rect">
            <a:avLst/>
          </a:prstGeom>
          <a:noFill/>
        </p:spPr>
        <p:txBody>
          <a:bodyPr wrap="square" rtlCol="0">
            <a:spAutoFit/>
          </a:bodyPr>
          <a:lstStyle/>
          <a:p>
            <a:r>
              <a:rPr lang="hr-HR" sz="2400" dirty="0" smtClean="0"/>
              <a:t>6</a:t>
            </a:r>
            <a:r>
              <a:rPr lang="hr-HR" sz="1600" dirty="0" smtClean="0"/>
              <a:t>.Onda ovdje pretisnemo gumb “Registriraj se”.</a:t>
            </a:r>
            <a:endParaRPr lang="hr-HR" sz="16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 calcmode="lin" valueType="num">
                                      <p:cBhvr additive="base">
                                        <p:cTn id="13"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
                                            <p:txEl>
                                              <p:pRg st="0" end="0"/>
                                            </p:txEl>
                                          </p:spTgt>
                                        </p:tgtEl>
                                        <p:attrNameLst>
                                          <p:attrName>style.visibility</p:attrName>
                                        </p:attrNameLst>
                                      </p:cBhvr>
                                      <p:to>
                                        <p:strVal val="visible"/>
                                      </p:to>
                                    </p:set>
                                    <p:anim calcmode="lin" valueType="num">
                                      <p:cBhvr additive="base">
                                        <p:cTn id="25"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7">
                                            <p:txEl>
                                              <p:pRg st="0" end="0"/>
                                            </p:txEl>
                                          </p:spTgt>
                                        </p:tgtEl>
                                        <p:attrNameLst>
                                          <p:attrName>style.visibility</p:attrName>
                                        </p:attrNameLst>
                                      </p:cBhvr>
                                      <p:to>
                                        <p:strVal val="visible"/>
                                      </p:to>
                                    </p:set>
                                    <p:anim calcmode="lin" valueType="num">
                                      <p:cBhvr additive="base">
                                        <p:cTn id="37"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8" presetClass="entr" presetSubtype="16" fill="hold" nodeType="click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diamond(in)">
                                      <p:cBhvr>
                                        <p:cTn id="43" dur="2000"/>
                                        <p:tgtEl>
                                          <p:spTgt spid="31"/>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nodeType="clickEffect">
                                  <p:stCondLst>
                                    <p:cond delay="0"/>
                                  </p:stCondLst>
                                  <p:childTnLst>
                                    <p:set>
                                      <p:cBhvr>
                                        <p:cTn id="47" dur="1" fill="hold">
                                          <p:stCondLst>
                                            <p:cond delay="0"/>
                                          </p:stCondLst>
                                        </p:cTn>
                                        <p:tgtEl>
                                          <p:spTgt spid="34">
                                            <p:txEl>
                                              <p:pRg st="0" end="0"/>
                                            </p:txEl>
                                          </p:spTgt>
                                        </p:tgtEl>
                                        <p:attrNameLst>
                                          <p:attrName>style.visibility</p:attrName>
                                        </p:attrNameLst>
                                      </p:cBhvr>
                                      <p:to>
                                        <p:strVal val="visible"/>
                                      </p:to>
                                    </p:set>
                                    <p:animEffect transition="in" filter="checkerboard(across)">
                                      <p:cBhvr>
                                        <p:cTn id="48" dur="500"/>
                                        <p:tgtEl>
                                          <p:spTgt spid="3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41"/>
                                        </p:tgtEl>
                                        <p:attrNameLst>
                                          <p:attrName>style.visibility</p:attrName>
                                        </p:attrNameLst>
                                      </p:cBhvr>
                                      <p:to>
                                        <p:strVal val="visible"/>
                                      </p:to>
                                    </p:set>
                                    <p:anim calcmode="lin" valueType="num">
                                      <p:cBhvr additive="base">
                                        <p:cTn id="59" dur="500" fill="hold"/>
                                        <p:tgtEl>
                                          <p:spTgt spid="41"/>
                                        </p:tgtEl>
                                        <p:attrNameLst>
                                          <p:attrName>ppt_x</p:attrName>
                                        </p:attrNameLst>
                                      </p:cBhvr>
                                      <p:tavLst>
                                        <p:tav tm="0">
                                          <p:val>
                                            <p:strVal val="#ppt_x"/>
                                          </p:val>
                                        </p:tav>
                                        <p:tav tm="100000">
                                          <p:val>
                                            <p:strVal val="#ppt_x"/>
                                          </p:val>
                                        </p:tav>
                                      </p:tavLst>
                                    </p:anim>
                                    <p:anim calcmode="lin" valueType="num">
                                      <p:cBhvr additive="base">
                                        <p:cTn id="6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43"/>
                                        </p:tgtEl>
                                        <p:attrNameLst>
                                          <p:attrName>style.visibility</p:attrName>
                                        </p:attrNameLst>
                                      </p:cBhvr>
                                      <p:to>
                                        <p:strVal val="visible"/>
                                      </p:to>
                                    </p:set>
                                    <p:anim calcmode="lin" valueType="num">
                                      <p:cBhvr additive="base">
                                        <p:cTn id="65" dur="500" fill="hold"/>
                                        <p:tgtEl>
                                          <p:spTgt spid="43"/>
                                        </p:tgtEl>
                                        <p:attrNameLst>
                                          <p:attrName>ppt_x</p:attrName>
                                        </p:attrNameLst>
                                      </p:cBhvr>
                                      <p:tavLst>
                                        <p:tav tm="0">
                                          <p:val>
                                            <p:strVal val="#ppt_x"/>
                                          </p:val>
                                        </p:tav>
                                        <p:tav tm="100000">
                                          <p:val>
                                            <p:strVal val="#ppt_x"/>
                                          </p:val>
                                        </p:tav>
                                      </p:tavLst>
                                    </p:anim>
                                    <p:anim calcmode="lin" valueType="num">
                                      <p:cBhvr additive="base">
                                        <p:cTn id="66"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8" presetClass="entr" presetSubtype="16" fill="hold" nodeType="clickEffect">
                                  <p:stCondLst>
                                    <p:cond delay="0"/>
                                  </p:stCondLst>
                                  <p:childTnLst>
                                    <p:set>
                                      <p:cBhvr>
                                        <p:cTn id="70" dur="1" fill="hold">
                                          <p:stCondLst>
                                            <p:cond delay="0"/>
                                          </p:stCondLst>
                                        </p:cTn>
                                        <p:tgtEl>
                                          <p:spTgt spid="45">
                                            <p:txEl>
                                              <p:pRg st="0" end="0"/>
                                            </p:txEl>
                                          </p:spTgt>
                                        </p:tgtEl>
                                        <p:attrNameLst>
                                          <p:attrName>style.visibility</p:attrName>
                                        </p:attrNameLst>
                                      </p:cBhvr>
                                      <p:to>
                                        <p:strVal val="visible"/>
                                      </p:to>
                                    </p:set>
                                    <p:animEffect transition="in" filter="diamond(in)">
                                      <p:cBhvr>
                                        <p:cTn id="71" dur="2000"/>
                                        <p:tgtEl>
                                          <p:spTgt spid="45">
                                            <p:txEl>
                                              <p:pRg st="0" end="0"/>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nodeType="clickEffect">
                                  <p:stCondLst>
                                    <p:cond delay="0"/>
                                  </p:stCondLst>
                                  <p:childTnLst>
                                    <p:set>
                                      <p:cBhvr>
                                        <p:cTn id="75" dur="1" fill="hold">
                                          <p:stCondLst>
                                            <p:cond delay="0"/>
                                          </p:stCondLst>
                                        </p:cTn>
                                        <p:tgtEl>
                                          <p:spTgt spid="63"/>
                                        </p:tgtEl>
                                        <p:attrNameLst>
                                          <p:attrName>style.visibility</p:attrName>
                                        </p:attrNameLst>
                                      </p:cBhvr>
                                      <p:to>
                                        <p:strVal val="visible"/>
                                      </p:to>
                                    </p:set>
                                    <p:anim calcmode="lin" valueType="num">
                                      <p:cBhvr additive="base">
                                        <p:cTn id="76" dur="500" fill="hold"/>
                                        <p:tgtEl>
                                          <p:spTgt spid="63"/>
                                        </p:tgtEl>
                                        <p:attrNameLst>
                                          <p:attrName>ppt_x</p:attrName>
                                        </p:attrNameLst>
                                      </p:cBhvr>
                                      <p:tavLst>
                                        <p:tav tm="0">
                                          <p:val>
                                            <p:strVal val="#ppt_x"/>
                                          </p:val>
                                        </p:tav>
                                        <p:tav tm="100000">
                                          <p:val>
                                            <p:strVal val="#ppt_x"/>
                                          </p:val>
                                        </p:tav>
                                      </p:tavLst>
                                    </p:anim>
                                    <p:anim calcmode="lin" valueType="num">
                                      <p:cBhvr additive="base">
                                        <p:cTn id="77"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8" presetClass="entr" presetSubtype="16" fill="hold" nodeType="clickEffect">
                                  <p:stCondLst>
                                    <p:cond delay="0"/>
                                  </p:stCondLst>
                                  <p:childTnLst>
                                    <p:set>
                                      <p:cBhvr>
                                        <p:cTn id="81" dur="1" fill="hold">
                                          <p:stCondLst>
                                            <p:cond delay="0"/>
                                          </p:stCondLst>
                                        </p:cTn>
                                        <p:tgtEl>
                                          <p:spTgt spid="64">
                                            <p:txEl>
                                              <p:pRg st="0" end="0"/>
                                            </p:txEl>
                                          </p:spTgt>
                                        </p:tgtEl>
                                        <p:attrNameLst>
                                          <p:attrName>style.visibility</p:attrName>
                                        </p:attrNameLst>
                                      </p:cBhvr>
                                      <p:to>
                                        <p:strVal val="visible"/>
                                      </p:to>
                                    </p:set>
                                    <p:animEffect transition="in" filter="diamond(in)">
                                      <p:cBhvr>
                                        <p:cTn id="82" dur="2000"/>
                                        <p:tgtEl>
                                          <p:spTgt spid="6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Kako napraviti Facebook - Sigurnosna provjera"/>
          <p:cNvPicPr>
            <a:picLocks noChangeAspect="1" noChangeArrowheads="1"/>
          </p:cNvPicPr>
          <p:nvPr/>
        </p:nvPicPr>
        <p:blipFill>
          <a:blip r:embed="rId2"/>
          <a:srcRect/>
          <a:stretch>
            <a:fillRect/>
          </a:stretch>
        </p:blipFill>
        <p:spPr bwMode="auto">
          <a:xfrm>
            <a:off x="1714480" y="1643050"/>
            <a:ext cx="5500726" cy="3857652"/>
          </a:xfrm>
          <a:prstGeom prst="rect">
            <a:avLst/>
          </a:prstGeom>
          <a:noFill/>
          <a:ln>
            <a:solidFill>
              <a:schemeClr val="bg1"/>
            </a:solidFill>
          </a:ln>
        </p:spPr>
      </p:pic>
      <p:cxnSp>
        <p:nvCxnSpPr>
          <p:cNvPr id="7" name="Straight Arrow Connector 6"/>
          <p:cNvCxnSpPr/>
          <p:nvPr/>
        </p:nvCxnSpPr>
        <p:spPr>
          <a:xfrm rot="10800000">
            <a:off x="4714876" y="4357694"/>
            <a:ext cx="1928826"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715140" y="4286256"/>
            <a:ext cx="2286016" cy="369332"/>
          </a:xfrm>
          <a:prstGeom prst="rect">
            <a:avLst/>
          </a:prstGeom>
          <a:noFill/>
        </p:spPr>
        <p:txBody>
          <a:bodyPr wrap="square" rtlCol="0">
            <a:spAutoFit/>
          </a:bodyPr>
          <a:lstStyle/>
          <a:p>
            <a:endParaRPr lang="hr-HR" dirty="0"/>
          </a:p>
        </p:txBody>
      </p:sp>
      <p:sp>
        <p:nvSpPr>
          <p:cNvPr id="10" name="TextBox 9"/>
          <p:cNvSpPr txBox="1"/>
          <p:nvPr/>
        </p:nvSpPr>
        <p:spPr>
          <a:xfrm>
            <a:off x="6715140" y="4214818"/>
            <a:ext cx="2214578" cy="954107"/>
          </a:xfrm>
          <a:prstGeom prst="rect">
            <a:avLst/>
          </a:prstGeom>
          <a:noFill/>
        </p:spPr>
        <p:txBody>
          <a:bodyPr wrap="square" rtlCol="0">
            <a:spAutoFit/>
          </a:bodyPr>
          <a:lstStyle/>
          <a:p>
            <a:r>
              <a:rPr lang="hr-HR" sz="2400" dirty="0" smtClean="0"/>
              <a:t>7</a:t>
            </a:r>
            <a:r>
              <a:rPr lang="hr-HR" sz="1600" dirty="0" smtClean="0"/>
              <a:t>.Ovdje prepišemo tekst iz ovog okvira gore.</a:t>
            </a:r>
            <a:endParaRPr lang="hr-HR" sz="1600" dirty="0"/>
          </a:p>
        </p:txBody>
      </p:sp>
      <p:cxnSp>
        <p:nvCxnSpPr>
          <p:cNvPr id="12" name="Straight Arrow Connector 11"/>
          <p:cNvCxnSpPr/>
          <p:nvPr/>
        </p:nvCxnSpPr>
        <p:spPr>
          <a:xfrm rot="5400000" flipH="1" flipV="1">
            <a:off x="2893207" y="5179231"/>
            <a:ext cx="1143008" cy="3571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00232" y="5857892"/>
            <a:ext cx="2928958" cy="707886"/>
          </a:xfrm>
          <a:prstGeom prst="rect">
            <a:avLst/>
          </a:prstGeom>
          <a:noFill/>
        </p:spPr>
        <p:txBody>
          <a:bodyPr wrap="square" rtlCol="0">
            <a:spAutoFit/>
          </a:bodyPr>
          <a:lstStyle/>
          <a:p>
            <a:r>
              <a:rPr lang="hr-HR" sz="2400" dirty="0" smtClean="0"/>
              <a:t>8</a:t>
            </a:r>
            <a:r>
              <a:rPr lang="hr-HR" sz="1600" dirty="0" smtClean="0"/>
              <a:t>.”I zatim opet pretisnemo gumb “Registriraj se”.</a:t>
            </a:r>
            <a:endParaRPr lang="hr-H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diamond(in)">
                                      <p:cBhvr>
                                        <p:cTn id="13" dur="2000"/>
                                        <p:tgtEl>
                                          <p:spTgt spid="1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13">
                                            <p:txEl>
                                              <p:pRg st="0" end="0"/>
                                            </p:txEl>
                                          </p:spTgt>
                                        </p:tgtEl>
                                        <p:attrNameLst>
                                          <p:attrName>style.visibility</p:attrName>
                                        </p:attrNameLst>
                                      </p:cBhvr>
                                      <p:to>
                                        <p:strVal val="visible"/>
                                      </p:to>
                                    </p:set>
                                    <p:animEffect transition="in" filter="diamond(in)">
                                      <p:cBhvr>
                                        <p:cTn id="24"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Kako napraviti Facebook - Email potvrda"/>
          <p:cNvPicPr>
            <a:picLocks noChangeAspect="1" noChangeArrowheads="1"/>
          </p:cNvPicPr>
          <p:nvPr/>
        </p:nvPicPr>
        <p:blipFill>
          <a:blip r:embed="rId2"/>
          <a:srcRect/>
          <a:stretch>
            <a:fillRect/>
          </a:stretch>
        </p:blipFill>
        <p:spPr bwMode="auto">
          <a:xfrm>
            <a:off x="1571604" y="2000240"/>
            <a:ext cx="5643602" cy="3000396"/>
          </a:xfrm>
          <a:prstGeom prst="rect">
            <a:avLst/>
          </a:prstGeom>
          <a:noFill/>
          <a:ln>
            <a:solidFill>
              <a:schemeClr val="bg1"/>
            </a:solidFill>
          </a:ln>
        </p:spPr>
      </p:pic>
      <p:cxnSp>
        <p:nvCxnSpPr>
          <p:cNvPr id="7" name="Straight Arrow Connector 6"/>
          <p:cNvCxnSpPr/>
          <p:nvPr/>
        </p:nvCxnSpPr>
        <p:spPr>
          <a:xfrm rot="5400000" flipH="1" flipV="1">
            <a:off x="1214414" y="3643314"/>
            <a:ext cx="1857388" cy="128588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14282" y="5143512"/>
            <a:ext cx="3357586" cy="954107"/>
          </a:xfrm>
          <a:prstGeom prst="rect">
            <a:avLst/>
          </a:prstGeom>
          <a:noFill/>
        </p:spPr>
        <p:txBody>
          <a:bodyPr wrap="square" rtlCol="0">
            <a:spAutoFit/>
          </a:bodyPr>
          <a:lstStyle/>
          <a:p>
            <a:r>
              <a:rPr lang="hr-HR" sz="2400" dirty="0" smtClean="0"/>
              <a:t>9</a:t>
            </a:r>
            <a:r>
              <a:rPr lang="hr-HR" sz="1600" dirty="0" smtClean="0"/>
              <a:t>.Ovdje se se prebacujemo na na naš e-mail da bi smo vidjeli potvrdu našeg e-mail-a.</a:t>
            </a:r>
            <a:endParaRPr lang="hr-HR" sz="1600" dirty="0"/>
          </a:p>
        </p:txBody>
      </p:sp>
      <p:cxnSp>
        <p:nvCxnSpPr>
          <p:cNvPr id="11" name="Straight Arrow Connector 10"/>
          <p:cNvCxnSpPr/>
          <p:nvPr/>
        </p:nvCxnSpPr>
        <p:spPr>
          <a:xfrm rot="16200000" flipV="1">
            <a:off x="5786446" y="3929066"/>
            <a:ext cx="1643074" cy="5000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857884" y="5000636"/>
            <a:ext cx="2714644" cy="707886"/>
          </a:xfrm>
          <a:prstGeom prst="rect">
            <a:avLst/>
          </a:prstGeom>
          <a:noFill/>
        </p:spPr>
        <p:txBody>
          <a:bodyPr wrap="square" rtlCol="0">
            <a:spAutoFit/>
          </a:bodyPr>
          <a:lstStyle/>
          <a:p>
            <a:r>
              <a:rPr lang="hr-HR" sz="2400" dirty="0" smtClean="0"/>
              <a:t>10</a:t>
            </a:r>
            <a:r>
              <a:rPr lang="hr-HR" sz="1600" dirty="0" smtClean="0"/>
              <a:t>.I zatim pretisnemo gumb “Dovršite Registraciju”.</a:t>
            </a:r>
            <a:endParaRPr lang="hr-H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Effect transition="in" filter="diamond(in)">
                                      <p:cBhvr>
                                        <p:cTn id="13" dur="2000"/>
                                        <p:tgtEl>
                                          <p:spTgt spid="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13">
                                            <p:txEl>
                                              <p:pRg st="0" end="0"/>
                                            </p:txEl>
                                          </p:spTgt>
                                        </p:tgtEl>
                                        <p:attrNameLst>
                                          <p:attrName>style.visibility</p:attrName>
                                        </p:attrNameLst>
                                      </p:cBhvr>
                                      <p:to>
                                        <p:strVal val="visible"/>
                                      </p:to>
                                    </p:set>
                                    <p:animEffect transition="in" filter="diamond(in)">
                                      <p:cBhvr>
                                        <p:cTn id="24"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Uvod</a:t>
            </a:r>
            <a:endParaRPr lang="hr-HR" dirty="0"/>
          </a:p>
        </p:txBody>
      </p:sp>
      <p:sp>
        <p:nvSpPr>
          <p:cNvPr id="3" name="Content Placeholder 2"/>
          <p:cNvSpPr>
            <a:spLocks noGrp="1"/>
          </p:cNvSpPr>
          <p:nvPr>
            <p:ph idx="1"/>
          </p:nvPr>
        </p:nvSpPr>
        <p:spPr/>
        <p:txBody>
          <a:bodyPr>
            <a:normAutofit/>
          </a:bodyPr>
          <a:lstStyle/>
          <a:p>
            <a:r>
              <a:rPr lang="hr-HR" sz="2800" dirty="0" smtClean="0"/>
              <a:t>U ovoj prezentaciji ću vam govoriti o društvenim mrežama,njihovom razvoju,pojedinim društvenim mrežama,o najzastupljenijim društvenim mrežama u Hrvatskoj i na kraju ću vam pokazati kako se registrirati na neke od društvenih mreža.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ako napraviti Facebook - Prijatelji"/>
          <p:cNvPicPr>
            <a:picLocks noChangeAspect="1" noChangeArrowheads="1"/>
          </p:cNvPicPr>
          <p:nvPr/>
        </p:nvPicPr>
        <p:blipFill>
          <a:blip r:embed="rId2"/>
          <a:srcRect/>
          <a:stretch>
            <a:fillRect/>
          </a:stretch>
        </p:blipFill>
        <p:spPr bwMode="auto">
          <a:xfrm>
            <a:off x="1357290" y="1000108"/>
            <a:ext cx="6286544" cy="3305182"/>
          </a:xfrm>
          <a:prstGeom prst="rect">
            <a:avLst/>
          </a:prstGeom>
          <a:noFill/>
          <a:ln>
            <a:solidFill>
              <a:schemeClr val="tx1"/>
            </a:solidFill>
          </a:ln>
        </p:spPr>
      </p:pic>
      <p:cxnSp>
        <p:nvCxnSpPr>
          <p:cNvPr id="6" name="Straight Arrow Connector 5"/>
          <p:cNvCxnSpPr/>
          <p:nvPr/>
        </p:nvCxnSpPr>
        <p:spPr>
          <a:xfrm flipV="1">
            <a:off x="1571604" y="3000372"/>
            <a:ext cx="2071702" cy="15716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57158" y="4500570"/>
            <a:ext cx="2571768" cy="707886"/>
          </a:xfrm>
          <a:prstGeom prst="rect">
            <a:avLst/>
          </a:prstGeom>
          <a:noFill/>
        </p:spPr>
        <p:txBody>
          <a:bodyPr wrap="square" rtlCol="0">
            <a:spAutoFit/>
          </a:bodyPr>
          <a:lstStyle/>
          <a:p>
            <a:pPr algn="ctr"/>
            <a:r>
              <a:rPr lang="hr-HR" sz="2400" dirty="0" smtClean="0"/>
              <a:t>11</a:t>
            </a:r>
            <a:r>
              <a:rPr lang="hr-HR" sz="1600" dirty="0" smtClean="0"/>
              <a:t>.Ovdje opet upišemo svoj e-mail.</a:t>
            </a:r>
            <a:endParaRPr lang="hr-HR" sz="1600" dirty="0"/>
          </a:p>
        </p:txBody>
      </p:sp>
      <p:cxnSp>
        <p:nvCxnSpPr>
          <p:cNvPr id="11" name="Straight Arrow Connector 10"/>
          <p:cNvCxnSpPr/>
          <p:nvPr/>
        </p:nvCxnSpPr>
        <p:spPr>
          <a:xfrm rot="16200000" flipV="1">
            <a:off x="3536149" y="4036223"/>
            <a:ext cx="1643074" cy="1428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286116" y="4786322"/>
            <a:ext cx="2571768" cy="707886"/>
          </a:xfrm>
          <a:prstGeom prst="rect">
            <a:avLst/>
          </a:prstGeom>
          <a:noFill/>
        </p:spPr>
        <p:txBody>
          <a:bodyPr wrap="square" rtlCol="0">
            <a:spAutoFit/>
          </a:bodyPr>
          <a:lstStyle/>
          <a:p>
            <a:r>
              <a:rPr lang="hr-HR" sz="2400" dirty="0" smtClean="0"/>
              <a:t>12</a:t>
            </a:r>
            <a:r>
              <a:rPr lang="hr-HR" sz="1600" dirty="0" smtClean="0"/>
              <a:t>.Ako želimo možemo odmah pronaći prijatelje.</a:t>
            </a:r>
            <a:endParaRPr lang="hr-HR" sz="1600" dirty="0"/>
          </a:p>
        </p:txBody>
      </p:sp>
      <p:cxnSp>
        <p:nvCxnSpPr>
          <p:cNvPr id="14" name="Straight Arrow Connector 13"/>
          <p:cNvCxnSpPr/>
          <p:nvPr/>
        </p:nvCxnSpPr>
        <p:spPr>
          <a:xfrm rot="16200000" flipV="1">
            <a:off x="6393669" y="4179099"/>
            <a:ext cx="1285884" cy="5000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643702" y="5072074"/>
            <a:ext cx="2214578" cy="954107"/>
          </a:xfrm>
          <a:prstGeom prst="rect">
            <a:avLst/>
          </a:prstGeom>
          <a:noFill/>
        </p:spPr>
        <p:txBody>
          <a:bodyPr wrap="square" rtlCol="0">
            <a:spAutoFit/>
          </a:bodyPr>
          <a:lstStyle/>
          <a:p>
            <a:r>
              <a:rPr lang="hr-HR" sz="2400" dirty="0" smtClean="0"/>
              <a:t>13</a:t>
            </a:r>
            <a:r>
              <a:rPr lang="hr-HR" sz="1600" dirty="0" smtClean="0"/>
              <a:t>.Ili jednostavno možemo preskočiti ovaj korak.</a:t>
            </a:r>
            <a:endParaRPr lang="hr-H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Effect transition="in" filter="diamond(in)">
                                      <p:cBhvr>
                                        <p:cTn id="13" dur="2000"/>
                                        <p:tgtEl>
                                          <p:spTgt spid="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12">
                                            <p:txEl>
                                              <p:pRg st="0" end="0"/>
                                            </p:txEl>
                                          </p:spTgt>
                                        </p:tgtEl>
                                        <p:attrNameLst>
                                          <p:attrName>style.visibility</p:attrName>
                                        </p:attrNameLst>
                                      </p:cBhvr>
                                      <p:to>
                                        <p:strVal val="visible"/>
                                      </p:to>
                                    </p:set>
                                    <p:animEffect transition="in" filter="diamond(in)">
                                      <p:cBhvr>
                                        <p:cTn id="24" dur="2000"/>
                                        <p:tgtEl>
                                          <p:spTgt spid="12">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nodeType="clickEffect">
                                  <p:stCondLst>
                                    <p:cond delay="0"/>
                                  </p:stCondLst>
                                  <p:childTnLst>
                                    <p:set>
                                      <p:cBhvr>
                                        <p:cTn id="34" dur="1" fill="hold">
                                          <p:stCondLst>
                                            <p:cond delay="0"/>
                                          </p:stCondLst>
                                        </p:cTn>
                                        <p:tgtEl>
                                          <p:spTgt spid="16">
                                            <p:txEl>
                                              <p:pRg st="0" end="0"/>
                                            </p:txEl>
                                          </p:spTgt>
                                        </p:tgtEl>
                                        <p:attrNameLst>
                                          <p:attrName>style.visibility</p:attrName>
                                        </p:attrNameLst>
                                      </p:cBhvr>
                                      <p:to>
                                        <p:strVal val="visible"/>
                                      </p:to>
                                    </p:set>
                                    <p:animEffect transition="in" filter="diamond(in)">
                                      <p:cBhvr>
                                        <p:cTn id="35" dur="20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r-HR" sz="2800" dirty="0" smtClean="0"/>
              <a:t>I to je to,uspješno ste napravili ste napravili svoj Facebook račun.Ukoliko ste zatvorili svoj internetski preglednik i želite ponovno otići na Facebook profil dovoljno je upisati u vaš web preglednik adresu </a:t>
            </a:r>
            <a:r>
              <a:rPr lang="hr-HR" sz="2800" dirty="0" smtClean="0">
                <a:solidFill>
                  <a:srgbClr val="FF0000"/>
                </a:solidFill>
              </a:rPr>
              <a:t>www.facebook.com</a:t>
            </a:r>
            <a:r>
              <a:rPr lang="hr-HR" sz="2800" dirty="0" smtClean="0"/>
              <a:t> i zatim na početnoj stranici unijeti podatke za prijavu,vašu e-mail adresu i lozinku,koje ste k0ristili kod registracije.</a:t>
            </a:r>
            <a:endParaRPr lang="hr-HR"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214422"/>
            <a:ext cx="8229600" cy="2428892"/>
          </a:xfrm>
        </p:spPr>
        <p:txBody>
          <a:bodyPr>
            <a:normAutofit fontScale="90000"/>
          </a:bodyPr>
          <a:lstStyle/>
          <a:p>
            <a:pPr algn="ctr"/>
            <a:r>
              <a:rPr lang="hr-HR" dirty="0" smtClean="0"/>
              <a:t/>
            </a:r>
            <a:br>
              <a:rPr lang="hr-HR" dirty="0" smtClean="0"/>
            </a:br>
            <a:r>
              <a:rPr lang="hr-HR" dirty="0" smtClean="0"/>
              <a:t>OVIME SAM ZAVRŠIO SVOJU </a:t>
            </a:r>
            <a:r>
              <a:rPr lang="hr-HR" dirty="0" smtClean="0"/>
              <a:t>PREZENTACIJU,</a:t>
            </a:r>
            <a:r>
              <a:rPr lang="hr-HR" dirty="0" smtClean="0"/>
              <a:t/>
            </a:r>
            <a:br>
              <a:rPr lang="hr-HR" dirty="0" smtClean="0"/>
            </a:br>
            <a:r>
              <a:rPr lang="hr-HR" dirty="0" smtClean="0"/>
              <a:t>HVALA VAM </a:t>
            </a:r>
            <a:r>
              <a:rPr lang="hr-HR" dirty="0" smtClean="0"/>
              <a:t>NA PAŽNJI !!!!!!!</a:t>
            </a:r>
            <a:endParaRPr lang="hr-HR" dirty="0"/>
          </a:p>
        </p:txBody>
      </p:sp>
      <p:sp>
        <p:nvSpPr>
          <p:cNvPr id="3" name="Smiley Face 2"/>
          <p:cNvSpPr/>
          <p:nvPr/>
        </p:nvSpPr>
        <p:spPr>
          <a:xfrm>
            <a:off x="3000364" y="3929066"/>
            <a:ext cx="2857520" cy="2428892"/>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LITERATURA:</a:t>
            </a:r>
            <a:endParaRPr lang="hr-HR" dirty="0"/>
          </a:p>
        </p:txBody>
      </p:sp>
      <p:sp>
        <p:nvSpPr>
          <p:cNvPr id="3" name="Content Placeholder 2"/>
          <p:cNvSpPr>
            <a:spLocks noGrp="1"/>
          </p:cNvSpPr>
          <p:nvPr>
            <p:ph idx="1"/>
          </p:nvPr>
        </p:nvSpPr>
        <p:spPr/>
        <p:txBody>
          <a:bodyPr/>
          <a:lstStyle/>
          <a:p>
            <a:r>
              <a:rPr lang="hr-HR" dirty="0" smtClean="0">
                <a:solidFill>
                  <a:srgbClr val="FF0000"/>
                </a:solidFill>
              </a:rPr>
              <a:t>http://www.facebook-hrvatska.com/facebook-pomoc/kako-napraviti-facebook-24</a:t>
            </a:r>
            <a:r>
              <a:rPr lang="hr-HR" dirty="0" smtClean="0">
                <a:solidFill>
                  <a:srgbClr val="FF0000"/>
                </a:solidFill>
              </a:rPr>
              <a:t>/</a:t>
            </a:r>
          </a:p>
          <a:p>
            <a:r>
              <a:rPr lang="hr-HR" dirty="0" smtClean="0">
                <a:solidFill>
                  <a:srgbClr val="FF0000"/>
                </a:solidFill>
              </a:rPr>
              <a:t>http://www.vidipedija.com/~vidipedi/index.php?title=Dru%C5%A1tvene_mre%C5%BEe</a:t>
            </a:r>
            <a:endParaRPr lang="hr-HR"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Sadržaj</a:t>
            </a:r>
            <a:endParaRPr lang="hr-HR" dirty="0"/>
          </a:p>
        </p:txBody>
      </p:sp>
      <p:sp>
        <p:nvSpPr>
          <p:cNvPr id="3" name="Content Placeholder 2"/>
          <p:cNvSpPr>
            <a:spLocks noGrp="1"/>
          </p:cNvSpPr>
          <p:nvPr>
            <p:ph idx="1"/>
          </p:nvPr>
        </p:nvSpPr>
        <p:spPr/>
        <p:txBody>
          <a:bodyPr>
            <a:normAutofit/>
          </a:bodyPr>
          <a:lstStyle/>
          <a:p>
            <a:r>
              <a:rPr lang="hr-HR" sz="2800" dirty="0" smtClean="0"/>
              <a:t>Društvene mreže(općenito)</a:t>
            </a:r>
          </a:p>
          <a:p>
            <a:r>
              <a:rPr lang="hr-HR" sz="2800" dirty="0" smtClean="0"/>
              <a:t>Razvoj društvenih mreža</a:t>
            </a:r>
          </a:p>
          <a:p>
            <a:r>
              <a:rPr lang="hr-HR" sz="2800" dirty="0" smtClean="0"/>
              <a:t>MySpace,Facebook,Twitter i njihove značajke</a:t>
            </a:r>
            <a:endParaRPr lang="hr-HR" sz="2800" dirty="0" smtClean="0"/>
          </a:p>
          <a:p>
            <a:r>
              <a:rPr lang="hr-HR" sz="2800" dirty="0" smtClean="0"/>
              <a:t>Najzastupljenije društvene mreže u </a:t>
            </a:r>
            <a:r>
              <a:rPr lang="hr-HR" sz="2800" dirty="0" smtClean="0"/>
              <a:t>Hrvatskoj</a:t>
            </a:r>
          </a:p>
          <a:p>
            <a:r>
              <a:rPr lang="hr-HR" sz="2800" dirty="0" smtClean="0"/>
              <a:t>Prikaz registracije na Facebook</a:t>
            </a:r>
            <a:endParaRPr lang="hr-HR" sz="2800" dirty="0" smtClean="0"/>
          </a:p>
          <a:p>
            <a:r>
              <a:rPr lang="hr-HR" sz="2800" dirty="0" smtClean="0"/>
              <a:t>Zahvala</a:t>
            </a:r>
          </a:p>
          <a:p>
            <a:r>
              <a:rPr lang="hr-HR" sz="2800" dirty="0" smtClean="0"/>
              <a:t>Literatura</a:t>
            </a:r>
            <a:endParaRPr lang="hr-HR" sz="2800" dirty="0" smtClean="0"/>
          </a:p>
          <a:p>
            <a:endParaRPr lang="hr-HR" dirty="0" smtClean="0"/>
          </a:p>
          <a:p>
            <a:endParaRPr lang="hr-HR" dirty="0" smtClean="0"/>
          </a:p>
          <a:p>
            <a:endParaRPr lang="hr-H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Društvene mreže(općenito)</a:t>
            </a:r>
            <a:endParaRPr lang="hr-HR" dirty="0"/>
          </a:p>
        </p:txBody>
      </p:sp>
      <p:sp>
        <p:nvSpPr>
          <p:cNvPr id="3" name="Content Placeholder 2"/>
          <p:cNvSpPr>
            <a:spLocks noGrp="1"/>
          </p:cNvSpPr>
          <p:nvPr>
            <p:ph idx="1"/>
          </p:nvPr>
        </p:nvSpPr>
        <p:spPr>
          <a:xfrm>
            <a:off x="428596" y="2214554"/>
            <a:ext cx="8229600" cy="4389120"/>
          </a:xfrm>
        </p:spPr>
        <p:txBody>
          <a:bodyPr>
            <a:normAutofit/>
          </a:bodyPr>
          <a:lstStyle/>
          <a:p>
            <a:r>
              <a:rPr lang="hr-HR" sz="2800" dirty="0" smtClean="0"/>
              <a:t>Društvene mreže nešto su noviji fenomen u internetskim sferama. Riječ je o besplatnim online servisima koji korisnicima omogućuju raznovrsne vidove komunikacije sa svijetom i mogućnost vlastite prezentacije. </a:t>
            </a:r>
          </a:p>
          <a:p>
            <a:endParaRPr lang="hr-H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85860"/>
            <a:ext cx="8229600" cy="4389120"/>
          </a:xfrm>
        </p:spPr>
        <p:txBody>
          <a:bodyPr/>
          <a:lstStyle/>
          <a:p>
            <a:r>
              <a:rPr lang="hr-HR" sz="2800" dirty="0" smtClean="0"/>
              <a:t>Društvenim mrežama danas se koriste stotine milijuna ljudi, a osim onih neutralnih postoje i servisi s određenijom namjenom glede sadržajnog fokusa i profila korisnika</a:t>
            </a:r>
            <a:r>
              <a:rPr lang="hr-HR" sz="2400" dirty="0" smtClean="0"/>
              <a:t>.</a:t>
            </a:r>
            <a:endParaRPr lang="hr-HR" dirty="0"/>
          </a:p>
        </p:txBody>
      </p:sp>
      <p:pic>
        <p:nvPicPr>
          <p:cNvPr id="1026" name="Picture 2" descr="http://www.poslovni-savjetnik.com/sites/default/files/imagecache/slika_vijesti_velika/dru%C5%A1tvene%20mre%C5%BEe.jpg"/>
          <p:cNvPicPr>
            <a:picLocks noChangeAspect="1" noChangeArrowheads="1"/>
          </p:cNvPicPr>
          <p:nvPr/>
        </p:nvPicPr>
        <p:blipFill>
          <a:blip r:embed="rId2"/>
          <a:srcRect/>
          <a:stretch>
            <a:fillRect/>
          </a:stretch>
        </p:blipFill>
        <p:spPr bwMode="auto">
          <a:xfrm>
            <a:off x="4214810" y="3838575"/>
            <a:ext cx="4524375" cy="30194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Razvoj društvenih mreža</a:t>
            </a:r>
            <a:endParaRPr lang="hr-HR" dirty="0"/>
          </a:p>
        </p:txBody>
      </p:sp>
      <p:sp>
        <p:nvSpPr>
          <p:cNvPr id="3" name="Content Placeholder 2"/>
          <p:cNvSpPr>
            <a:spLocks noGrp="1"/>
          </p:cNvSpPr>
          <p:nvPr>
            <p:ph idx="1"/>
          </p:nvPr>
        </p:nvSpPr>
        <p:spPr/>
        <p:txBody>
          <a:bodyPr>
            <a:noAutofit/>
          </a:bodyPr>
          <a:lstStyle/>
          <a:p>
            <a:r>
              <a:rPr lang="hr-HR" sz="2800" dirty="0" smtClean="0"/>
              <a:t>Komunikacija preko news grupa s vremenom se proširila na generalnu uporabu i postala jednim od prvih oblika Internet druženja i javnih rasprava. Nešto kasnije razvijaju se i populariziraju IM klijenti, chat appleti unutar web portala te forumi neznatno drugačiji od današnjih. Već su ti programi i appleti pružali solidne mogućnosti profiliranja korisnika i same komunikacije sa svijetom.  </a:t>
            </a:r>
            <a:endParaRPr lang="hr-HR"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hr-HR" sz="3000" dirty="0" smtClean="0"/>
              <a:t>Međutim, zbog niskih brzina spajanja korisnika</a:t>
            </a:r>
            <a:r>
              <a:rPr lang="hr-HR" dirty="0" smtClean="0"/>
              <a:t>, </a:t>
            </a:r>
            <a:r>
              <a:rPr lang="hr-HR" sz="2800" dirty="0" smtClean="0"/>
              <a:t>nedostatka skladišnog prostora uslužnih servera i tehnoloških ograničenja istinsko virtualno druženje ili prezentacija nisu bili izvedivi. Evolucijom spomenutih tehnologija došlo je do rapidnog povećanja interesa korisnika čiji je broj godinama eksponencijalno rastao. Besplatno postavljanje slika i video clipova, te pisanje blogova i upravljanje sadržajem postali su vjesnici nove korisničke revolucije. </a:t>
            </a:r>
            <a:endParaRPr lang="hr-HR"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MySpace</a:t>
            </a:r>
            <a:endParaRPr lang="hr-HR" dirty="0"/>
          </a:p>
        </p:txBody>
      </p:sp>
      <p:sp>
        <p:nvSpPr>
          <p:cNvPr id="3" name="Content Placeholder 2"/>
          <p:cNvSpPr>
            <a:spLocks noGrp="1"/>
          </p:cNvSpPr>
          <p:nvPr>
            <p:ph idx="1"/>
          </p:nvPr>
        </p:nvSpPr>
        <p:spPr/>
        <p:txBody>
          <a:bodyPr/>
          <a:lstStyle/>
          <a:p>
            <a:r>
              <a:rPr lang="hr-HR" sz="2800" dirty="0" smtClean="0"/>
              <a:t>MySpace je društvena mreža osnovana 2003. godine. Jedna je od najvećih i najpoznatijih društvenih mreža današnjice te je sve donedavno imala apsolutno vodstvo, dok nije postala ugrožena od strane progresivnog Facebooka. Među najposjećenijim je web stranicama uopće, te ima bazu od preko 200 milijuna registriranih korisnika. </a:t>
            </a:r>
          </a:p>
          <a:p>
            <a:pPr>
              <a:buNone/>
            </a:pPr>
            <a:endParaRPr lang="hr-HR" dirty="0"/>
          </a:p>
        </p:txBody>
      </p:sp>
      <p:sp>
        <p:nvSpPr>
          <p:cNvPr id="10242" name="AutoShape 2" descr="data:image/jpeg;base64,/9j/4AAQSkZJRgABAQAAAQABAAD/2wCEAAkGBhAPDQ8NDRAQEA8NEBIQEA4QEA4VDw4OFRAVFBUQFBIXHCgfFxkjGhQVHy8gIycpLiwsFR4xNTAqNSYuLCoBCQoKDgwOGg8PFjUiHyUsLCkpKSw1KSkqLCwpLSwvLCwsLCkyKSwpLCksLCwpKS4pKiwpKikpLCwsLCksKSwpKf/AABEIAMwAzAMBIgACEQEDEQH/xAAcAAABBAMBAAAAAAAAAAAAAAAAAwUGBwECCAT/xABOEAABAwECBQsRBgYBBQEAAAABAAIDBAURBhIhQVEHEyIxUmFxc5Gx0RYXJCUyQlNydIGSk6GiwdLhNDVUYrPDFCNDhLLC8DNjZILxFf/EABoBAAIDAQEAAAAAAAAAAAAAAAADAgQFAQb/xAAvEQACAgACCAUFAAMBAAAAAAAAAQIDBBESITEyQVFScQUTFDNCFSKBodFhkbE0/9oADAMBAAIRAxEAPwC8UIQgAXlrrThgbjTyMjGbGOU8A2z5lGcLMOBAXU9Lc6YZHybbYjoAzu9gUGbBNUvMsjnEu25Hkkng08yu04RyWlN5IRO3J5IsGo1RaNpuaJZN9rAB7xCQ65dN4Kfki+dRKOx4xt4zvPdzJV1HCNtrBwm74qz6enkxfmTJR1y6bwU/JF86OuXTeCn5IvnUV1in0R+l9UaxT6I/S+q76enkw8yfMlXXLpvBT8kXzo65dN4Kfki+dRXWKfRH6X1RrFPoj9L6o9PTyYeZPmSrrl03gp+SL50dcum8FPyRfOorrFPoj9L6o1in0R+l9Uenp5MPMnzJV1y6bwU/JF86OuXTeCn5IvnUV1in0R+l9UaxT6I/S+qPT08mHmT5kq65dN4Kfki+dHXLpvBT8kXzqK6xT6I/S+qNYp9EfpfVHp6eTDzJ8yVdcum8FPyRfOjrl03gp+SL51FdYp9EfpfVGsU+iP0vqj09PJh5k+ZKuuXTeCn5IvnR1y6bwU/JF86iusU+iP0vqgU9Poj9L6o9PTyYeZPmStuqVTZ4pxv3RfMnOgwyo5iGtlDHHvZAWe05PaoG6zYj3t3iki9eOexc8br/AMrukLjw1L2ZoPNmi4gVlVLYmFVRRPDHXviG3C8nINLD3vMrPsu1IqmJs0Lr2uzd812drhmKo3YeVW3WuY+FimetCEKuMBRvDbCL+Ep8WM3TT3tYc7G98/zXi7fKkZORVDhtXmotF7AbxGWwsGa/P7xKtYWtWWa9i1irZaMdR4rModcOuP7kHay3vPDoTvUVTY23uyZgBtneAWBixs0NY32BRurrDI8uPmGgaFrJeY/8FTdR6qm13vyA4rdA2/OV4y9J4yMZPSS2EMxTGRjJPGRjLpwUxkYyTxkYyAFMZGMk8ZGMgBTGRjJPGRjIAUxkYyTxkYyAFMZGMk8ZGMgBTGRjJPGRjIA9EVU5hvY4jg2uRO1DbIcQ2S4HM7MeHQmHGRjKMoqRJPIlFbRtlbccjh3LtG8d5IYK2+6iqgH3iJ5DJmnvdD+EcyRsevxhrbjsmjIdLfokbcguLZR32xPDdkPJzJGjnnXLYTz+SLqa68XhZUewGtIz0ERcb3R3xHTscg9lykKwpx0ZOL4F5PNZidQ65pVLDZWjKSdqaZ3Dc5wuVz1fcFUrTnthNxk/+ZV7BfLsIv4Hpt2e6MNHfnLwD/gTDjJzwhdso+B3OE04y1K19pVltN8ZGMtMZGMmETfGRjLejo5Z363BG+R+3isaSbtJ0DfKc6jA+vjbjvpZcUZTi4jiB4rST7FFzink2SSb4DTjIxlpenvBXBiSvmLGksijuMst1+KDtNbpcUSkorSew4k28kM+MguV4WVgxS0rQ2GFl425HAOkcdJccq9tTZ0MrcWWKN7TmcxpHtWe/EI56olj075lBYyMZTvDTABsLHVVEDiM2UkGU4rc72HbuGccmhQJoJIABJJAAG2SdoBXqrY2R0oiZRcXkxanhfI9scbXPe83NY0Xucd4KZWZqXzvAdUythv7xox3jhN4A9qluB2CjKGEOcAamQAyv3P/AG26APaVIlm3Y155V/7LEKVlnIgbtSiO7JUyX78cZHILudR+2tT6rpmmRl1RG3KTGDrjRpMZynzXq3EJMcZbF63mTdMWc9YyMZWDqjYJNa11fTtxbj2QxoyEH+qBpv2+XSq7xlr1Wq2OkipOLi8mb4yMZaYyMZNIHppJ8SRjtBF/BtFPtstvgdcL7i08AvylRjGUmr3djP8AEHwSrN5MnHYyUalsvY8zdE3+jVO1X+pWf5M3HfttVgLExPuyLtW4hGr7gqkqc9sZuMn/AM3K7avuCqOgd2xm4yf/ADcrGC+XYXdwM4QnZR+KecJovTphE7ZR+K7nCZ8Zate6irLaKXreJhe5rG5XPcGtGlxNwHKUhjL02bViKohmOURSxyEbzXhx5lN55ajhemDtgR0VO2GMDGuBkku2Ukl2VxPMMwTotIpQ9rXtILXAOaRtFpF4IW68zJuTze00kslqK71UMHGBgr4mhrsYMnAGR4dkbId+/Jfnv3lIsAbObDZsFw2UzdeedLn5RyNxR5l49U+ubHZroidlPIxrRnOK4PcfMB7V78Ba4TWZTEHLGzWnDQ5mxu5AD51blKTwyz5iUkrH2H9CEKkPMOaCCDlByEaRoVUYP2E1uEDqe7YUskkoH5WgGPkL28itgqscF7WbJhFPIDsajXmMOkNxSOUR3q5hnJRnlyEW5Zx7lnIQhUx4IQhACVVTtkjfE8XtkaWOGkEXFc91ERje+M7cb3MPC1xHwXRDjcLztBc8184fPNINp8sjhwOeSOdanh7f3fgq4jgI3ovWt6xetUqm96k9eexX8WPgooXKT157FfxY+CTZtROPElGpQf5E3HfttVhKu9SY/wAibjv22KxFiYn3ZF2rcQjV9wVzxSW2P/1qmN7e5mqQHNOYSOzFdD1fcFcxwffNVx9V+o5WMF8uxC7gP+EFdGXxAOF5a7Ich2xpTbem3C8bOLxXc4TLDUvZ3L3DgJu5FrV7qKktpLQVm9R6K25Rt4ruEXHlClGBFnyWrVimY0sa0Y80194jjv0Z3E5AOhSk1FaT2EVm3kiVYH6oE9I1tM+N1TEO4Y2/XoxobpbvHlUwrdUbW48cUFbfd/UiLGDhdl5lIrGsCno4xHTRtZkyv25HnS5+2SnBYdt1UpZ6H7L0YTSy0igbewhmrptenIyC5jG9xG2/ab8TnTlgXhe6z5SHgvp5SNcYO6Y7aEjRpu2xnHAp7hhgDFVxulpmtiqmgkFoAZN+V42rzulVNn2RPUTaxBE98gNzmgXYlxuOOTkbl0rSrnVdW1lkuK5FSanCWZfVm2tBUsElPKyRp3JyjeLdsHeK9L5A0FziABtkkADzqsrM1J6jI+aqbC7RCHOcN7HvC9tbqVyPbd/HyvOiZrnN/wA1myqp0slZ+mWlOzLcDDfVCj1t9JQvx3vBbJO07FjdotYe+cdq8ZBwqu7PrnQTRTx93C9r26Dcdo7xGTzpyt7A2rohjSsDoh/WjvcweNnb5xdvpjvWtRXXGGUNaKVk5OX3HQdj2tHV08dRCb2yDazsdnYdBByL2qh8G8Kp6CQvhIcx/wD1IXX4j9/8rt/nVm2VqlUM4GuPNO/O2UHFv3njIfYsq/BzrecVmi5XfGS16mStCapMK6FrcY1lNdx0Z9gKi9v6rVLE0tpLppMz3XthadOW4u4APOkQosm8lEZKyMdrHPVCwkbSUjomO/n1LSxgG21hyOkPAMg3yqYRamEevyunqJtckecpym4ZmgDIANCbpLbjG0HO8wC3MPR5MMuPEoWWabzHG9YvTLJbru9YBwkleSW05Xd+QNDbhzKxkLzJDLM1ovc4N4SAn617VY2kkIvddGNrazZyq0cScpJJ0lTS1R2FJxQ/1SbFrQ2HEn+olWmamqHEBt1RcBffk1phVoKp9QT7HU+U/sxq2Fh4r3ZF6vdQjV9wVzJAO3NVx9V+o5dN1fcFczQDtzVcfVfqOVnA/LsQu4COFw2cXiu5wmABSHC4bOLxXc4TCAtevdRSm9ZgBXvqEWe1lmzVAGznqHNJ/JG1oa3lLj51RYC6A1Efub+5m52qrj9VP5GYfXMn6EIWCaALzUlnRQmQwxtYZnmWQtGV8h23OOcr0oXcwBCELgGr2AgtcAQRcQReCDmIVIaqeCD6CRtXSOcKWd2KYxtU8py4o/Ict2i4jQrxXjteyIaunfTVLceKW4ObeQcjg4XEZRlAVjD3umefDiKtrVkcjnPB7B20bRdi0jXuaDc6VxxYWcLzn3hed5WBZ2oe8gGrr3352QNyD/3ecvIrSpKSOGNsULGxxsGK1jAA1o0ABLKxbj7JP7dSFQw0Vt1layahlGRkqqu/SXQkcmKo9bGoTUMBdR1DJrv6crdbed4OF45bldaEqONui94m6K3wOT7TsmellMNVE+KRvePFxI0g7RG+Mi8dy6mwjwYprQgMFUwOHeSC4SRO3THZj7DnXO2F2Ck1mVTqabZNOyilAubLHf3Q0EbRGY+Za+GxcbtT1MpXUuvWtgwkLUhKXLBCuCExIhTS1R2FJxQ/1UOIUztUdhScUPgq9u1DoPaTTUG+x1PlP7MatdVTqEfZKnyn9mNWssLFe9I0atxCNX3BXM8A7c1XH1X6jl0xV9wVzTAO3FVx1V+o5WMD8+wq/gJYWjZxeK7nCYQE/wCFg2cXiu5wmIBbFW6ijN6wAV/aiX3P/czc7VQgCvzUU+5/7mbnaqviHs/kbhX95PkIQsA0gQhCABCEIAEIQgAQhCABCEIAFFNUrBhtfZ0gDb56YGaE58Zo2TOBzQRw3aFK1gqcJuElJcCMoqSyZyRctSE74TUAp6+rgb3MVRK1viB5xfYQmsherTzWZhvU8hMhTK1B2FJxQ+Ch5CmNqDsKTih8Em3ah1b1MmeoT9kqfKf2Y1aqqvUK+yVHlP7MatRYGK96Rp07iEavuCuaoB24qeOqv1HLpWr7grmyD74qeOqv1HKzgPn2FYjgJYWDZxeK7nCYwE/YWDZxeK7nCYwFs1bqM+x6wAUqwc1Ra2z6f+GptZ1vHc/ZxlzsZ11+XGGhRcBbAKUq4zWUlmLU3F5pk8689p/+N6l3zrI1ZrT/APG9S751BQFsAl+lp6EdeIs6jofU6wimtCg/ianE1zXpGbBpa3FbddkvOlShQXUa+6f7ib/VTpedxEVG2SXM2KW3BNghCEgaCEIQAIQhAAhCEACEIQBzVh6O29f5S/4JgIUiw8Hbev8AKH/BR8hetq9uPZGBY/vfcSIUxtQdhScUPgoiQphan2OTih8Eu3ahlb1MmGoZ9kqPKf2mK1FVmob9kqPKf2mK015/F+9I1qfbQjV9wVzbAO29Tx1V+o5dJVfcFc3QDtvU8dU/qOVnAfPsJxPDuJ4VjZxeK7nCZAE+4VjZxeK7nCYwFtVbqM2x6zIC3AWAFuAmiWwAWwCAFsApEGy8dRz7p/uJf9VOlzjY+GVdRxaxS1Bjjxi7FDITsjtm9zScy9w1SrV/Fu9VTfIsa7w6yyxyTWt/5/hpV46uEFFpnQCFQI1SbV/Fu9VT/Is9cm1fxbvVU/yJX0u3mv3/AAn9Rq5P9F+oVcaluFNZWz1DKuYytjia5oLIm3OLyCdi0Kx1QupdM9CRcqtVsdJAhCEkaCEIQAIQhAHN+HY7b1/lD/go+QpDh0O21d5Q/wCCYCF66r249kedsf3vuJkKX2oOw5OLHwUSIUvtP7HJxY+CXbtiMrepkv1DvstR5T+0xWkqu1EPstR5R+0xWivPYv3pGxR7aEavuCucIPvep46p/Ucuj6vuCucaf73qeOqf1HKzgPn2FYr49xPCru4vFdzhMgCf8Kov+k/xm8xHxTCAturdRl2bxsAtgFgBbgJwhsyAtgEALYBdINmQFsAgBbAKQtsAFkBZAWwC6QbLE1Fh2TV8Sz/Mq2lU2owOyaviWf5lWyvMeI/+h/j/AIejwHsL8ghCFnl0EIQgAQhCAOcsOh22rvKH/BMBCkOHI7bV3lD/AIJgIXsKvbj2R5qx/e+4mQpdaY7Dk4sfBRRrLyANskAcJyKV224NpZBpAaOEkBKt2xG1bGS/UR+y1HlH7TFaKq/UR+y1HlH7TFaC89i/ekbOH9tCNX3BXN1sN/h7Ynx9ptS9x0YryTfwbK/zLpSZt7SFRmqxYZZUtq2jYyDEk3njuT5xk8yd4fNKzRfFEMVFuGa4Hmtai12BzR3Q2TfGGbnChwClth2jr0QBP8xlwdecp0P8/OvHbViEkzQi8nK9g2790OhbFUtF6LM2xaSzQwBbhagLcK2iozYBbgLULcKaFM2AWwCwAtwF0W2ZAWwCAFsApEGyZ6mFuU9HPUPqpRE18TWtJDjeQ8kjIFYnXBs38Uz0ZOhUUAs3Khf4fXdNzk2XafEJ0w0EkXp1wbN/FM9GToR1wrN/FM9GToVF3LBCT9Jq6n+v4N+q2dK/ZevXCsz8Wz0ZOhY64dmfi2ejJ0KiSFoQufSaup/r+El4pZ0r9l8dcWzPxbPRk+VB1RrL/Fs9GT5VQpWhXPpVXU/1/Ca8Ss5IccLatk1o1c0Lg+OWZzmOF9zmm7LlTMUqUrSUL5nYrBwuzNG+tFJQilyKWbnLPmL2DRY8weRsY9kfGzD4+ZOOE890IZnkdv7Tcp9pHKnOkpGwxhjdoZS45znJUXr5nVVSGxAnGIjjGc5dvlJKqp6c9Lgi1loxy4stPUZpi2he8/1ZnOHAA1v+qslR7A6yhTUsULdqNgF+k5z5zeVIV5u6fmWSlzZt1x0YKIFRjC2wm1EL2Pbe14uI+I31J1pLEHC4pabTzQxrM5mtKzJrPqM+QnEku2L26D8Qnqz7cjlADjiPuyhxAb5nf8KtDCTBVkzXBzA5pzHnGgqr7WwBkjJMBxhuH5HDeDto+xbVOMrtWVup8zMtw84POGtchassaKXK4Yrt03IfOM6bn4Lu72QEfmaRzLytpq2HIGzAAXXAFzQN4ZQEvHaFaBdiPO+6F1/Mr0W1uzRTkk9sWbDBmTds97oW4wZk3bPe6FgWlWeDd6l3QtxaVZuD6k9Cnpy6kKcY8mZGDUm7Z73Qthg3Ju2e90IFpVm4PqT0LYWlV7g+pPQpac+pC3CPSzIwbk3bPe6FsMHJN2z3uhYFpVe4Pqj0LcWlVbg+qPQpac+pC3CPSwGDkm7Z73QtupyTdM97oQLSqtyfVFbi0qrcn1RXdOfUiDhHpYmcHJN2z3uhYODkm7Z73QlDaVVuT6orU2lVbg+qPQjTn1I6oR6WJHByTds97oWpwbk3bPe6EobSq9wfVHoWptKr3B9Uehc059SJqEeliRwak3bPe6FjqakzvZ73QtzaVXuD6k9C1NpVm4PqT0KLnPqQxQj0sWgwaYMsji7eGQdK973xQMy4sbRtDTwDbJTHJVVjickovzCMgebJkRBg5VTuBcCL++kcb7vaUmbjtsmh0E9kIMRta2jLfHGCGX5T30mjJmG9/wDFL9T7A9weKmZuzI2DT3jTnP5j7F6sGcA2scHuGO8d84ZG+KM3CrKsyzRE0ZFl4rGqUfLq2cXzNLD4VxenZt5HrpYcVoCWQhZZfBCEIA1ewHbTdV2Kx+ZOaEARebBQX5Ej1JqXIQBEepMI6kwpchAER6kwjqTClyEARHqTCOpMKXIQBEepMI6kwpchAER6kwjqTClyEARHqTCOpMKXIQBEepMI6kwpchAETbgmF7qXBtjdsJ+uQgBCCjawZAl0IQAIQhA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10244" name="AutoShape 4" descr="data:image/jpeg;base64,/9j/4AAQSkZJRgABAQAAAQABAAD/2wCEAAkGBhAPDQ8NDRAQEA8NEBIQEA4QEA4VDw4OFRAVFBUQFBIXHCgfFxkjGhQVHy8gIycpLiwsFR4xNTAqNSYuLCoBCQoKDgwOGg8PFjUiHyUsLCkpKSw1KSkqLCwpLSwvLCwsLCkyKSwpLCksLCwpKS4pKiwpKikpLCwsLCksKSwpKf/AABEIAMwAzAMBIgACEQEDEQH/xAAcAAABBAMBAAAAAAAAAAAAAAAAAwUGBwECCAT/xABOEAABAwECBQsRBgYBBQEAAAABAAIDBAURBhIhQVEHEyIxUmFxc5Gx0RYXJCUyQlNydIGSk6GiwdLhNDVUYrPDFCNDhLLC8DNjZILxFf/EABoBAAIDAQEAAAAAAAAAAAAAAAADAgQFAQb/xAAvEQACAgACCAUFAAMBAAAAAAAAAQIDBBESITEyQVFScQUTFDNCFSKBodFhkbE0/9oADAMBAAIRAxEAPwC8UIQgAXlrrThgbjTyMjGbGOU8A2z5lGcLMOBAXU9Lc6YZHybbYjoAzu9gUGbBNUvMsjnEu25Hkkng08yu04RyWlN5IRO3J5IsGo1RaNpuaJZN9rAB7xCQ65dN4Kfki+dRKOx4xt4zvPdzJV1HCNtrBwm74qz6enkxfmTJR1y6bwU/JF86OuXTeCn5IvnUV1in0R+l9UaxT6I/S+q76enkw8yfMlXXLpvBT8kXzo65dN4Kfki+dRXWKfRH6X1RrFPoj9L6o9PTyYeZPmSrrl03gp+SL50dcum8FPyRfOorrFPoj9L6o1in0R+l9Uenp5MPMnzJV1y6bwU/JF86OuXTeCn5IvnUV1in0R+l9UaxT6I/S+qPT08mHmT5kq65dN4Kfki+dHXLpvBT8kXzqK6xT6I/S+qNYp9EfpfVHp6eTDzJ8yVdcum8FPyRfOjrl03gp+SL51FdYp9EfpfVGsU+iP0vqj09PJh5k+ZKuuXTeCn5IvnR1y6bwU/JF86iusU+iP0vqgU9Poj9L6o9PTyYeZPmStuqVTZ4pxv3RfMnOgwyo5iGtlDHHvZAWe05PaoG6zYj3t3iki9eOexc8br/AMrukLjw1L2ZoPNmi4gVlVLYmFVRRPDHXviG3C8nINLD3vMrPsu1IqmJs0Lr2uzd812drhmKo3YeVW3WuY+FimetCEKuMBRvDbCL+Ep8WM3TT3tYc7G98/zXi7fKkZORVDhtXmotF7AbxGWwsGa/P7xKtYWtWWa9i1irZaMdR4rModcOuP7kHay3vPDoTvUVTY23uyZgBtneAWBixs0NY32BRurrDI8uPmGgaFrJeY/8FTdR6qm13vyA4rdA2/OV4y9J4yMZPSS2EMxTGRjJPGRjLpwUxkYyTxkYyAFMZGMk8ZGMgBTGRjJPGRjIAUxkYyTxkYyAFMZGMk8ZGMgBTGRjJPGRjIA9EVU5hvY4jg2uRO1DbIcQ2S4HM7MeHQmHGRjKMoqRJPIlFbRtlbccjh3LtG8d5IYK2+6iqgH3iJ5DJmnvdD+EcyRsevxhrbjsmjIdLfokbcguLZR32xPDdkPJzJGjnnXLYTz+SLqa68XhZUewGtIz0ERcb3R3xHTscg9lykKwpx0ZOL4F5PNZidQ65pVLDZWjKSdqaZ3Dc5wuVz1fcFUrTnthNxk/+ZV7BfLsIv4Hpt2e6MNHfnLwD/gTDjJzwhdso+B3OE04y1K19pVltN8ZGMtMZGMmETfGRjLejo5Z363BG+R+3isaSbtJ0DfKc6jA+vjbjvpZcUZTi4jiB4rST7FFzink2SSb4DTjIxlpenvBXBiSvmLGksijuMst1+KDtNbpcUSkorSew4k28kM+MguV4WVgxS0rQ2GFl425HAOkcdJccq9tTZ0MrcWWKN7TmcxpHtWe/EI56olj075lBYyMZTvDTABsLHVVEDiM2UkGU4rc72HbuGccmhQJoJIABJJAAG2SdoBXqrY2R0oiZRcXkxanhfI9scbXPe83NY0Xucd4KZWZqXzvAdUythv7xox3jhN4A9qluB2CjKGEOcAamQAyv3P/AG26APaVIlm3Y155V/7LEKVlnIgbtSiO7JUyX78cZHILudR+2tT6rpmmRl1RG3KTGDrjRpMZynzXq3EJMcZbF63mTdMWc9YyMZWDqjYJNa11fTtxbj2QxoyEH+qBpv2+XSq7xlr1Wq2OkipOLi8mb4yMZaYyMZNIHppJ8SRjtBF/BtFPtstvgdcL7i08AvylRjGUmr3djP8AEHwSrN5MnHYyUalsvY8zdE3+jVO1X+pWf5M3HfttVgLExPuyLtW4hGr7gqkqc9sZuMn/AM3K7avuCqOgd2xm4yf/ADcrGC+XYXdwM4QnZR+KecJovTphE7ZR+K7nCZ8Zate6irLaKXreJhe5rG5XPcGtGlxNwHKUhjL02bViKohmOURSxyEbzXhx5lN55ajhemDtgR0VO2GMDGuBkku2Ukl2VxPMMwTotIpQ9rXtILXAOaRtFpF4IW68zJuTze00kslqK71UMHGBgr4mhrsYMnAGR4dkbId+/Jfnv3lIsAbObDZsFw2UzdeedLn5RyNxR5l49U+ubHZroidlPIxrRnOK4PcfMB7V78Ba4TWZTEHLGzWnDQ5mxu5AD51blKTwyz5iUkrH2H9CEKkPMOaCCDlByEaRoVUYP2E1uEDqe7YUskkoH5WgGPkL28itgqscF7WbJhFPIDsajXmMOkNxSOUR3q5hnJRnlyEW5Zx7lnIQhUx4IQhACVVTtkjfE8XtkaWOGkEXFc91ERje+M7cb3MPC1xHwXRDjcLztBc8184fPNINp8sjhwOeSOdanh7f3fgq4jgI3ovWt6xetUqm96k9eexX8WPgooXKT157FfxY+CTZtROPElGpQf5E3HfttVhKu9SY/wAibjv22KxFiYn3ZF2rcQjV9wVzxSW2P/1qmN7e5mqQHNOYSOzFdD1fcFcxwffNVx9V+o5WMF8uxC7gP+EFdGXxAOF5a7Ich2xpTbem3C8bOLxXc4TLDUvZ3L3DgJu5FrV7qKktpLQVm9R6K25Rt4ruEXHlClGBFnyWrVimY0sa0Y80194jjv0Z3E5AOhSk1FaT2EVm3kiVYH6oE9I1tM+N1TEO4Y2/XoxobpbvHlUwrdUbW48cUFbfd/UiLGDhdl5lIrGsCno4xHTRtZkyv25HnS5+2SnBYdt1UpZ6H7L0YTSy0igbewhmrptenIyC5jG9xG2/ab8TnTlgXhe6z5SHgvp5SNcYO6Y7aEjRpu2xnHAp7hhgDFVxulpmtiqmgkFoAZN+V42rzulVNn2RPUTaxBE98gNzmgXYlxuOOTkbl0rSrnVdW1lkuK5FSanCWZfVm2tBUsElPKyRp3JyjeLdsHeK9L5A0FziABtkkADzqsrM1J6jI+aqbC7RCHOcN7HvC9tbqVyPbd/HyvOiZrnN/wA1myqp0slZ+mWlOzLcDDfVCj1t9JQvx3vBbJO07FjdotYe+cdq8ZBwqu7PrnQTRTx93C9r26Dcdo7xGTzpyt7A2rohjSsDoh/WjvcweNnb5xdvpjvWtRXXGGUNaKVk5OX3HQdj2tHV08dRCb2yDazsdnYdBByL2qh8G8Kp6CQvhIcx/wD1IXX4j9/8rt/nVm2VqlUM4GuPNO/O2UHFv3njIfYsq/BzrecVmi5XfGS16mStCapMK6FrcY1lNdx0Z9gKi9v6rVLE0tpLppMz3XthadOW4u4APOkQosm8lEZKyMdrHPVCwkbSUjomO/n1LSxgG21hyOkPAMg3yqYRamEevyunqJtckecpym4ZmgDIANCbpLbjG0HO8wC3MPR5MMuPEoWWabzHG9YvTLJbru9YBwkleSW05Xd+QNDbhzKxkLzJDLM1ovc4N4SAn617VY2kkIvddGNrazZyq0cScpJJ0lTS1R2FJxQ/1SbFrQ2HEn+olWmamqHEBt1RcBffk1phVoKp9QT7HU+U/sxq2Fh4r3ZF6vdQjV9wVzJAO3NVx9V+o5dN1fcFczQDtzVcfVfqOVnA/LsQu4COFw2cXiu5wmABSHC4bOLxXc4TCAtevdRSm9ZgBXvqEWe1lmzVAGznqHNJ/JG1oa3lLj51RYC6A1Efub+5m52qrj9VP5GYfXMn6EIWCaALzUlnRQmQwxtYZnmWQtGV8h23OOcr0oXcwBCELgGr2AgtcAQRcQReCDmIVIaqeCD6CRtXSOcKWd2KYxtU8py4o/Ict2i4jQrxXjteyIaunfTVLceKW4ObeQcjg4XEZRlAVjD3umefDiKtrVkcjnPB7B20bRdi0jXuaDc6VxxYWcLzn3hed5WBZ2oe8gGrr3352QNyD/3ecvIrSpKSOGNsULGxxsGK1jAA1o0ABLKxbj7JP7dSFQw0Vt1layahlGRkqqu/SXQkcmKo9bGoTUMBdR1DJrv6crdbed4OF45bldaEqONui94m6K3wOT7TsmellMNVE+KRvePFxI0g7RG+Mi8dy6mwjwYprQgMFUwOHeSC4SRO3THZj7DnXO2F2Ck1mVTqabZNOyilAubLHf3Q0EbRGY+Za+GxcbtT1MpXUuvWtgwkLUhKXLBCuCExIhTS1R2FJxQ/1UOIUztUdhScUPgq9u1DoPaTTUG+x1PlP7MatdVTqEfZKnyn9mNWssLFe9I0atxCNX3BXM8A7c1XH1X6jl0xV9wVzTAO3FVx1V+o5WMD8+wq/gJYWjZxeK7nCYQE/wCFg2cXiu5wmIBbFW6ijN6wAV/aiX3P/czc7VQgCvzUU+5/7mbnaqviHs/kbhX95PkIQsA0gQhCABCEIAEIQgAQhCABCEIAFFNUrBhtfZ0gDb56YGaE58Zo2TOBzQRw3aFK1gqcJuElJcCMoqSyZyRctSE74TUAp6+rgb3MVRK1viB5xfYQmsherTzWZhvU8hMhTK1B2FJxQ+Ch5CmNqDsKTih8Em3ah1b1MmeoT9kqfKf2Y1aqqvUK+yVHlP7MatRYGK96Rp07iEavuCuaoB24qeOqv1HLpWr7grmyD74qeOqv1HKzgPn2FYjgJYWDZxeK7nCYwE/YWDZxeK7nCYwFs1bqM+x6wAUqwc1Ra2z6f+GptZ1vHc/ZxlzsZ11+XGGhRcBbAKUq4zWUlmLU3F5pk8689p/+N6l3zrI1ZrT/APG9S751BQFsAl+lp6EdeIs6jofU6wimtCg/ianE1zXpGbBpa3FbddkvOlShQXUa+6f7ib/VTpedxEVG2SXM2KW3BNghCEgaCEIQAIQhAAhCEACEIQBzVh6O29f5S/4JgIUiw8Hbev8AKH/BR8hetq9uPZGBY/vfcSIUxtQdhScUPgoiQphan2OTih8Eu3ahlb1MmGoZ9kqPKf2mK1FVmob9kqPKf2mK015/F+9I1qfbQjV9wVzbAO29Tx1V+o5dJVfcFc3QDtvU8dU/qOVnAfPsJxPDuJ4VjZxeK7nCZAE+4VjZxeK7nCYwFtVbqM2x6zIC3AWAFuAmiWwAWwCAFsApEGy8dRz7p/uJf9VOlzjY+GVdRxaxS1Bjjxi7FDITsjtm9zScy9w1SrV/Fu9VTfIsa7w6yyxyTWt/5/hpV46uEFFpnQCFQI1SbV/Fu9VT/Is9cm1fxbvVU/yJX0u3mv3/AAn9Rq5P9F+oVcaluFNZWz1DKuYytjia5oLIm3OLyCdi0Kx1QupdM9CRcqtVsdJAhCEkaCEIQAIQhAHN+HY7b1/lD/go+QpDh0O21d5Q/wCCYCF66r249kedsf3vuJkKX2oOw5OLHwUSIUvtP7HJxY+CXbtiMrepkv1DvstR5T+0xWkqu1EPstR5R+0xWivPYv3pGxR7aEavuCucIPvep46p/Ucuj6vuCucaf73qeOqf1HKzgPn2FYr49xPCru4vFdzhMgCf8Kov+k/xm8xHxTCAturdRl2bxsAtgFgBbgJwhsyAtgEALYBdINmQFsAgBbAKQtsAFkBZAWwC6QbLE1Fh2TV8Sz/Mq2lU2owOyaviWf5lWyvMeI/+h/j/AIejwHsL8ghCFnl0EIQgAQhCAOcsOh22rvKH/BMBCkOHI7bV3lD/AIJgIXsKvbj2R5qx/e+4mQpdaY7Dk4sfBRRrLyANskAcJyKV224NpZBpAaOEkBKt2xG1bGS/UR+y1HlH7TFaKq/UR+y1HlH7TFaC89i/ekbOH9tCNX3BXN1sN/h7Ynx9ptS9x0YryTfwbK/zLpSZt7SFRmqxYZZUtq2jYyDEk3njuT5xk8yd4fNKzRfFEMVFuGa4Hmtai12BzR3Q2TfGGbnChwClth2jr0QBP8xlwdecp0P8/OvHbViEkzQi8nK9g2790OhbFUtF6LM2xaSzQwBbhagLcK2iozYBbgLULcKaFM2AWwCwAtwF0W2ZAWwCAFsApEGyZ6mFuU9HPUPqpRE18TWtJDjeQ8kjIFYnXBs38Uz0ZOhUUAs3Khf4fXdNzk2XafEJ0w0EkXp1wbN/FM9GToR1wrN/FM9GToVF3LBCT9Jq6n+v4N+q2dK/ZevXCsz8Wz0ZOhY64dmfi2ejJ0KiSFoQufSaup/r+El4pZ0r9l8dcWzPxbPRk+VB1RrL/Fs9GT5VQpWhXPpVXU/1/Ca8Ss5IccLatk1o1c0Lg+OWZzmOF9zmm7LlTMUqUrSUL5nYrBwuzNG+tFJQilyKWbnLPmL2DRY8weRsY9kfGzD4+ZOOE890IZnkdv7Tcp9pHKnOkpGwxhjdoZS45znJUXr5nVVSGxAnGIjjGc5dvlJKqp6c9Lgi1loxy4stPUZpi2he8/1ZnOHAA1v+qslR7A6yhTUsULdqNgF+k5z5zeVIV5u6fmWSlzZt1x0YKIFRjC2wm1EL2Pbe14uI+I31J1pLEHC4pabTzQxrM5mtKzJrPqM+QnEku2L26D8Qnqz7cjlADjiPuyhxAb5nf8KtDCTBVkzXBzA5pzHnGgqr7WwBkjJMBxhuH5HDeDto+xbVOMrtWVup8zMtw84POGtchassaKXK4Yrt03IfOM6bn4Lu72QEfmaRzLytpq2HIGzAAXXAFzQN4ZQEvHaFaBdiPO+6F1/Mr0W1uzRTkk9sWbDBmTds97oW4wZk3bPe6FgWlWeDd6l3QtxaVZuD6k9Cnpy6kKcY8mZGDUm7Z73Qthg3Ju2e90IFpVm4PqT0LYWlV7g+pPQpac+pC3CPSzIwbk3bPe6FsMHJN2z3uhYFpVe4Pqj0LcWlVbg+qPQpac+pC3CPSwGDkm7Z73QtupyTdM97oQLSqtyfVFbi0qrcn1RXdOfUiDhHpYmcHJN2z3uhYODkm7Z73QlDaVVuT6orU2lVbg+qPQjTn1I6oR6WJHByTds97oWpwbk3bPe6EobSq9wfVHoWptKr3B9Uehc059SJqEeliRwak3bPe6FjqakzvZ73QtzaVXuD6k9C1NpVm4PqT0KLnPqQxQj0sWgwaYMsji7eGQdK973xQMy4sbRtDTwDbJTHJVVjickovzCMgebJkRBg5VTuBcCL++kcb7vaUmbjtsmh0E9kIMRta2jLfHGCGX5T30mjJmG9/wDFL9T7A9weKmZuzI2DT3jTnP5j7F6sGcA2scHuGO8d84ZG+KM3CrKsyzRE0ZFl4rGqUfLq2cXzNLD4VxenZt5HrpYcVoCWQhZZfBCEIA1ewHbTdV2Kx+ZOaEARebBQX5Ej1JqXIQBEepMI6kwpchAER6kwjqTClyEARHqTCOpMKXIQBEepMI6kwpchAER6kwjqTClyEARHqTCOpMKXIQBEepMI6kwpchAETbgmF7qXBtjdsJ+uQgBCCjawZAl0IQAIQhA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pic>
        <p:nvPicPr>
          <p:cNvPr id="7" name="Picture 4" descr="http://www.malumclothing.com/images/myspace_logo.png"/>
          <p:cNvPicPr>
            <a:picLocks noChangeAspect="1" noChangeArrowheads="1"/>
          </p:cNvPicPr>
          <p:nvPr/>
        </p:nvPicPr>
        <p:blipFill>
          <a:blip r:embed="rId2"/>
          <a:srcRect/>
          <a:stretch>
            <a:fillRect/>
          </a:stretch>
        </p:blipFill>
        <p:spPr bwMode="auto">
          <a:xfrm>
            <a:off x="6143636" y="5143512"/>
            <a:ext cx="1581144" cy="158116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Značajke MySpace-a</a:t>
            </a:r>
            <a:endParaRPr lang="hr-HR" dirty="0"/>
          </a:p>
        </p:txBody>
      </p:sp>
      <p:sp>
        <p:nvSpPr>
          <p:cNvPr id="3" name="Content Placeholder 2"/>
          <p:cNvSpPr>
            <a:spLocks noGrp="1"/>
          </p:cNvSpPr>
          <p:nvPr>
            <p:ph idx="1"/>
          </p:nvPr>
        </p:nvSpPr>
        <p:spPr/>
        <p:txBody>
          <a:bodyPr/>
          <a:lstStyle/>
          <a:p>
            <a:r>
              <a:rPr lang="hr-HR" sz="2800" dirty="0" smtClean="0"/>
              <a:t>MySpace svoju popularnost prije svega duguje raznolikim funkcijama. Nekada je najviše napredovao radi povezivanja glazbenih sastava i promocije istih. Danas su osim glazbenih aktualne i filmske zajednice, na kojima najviše djeluju neovisni, neafirmirani režiseri, zatim grupe raznih vrsta i zajednice komičara</a:t>
            </a:r>
            <a:r>
              <a:rPr lang="hr-HR" dirty="0" smtClean="0"/>
              <a:t>.</a:t>
            </a:r>
            <a:endParaRPr lang="hr-HR" dirty="0"/>
          </a:p>
        </p:txBody>
      </p:sp>
      <p:sp>
        <p:nvSpPr>
          <p:cNvPr id="9218" name="AutoShape 2" descr="data:image/jpeg;base64,/9j/4AAQSkZJRgABAQAAAQABAAD/2wCEAAkGBhAPDQ8NDRAQEA8NEBIQEA4QEA4VDw4OFRAVFBUQFBIXHCgfFxkjGhQVHy8gIycpLiwsFR4xNTAqNSYuLCoBCQoKDgwOGg8PFjUiHyUsLCkpKSw1KSkqLCwpLSwvLCwsLCkyKSwpLCksLCwpKS4pKiwpKikpLCwsLCksKSwpKf/AABEIAMwAzAMBIgACEQEDEQH/xAAcAAABBAMBAAAAAAAAAAAAAAAAAwUGBwECCAT/xABOEAABAwECBQsRBgYBBQEAAAABAAIDBAURBhIhQVEHEyIxUmFxc5Gx0RYXJCUyQlNydIGSk6GiwdLhNDVUYrPDFCNDhLLC8DNjZILxFf/EABoBAAIDAQEAAAAAAAAAAAAAAAADAgQFAQb/xAAvEQACAgACCAUFAAMBAAAAAAAAAQIDBBESITEyQVFScQUTFDNCFSKBodFhkbE0/9oADAMBAAIRAxEAPwC8UIQgAXlrrThgbjTyMjGbGOU8A2z5lGcLMOBAXU9Lc6YZHybbYjoAzu9gUGbBNUvMsjnEu25Hkkng08yu04RyWlN5IRO3J5IsGo1RaNpuaJZN9rAB7xCQ65dN4Kfki+dRKOx4xt4zvPdzJV1HCNtrBwm74qz6enkxfmTJR1y6bwU/JF86OuXTeCn5IvnUV1in0R+l9UaxT6I/S+q76enkw8yfMlXXLpvBT8kXzo65dN4Kfki+dRXWKfRH6X1RrFPoj9L6o9PTyYeZPmSrrl03gp+SL50dcum8FPyRfOorrFPoj9L6o1in0R+l9Uenp5MPMnzJV1y6bwU/JF86OuXTeCn5IvnUV1in0R+l9UaxT6I/S+qPT08mHmT5kq65dN4Kfki+dHXLpvBT8kXzqK6xT6I/S+qNYp9EfpfVHp6eTDzJ8yVdcum8FPyRfOjrl03gp+SL51FdYp9EfpfVGsU+iP0vqj09PJh5k+ZKuuXTeCn5IvnR1y6bwU/JF86iusU+iP0vqgU9Poj9L6o9PTyYeZPmStuqVTZ4pxv3RfMnOgwyo5iGtlDHHvZAWe05PaoG6zYj3t3iki9eOexc8br/AMrukLjw1L2ZoPNmi4gVlVLYmFVRRPDHXviG3C8nINLD3vMrPsu1IqmJs0Lr2uzd812drhmKo3YeVW3WuY+FimetCEKuMBRvDbCL+Ep8WM3TT3tYc7G98/zXi7fKkZORVDhtXmotF7AbxGWwsGa/P7xKtYWtWWa9i1irZaMdR4rModcOuP7kHay3vPDoTvUVTY23uyZgBtneAWBixs0NY32BRurrDI8uPmGgaFrJeY/8FTdR6qm13vyA4rdA2/OV4y9J4yMZPSS2EMxTGRjJPGRjLpwUxkYyTxkYyAFMZGMk8ZGMgBTGRjJPGRjIAUxkYyTxkYyAFMZGMk8ZGMgBTGRjJPGRjIA9EVU5hvY4jg2uRO1DbIcQ2S4HM7MeHQmHGRjKMoqRJPIlFbRtlbccjh3LtG8d5IYK2+6iqgH3iJ5DJmnvdD+EcyRsevxhrbjsmjIdLfokbcguLZR32xPDdkPJzJGjnnXLYTz+SLqa68XhZUewGtIz0ERcb3R3xHTscg9lykKwpx0ZOL4F5PNZidQ65pVLDZWjKSdqaZ3Dc5wuVz1fcFUrTnthNxk/+ZV7BfLsIv4Hpt2e6MNHfnLwD/gTDjJzwhdso+B3OE04y1K19pVltN8ZGMtMZGMmETfGRjLejo5Z363BG+R+3isaSbtJ0DfKc6jA+vjbjvpZcUZTi4jiB4rST7FFzink2SSb4DTjIxlpenvBXBiSvmLGksijuMst1+KDtNbpcUSkorSew4k28kM+MguV4WVgxS0rQ2GFl425HAOkcdJccq9tTZ0MrcWWKN7TmcxpHtWe/EI56olj075lBYyMZTvDTABsLHVVEDiM2UkGU4rc72HbuGccmhQJoJIABJJAAG2SdoBXqrY2R0oiZRcXkxanhfI9scbXPe83NY0Xucd4KZWZqXzvAdUythv7xox3jhN4A9qluB2CjKGEOcAamQAyv3P/AG26APaVIlm3Y155V/7LEKVlnIgbtSiO7JUyX78cZHILudR+2tT6rpmmRl1RG3KTGDrjRpMZynzXq3EJMcZbF63mTdMWc9YyMZWDqjYJNa11fTtxbj2QxoyEH+qBpv2+XSq7xlr1Wq2OkipOLi8mb4yMZaYyMZNIHppJ8SRjtBF/BtFPtstvgdcL7i08AvylRjGUmr3djP8AEHwSrN5MnHYyUalsvY8zdE3+jVO1X+pWf5M3HfttVgLExPuyLtW4hGr7gqkqc9sZuMn/AM3K7avuCqOgd2xm4yf/ADcrGC+XYXdwM4QnZR+KecJovTphE7ZR+K7nCZ8Zate6irLaKXreJhe5rG5XPcGtGlxNwHKUhjL02bViKohmOURSxyEbzXhx5lN55ajhemDtgR0VO2GMDGuBkku2Ukl2VxPMMwTotIpQ9rXtILXAOaRtFpF4IW68zJuTze00kslqK71UMHGBgr4mhrsYMnAGR4dkbId+/Jfnv3lIsAbObDZsFw2UzdeedLn5RyNxR5l49U+ubHZroidlPIxrRnOK4PcfMB7V78Ba4TWZTEHLGzWnDQ5mxu5AD51blKTwyz5iUkrH2H9CEKkPMOaCCDlByEaRoVUYP2E1uEDqe7YUskkoH5WgGPkL28itgqscF7WbJhFPIDsajXmMOkNxSOUR3q5hnJRnlyEW5Zx7lnIQhUx4IQhACVVTtkjfE8XtkaWOGkEXFc91ERje+M7cb3MPC1xHwXRDjcLztBc8184fPNINp8sjhwOeSOdanh7f3fgq4jgI3ovWt6xetUqm96k9eexX8WPgooXKT157FfxY+CTZtROPElGpQf5E3HfttVhKu9SY/wAibjv22KxFiYn3ZF2rcQjV9wVzxSW2P/1qmN7e5mqQHNOYSOzFdD1fcFcxwffNVx9V+o5WMF8uxC7gP+EFdGXxAOF5a7Ich2xpTbem3C8bOLxXc4TLDUvZ3L3DgJu5FrV7qKktpLQVm9R6K25Rt4ruEXHlClGBFnyWrVimY0sa0Y80194jjv0Z3E5AOhSk1FaT2EVm3kiVYH6oE9I1tM+N1TEO4Y2/XoxobpbvHlUwrdUbW48cUFbfd/UiLGDhdl5lIrGsCno4xHTRtZkyv25HnS5+2SnBYdt1UpZ6H7L0YTSy0igbewhmrptenIyC5jG9xG2/ab8TnTlgXhe6z5SHgvp5SNcYO6Y7aEjRpu2xnHAp7hhgDFVxulpmtiqmgkFoAZN+V42rzulVNn2RPUTaxBE98gNzmgXYlxuOOTkbl0rSrnVdW1lkuK5FSanCWZfVm2tBUsElPKyRp3JyjeLdsHeK9L5A0FziABtkkADzqsrM1J6jI+aqbC7RCHOcN7HvC9tbqVyPbd/HyvOiZrnN/wA1myqp0slZ+mWlOzLcDDfVCj1t9JQvx3vBbJO07FjdotYe+cdq8ZBwqu7PrnQTRTx93C9r26Dcdo7xGTzpyt7A2rohjSsDoh/WjvcweNnb5xdvpjvWtRXXGGUNaKVk5OX3HQdj2tHV08dRCb2yDazsdnYdBByL2qh8G8Kp6CQvhIcx/wD1IXX4j9/8rt/nVm2VqlUM4GuPNO/O2UHFv3njIfYsq/BzrecVmi5XfGS16mStCapMK6FrcY1lNdx0Z9gKi9v6rVLE0tpLppMz3XthadOW4u4APOkQosm8lEZKyMdrHPVCwkbSUjomO/n1LSxgG21hyOkPAMg3yqYRamEevyunqJtckecpym4ZmgDIANCbpLbjG0HO8wC3MPR5MMuPEoWWabzHG9YvTLJbru9YBwkleSW05Xd+QNDbhzKxkLzJDLM1ovc4N4SAn617VY2kkIvddGNrazZyq0cScpJJ0lTS1R2FJxQ/1SbFrQ2HEn+olWmamqHEBt1RcBffk1phVoKp9QT7HU+U/sxq2Fh4r3ZF6vdQjV9wVzJAO3NVx9V+o5dN1fcFczQDtzVcfVfqOVnA/LsQu4COFw2cXiu5wmABSHC4bOLxXc4TCAtevdRSm9ZgBXvqEWe1lmzVAGznqHNJ/JG1oa3lLj51RYC6A1Efub+5m52qrj9VP5GYfXMn6EIWCaALzUlnRQmQwxtYZnmWQtGV8h23OOcr0oXcwBCELgGr2AgtcAQRcQReCDmIVIaqeCD6CRtXSOcKWd2KYxtU8py4o/Ict2i4jQrxXjteyIaunfTVLceKW4ObeQcjg4XEZRlAVjD3umefDiKtrVkcjnPB7B20bRdi0jXuaDc6VxxYWcLzn3hed5WBZ2oe8gGrr3352QNyD/3ecvIrSpKSOGNsULGxxsGK1jAA1o0ABLKxbj7JP7dSFQw0Vt1layahlGRkqqu/SXQkcmKo9bGoTUMBdR1DJrv6crdbed4OF45bldaEqONui94m6K3wOT7TsmellMNVE+KRvePFxI0g7RG+Mi8dy6mwjwYprQgMFUwOHeSC4SRO3THZj7DnXO2F2Ck1mVTqabZNOyilAubLHf3Q0EbRGY+Za+GxcbtT1MpXUuvWtgwkLUhKXLBCuCExIhTS1R2FJxQ/1UOIUztUdhScUPgq9u1DoPaTTUG+x1PlP7MatdVTqEfZKnyn9mNWssLFe9I0atxCNX3BXM8A7c1XH1X6jl0xV9wVzTAO3FVx1V+o5WMD8+wq/gJYWjZxeK7nCYQE/wCFg2cXiu5wmIBbFW6ijN6wAV/aiX3P/czc7VQgCvzUU+5/7mbnaqviHs/kbhX95PkIQsA0gQhCABCEIAEIQgAQhCABCEIAFFNUrBhtfZ0gDb56YGaE58Zo2TOBzQRw3aFK1gqcJuElJcCMoqSyZyRctSE74TUAp6+rgb3MVRK1viB5xfYQmsherTzWZhvU8hMhTK1B2FJxQ+Ch5CmNqDsKTih8Em3ah1b1MmeoT9kqfKf2Y1aqqvUK+yVHlP7MatRYGK96Rp07iEavuCuaoB24qeOqv1HLpWr7grmyD74qeOqv1HKzgPn2FYjgJYWDZxeK7nCYwE/YWDZxeK7nCYwFs1bqM+x6wAUqwc1Ra2z6f+GptZ1vHc/ZxlzsZ11+XGGhRcBbAKUq4zWUlmLU3F5pk8689p/+N6l3zrI1ZrT/APG9S751BQFsAl+lp6EdeIs6jofU6wimtCg/ianE1zXpGbBpa3FbddkvOlShQXUa+6f7ib/VTpedxEVG2SXM2KW3BNghCEgaCEIQAIQhAAhCEACEIQBzVh6O29f5S/4JgIUiw8Hbev8AKH/BR8hetq9uPZGBY/vfcSIUxtQdhScUPgoiQphan2OTih8Eu3ahlb1MmGoZ9kqPKf2mK1FVmob9kqPKf2mK015/F+9I1qfbQjV9wVzbAO29Tx1V+o5dJVfcFc3QDtvU8dU/qOVnAfPsJxPDuJ4VjZxeK7nCZAE+4VjZxeK7nCYwFtVbqM2x6zIC3AWAFuAmiWwAWwCAFsApEGy8dRz7p/uJf9VOlzjY+GVdRxaxS1Bjjxi7FDITsjtm9zScy9w1SrV/Fu9VTfIsa7w6yyxyTWt/5/hpV46uEFFpnQCFQI1SbV/Fu9VT/Is9cm1fxbvVU/yJX0u3mv3/AAn9Rq5P9F+oVcaluFNZWz1DKuYytjia5oLIm3OLyCdi0Kx1QupdM9CRcqtVsdJAhCEkaCEIQAIQhAHN+HY7b1/lD/go+QpDh0O21d5Q/wCCYCF66r249kedsf3vuJkKX2oOw5OLHwUSIUvtP7HJxY+CXbtiMrepkv1DvstR5T+0xWkqu1EPstR5R+0xWivPYv3pGxR7aEavuCucIPvep46p/Ucuj6vuCucaf73qeOqf1HKzgPn2FYr49xPCru4vFdzhMgCf8Kov+k/xm8xHxTCAturdRl2bxsAtgFgBbgJwhsyAtgEALYBdINmQFsAgBbAKQtsAFkBZAWwC6QbLE1Fh2TV8Sz/Mq2lU2owOyaviWf5lWyvMeI/+h/j/AIejwHsL8ghCFnl0EIQgAQhCAOcsOh22rvKH/BMBCkOHI7bV3lD/AIJgIXsKvbj2R5qx/e+4mQpdaY7Dk4sfBRRrLyANskAcJyKV224NpZBpAaOEkBKt2xG1bGS/UR+y1HlH7TFaKq/UR+y1HlH7TFaC89i/ekbOH9tCNX3BXN1sN/h7Ynx9ptS9x0YryTfwbK/zLpSZt7SFRmqxYZZUtq2jYyDEk3njuT5xk8yd4fNKzRfFEMVFuGa4Hmtai12BzR3Q2TfGGbnChwClth2jr0QBP8xlwdecp0P8/OvHbViEkzQi8nK9g2790OhbFUtF6LM2xaSzQwBbhagLcK2iozYBbgLULcKaFM2AWwCwAtwF0W2ZAWwCAFsApEGyZ6mFuU9HPUPqpRE18TWtJDjeQ8kjIFYnXBs38Uz0ZOhUUAs3Khf4fXdNzk2XafEJ0w0EkXp1wbN/FM9GToR1wrN/FM9GToVF3LBCT9Jq6n+v4N+q2dK/ZevXCsz8Wz0ZOhY64dmfi2ejJ0KiSFoQufSaup/r+El4pZ0r9l8dcWzPxbPRk+VB1RrL/Fs9GT5VQpWhXPpVXU/1/Ca8Ss5IccLatk1o1c0Lg+OWZzmOF9zmm7LlTMUqUrSUL5nYrBwuzNG+tFJQilyKWbnLPmL2DRY8weRsY9kfGzD4+ZOOE890IZnkdv7Tcp9pHKnOkpGwxhjdoZS45znJUXr5nVVSGxAnGIjjGc5dvlJKqp6c9Lgi1loxy4stPUZpi2he8/1ZnOHAA1v+qslR7A6yhTUsULdqNgF+k5z5zeVIV5u6fmWSlzZt1x0YKIFRjC2wm1EL2Pbe14uI+I31J1pLEHC4pabTzQxrM5mtKzJrPqM+QnEku2L26D8Qnqz7cjlADjiPuyhxAb5nf8KtDCTBVkzXBzA5pzHnGgqr7WwBkjJMBxhuH5HDeDto+xbVOMrtWVup8zMtw84POGtchassaKXK4Yrt03IfOM6bn4Lu72QEfmaRzLytpq2HIGzAAXXAFzQN4ZQEvHaFaBdiPO+6F1/Mr0W1uzRTkk9sWbDBmTds97oW4wZk3bPe6FgWlWeDd6l3QtxaVZuD6k9Cnpy6kKcY8mZGDUm7Z73Qthg3Ju2e90IFpVm4PqT0LYWlV7g+pPQpac+pC3CPSzIwbk3bPe6FsMHJN2z3uhYFpVe4Pqj0LcWlVbg+qPQpac+pC3CPSwGDkm7Z73QtupyTdM97oQLSqtyfVFbi0qrcn1RXdOfUiDhHpYmcHJN2z3uhYODkm7Z73QlDaVVuT6orU2lVbg+qPQjTn1I6oR6WJHByTds97oWpwbk3bPe6EobSq9wfVHoWptKr3B9Uehc059SJqEeliRwak3bPe6FjqakzvZ73QtzaVXuD6k9C1NpVm4PqT0KLnPqQxQj0sWgwaYMsji7eGQdK973xQMy4sbRtDTwDbJTHJVVjickovzCMgebJkRBg5VTuBcCL++kcb7vaUmbjtsmh0E9kIMRta2jLfHGCGX5T30mjJmG9/wDFL9T7A9weKmZuzI2DT3jTnP5j7F6sGcA2scHuGO8d84ZG+KM3CrKsyzRE0ZFl4rGqUfLq2cXzNLD4VxenZt5HrpYcVoCWQhZZfBCEIA1ewHbTdV2Kx+ZOaEARebBQX5Ej1JqXIQBEepMI6kwpchAER6kwjqTClyEARHqTCOpMKXIQBEepMI6kwpchAER6kwjqTClyEARHqTCOpMKXIQBEepMI6kwpchAETbgmF7qXBtjdsJ+uQgBCCjawZAl0IQAIQhA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373</TotalTime>
  <Words>855</Words>
  <Application>Microsoft Office PowerPoint</Application>
  <PresentationFormat>On-screen Show (4:3)</PresentationFormat>
  <Paragraphs>56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Društvene mreže</vt:lpstr>
      <vt:lpstr>Uvod</vt:lpstr>
      <vt:lpstr>Sadržaj</vt:lpstr>
      <vt:lpstr>Društvene mreže(općenito)</vt:lpstr>
      <vt:lpstr>Slide 5</vt:lpstr>
      <vt:lpstr>Razvoj društvenih mreža</vt:lpstr>
      <vt:lpstr>Slide 7</vt:lpstr>
      <vt:lpstr>MySpace</vt:lpstr>
      <vt:lpstr>Značajke MySpace-a</vt:lpstr>
      <vt:lpstr>Slide 10</vt:lpstr>
      <vt:lpstr>Facebook</vt:lpstr>
      <vt:lpstr>Slide 12</vt:lpstr>
      <vt:lpstr>Značajke Facebook-a</vt:lpstr>
      <vt:lpstr>Twitter</vt:lpstr>
      <vt:lpstr>Najzastupljenije društvene mreže u Hrvatskoj</vt:lpstr>
      <vt:lpstr>Slide 16</vt:lpstr>
      <vt:lpstr>Prikaz registracije na Facebook</vt:lpstr>
      <vt:lpstr>Slide 18</vt:lpstr>
      <vt:lpstr>Slide 19</vt:lpstr>
      <vt:lpstr>Slide 20</vt:lpstr>
      <vt:lpstr>Slide 21</vt:lpstr>
      <vt:lpstr> OVIME SAM ZAVRŠIO SVOJU PREZENTACIJU, HVALA VAM NA PAŽNJI !!!!!!!</vt:lpstr>
      <vt:lpstr>LITERATURA: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Društvene mreže</dc:title>
  <dc:creator>Marko</dc:creator>
  <cp:lastModifiedBy>Marko</cp:lastModifiedBy>
  <cp:revision>41</cp:revision>
  <dcterms:created xsi:type="dcterms:W3CDTF">2012-04-20T14:25:31Z</dcterms:created>
  <dcterms:modified xsi:type="dcterms:W3CDTF">2012-05-20T18:48:49Z</dcterms:modified>
</cp:coreProperties>
</file>