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8" r:id="rId2"/>
    <p:sldId id="267" r:id="rId3"/>
    <p:sldId id="262" r:id="rId4"/>
    <p:sldId id="264" r:id="rId5"/>
    <p:sldId id="256" r:id="rId6"/>
    <p:sldId id="281" r:id="rId7"/>
    <p:sldId id="261" r:id="rId8"/>
    <p:sldId id="282" r:id="rId9"/>
    <p:sldId id="265" r:id="rId10"/>
    <p:sldId id="266" r:id="rId11"/>
    <p:sldId id="271" r:id="rId12"/>
    <p:sldId id="272" r:id="rId13"/>
    <p:sldId id="273" r:id="rId14"/>
    <p:sldId id="274" r:id="rId15"/>
    <p:sldId id="275" r:id="rId16"/>
    <p:sldId id="279" r:id="rId17"/>
    <p:sldId id="276" r:id="rId18"/>
    <p:sldId id="283" r:id="rId19"/>
    <p:sldId id="280" r:id="rId20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59D2F6-3B01-4C45-B325-2D3A6104AABA}" type="datetimeFigureOut">
              <a:rPr lang="sr-Latn-CS"/>
              <a:pPr>
                <a:defRPr/>
              </a:pPr>
              <a:t>24.9.2015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CEC5E0-3EDA-46F1-AE25-B63474CED42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2720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A8A9F-09D3-4F04-8704-8C479B32C780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744534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hr-HR" smtClean="0"/>
              <a:t>Taranto je grad na jugu Italije u regiji Apulija, administrativno središe istoimene pokrajine Taranto, smješten na obali Jonskog mora u Tarantskom zaljevu, na zapadnoj strani poluotoka Salentina. </a:t>
            </a:r>
            <a:r>
              <a:rPr lang="hr-HR" smtClean="0">
                <a:latin typeface="Lucida Sans"/>
              </a:rPr>
              <a:t>Škola obuhvaća 3 razine obrazovanja - vrtić, osnovna i srednja škola s dobi djece od 5-13 godina. Srednja škola se u Italiji kaže “le medie” i obuhvaća 7., 8. i 9. razred.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it-IT" smtClean="0">
              <a:latin typeface="Lucida Sans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AFF00-F8F6-41DB-B339-65B9BE85A612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756205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>
                <a:solidFill>
                  <a:srgbClr val="C00000"/>
                </a:solidFill>
              </a:rPr>
              <a:t>Naša škola se nalazi u malom mjestu 20km udaljenom od gl.grada, Nikozije. Škola se nalazi u ruralnoj sredini i pohađaju ju učenici iz 5 okolnih sela. Škola broji </a:t>
            </a:r>
            <a:r>
              <a:rPr lang="en-US" smtClean="0">
                <a:solidFill>
                  <a:srgbClr val="C00000"/>
                </a:solidFill>
              </a:rPr>
              <a:t>550 </a:t>
            </a:r>
            <a:r>
              <a:rPr lang="hr-HR" smtClean="0">
                <a:solidFill>
                  <a:srgbClr val="C00000"/>
                </a:solidFill>
              </a:rPr>
              <a:t>učenika, u dobi od 12-15 godina te upošljava 80 nastavnika. Koordinatorica je prof.matematike.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6B7B7E-A5E2-4714-B6C5-D156567568AA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267963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8640" indent="-41148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r-HR" dirty="0" smtClean="0"/>
              <a:t>Škola se nalazi u mjestu </a:t>
            </a:r>
            <a:r>
              <a:rPr lang="en-US" dirty="0" err="1" smtClean="0"/>
              <a:t>Bahcelievler</a:t>
            </a:r>
            <a:r>
              <a:rPr lang="en-US" dirty="0" smtClean="0"/>
              <a:t>, </a:t>
            </a:r>
            <a:r>
              <a:rPr lang="hr-HR" dirty="0" smtClean="0"/>
              <a:t>8 km udaljenom od velike međunarodne zračne luke</a:t>
            </a:r>
            <a:r>
              <a:rPr lang="en-US" dirty="0" smtClean="0"/>
              <a:t>, </a:t>
            </a:r>
            <a:r>
              <a:rPr lang="en-US" dirty="0" err="1" smtClean="0"/>
              <a:t>Atatürk</a:t>
            </a:r>
            <a:r>
              <a:rPr lang="en-US" dirty="0" smtClean="0"/>
              <a:t> </a:t>
            </a:r>
            <a:r>
              <a:rPr lang="hr-HR" dirty="0" smtClean="0"/>
              <a:t>u</a:t>
            </a:r>
            <a:r>
              <a:rPr lang="en-US" dirty="0" smtClean="0"/>
              <a:t> Istanbul</a:t>
            </a:r>
            <a:r>
              <a:rPr lang="hr-HR" dirty="0" smtClean="0"/>
              <a:t>u</a:t>
            </a:r>
            <a:r>
              <a:rPr lang="en-US" dirty="0" smtClean="0"/>
              <a:t>. </a:t>
            </a:r>
            <a:r>
              <a:rPr lang="hr-HR" dirty="0" smtClean="0"/>
              <a:t>Školu pohađaju učenici u dobi od 5-10 godina iz ekonomski i socijalno slabije razvijenih obitelji i Comenius im je jedina mogućnost susreta s ljudima iz drugih država.</a:t>
            </a:r>
            <a:endParaRPr lang="pl-PL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98045-0B54-4FFA-97AA-C7E4351748D4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317378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Peramatos se nalazi u blizini većeg mjesta Ioannina. </a:t>
            </a:r>
            <a:r>
              <a:rPr lang="hr-HR" smtClean="0">
                <a:ea typeface="Calibri" pitchFamily="34" charset="0"/>
                <a:cs typeface="Times New Roman" pitchFamily="18" charset="0"/>
              </a:rPr>
              <a:t>Janjina, često zvan Đanena, je grad u sjeverozapadnoj Grčkoj i administrativno sjedište prefekture Janjina i grčke periferije Epir. Janjina je od Atene udaljena 450 km. </a:t>
            </a:r>
            <a:r>
              <a:rPr lang="hr-HR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Školu pohađa manje od 100 učenika i u njoj podučava 20 učitelja. Polovica učenika dolazi iz okolnih sela slabog ekonomskog statusa. Većina učenika su Albanci.</a:t>
            </a:r>
            <a:r>
              <a:rPr lang="en-US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from rural families of low economical status.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15% of our student's parents are immigrants mostly from Albania.</a:t>
            </a:r>
            <a:r>
              <a:rPr lang="hr-HR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Perama je predgrađe Ioannine s 1,000 stanovnika.</a:t>
            </a:r>
            <a:endParaRPr lang="el-GR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EE7C5A-C43A-494D-B195-C4F64AE21FE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608636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/>
              <a:t>Objasniti Erasmus +, inovativnost- novi pedagoški pristupi, posebice WEB alati za i online platforme za suradnju, podučavanje i komunikaciju, npr. collaborative blogs...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5E9410-952E-474D-AE50-D1607733C9C4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45754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/>
              <a:t>Transverzalne vještine - kritičko razmišljanje, rješavanje problema, timski rad, inicijativa, tolerancija, znatiželja, digitalne i jezične kompetencije, poduzetnički duh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ADBA62-ED46-4B7D-9635-9CDD9C06EDD4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17765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/>
              <a:t>Legend-puppets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BEA7F4-9DC3-4CDA-83A5-E4958637D647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24920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/>
              <a:t>Glogster - an interactive poster using audio/video/imagery/hyperlinks showing different  scenes/experiences from our project and shared on the internet through various platforms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16065-4CF9-469D-AE9A-2E6A00CE5A6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141777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864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dirty="0" smtClean="0"/>
              <a:t>Škola u Zvolenu u centru, osnovana 1948. Učenici koji pohađaju školu su u dobi od 6-14. Ukupno ima 450 učenika i 40 djelatnika.</a:t>
            </a:r>
            <a:endParaRPr lang="hr-HR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E2AB8-4489-430A-A1B6-1ACD8C37DDDF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531911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/>
              <a:t>Velika škola s</a:t>
            </a:r>
            <a:r>
              <a:rPr lang="en-US" smtClean="0"/>
              <a:t> 1400 </a:t>
            </a:r>
            <a:r>
              <a:rPr lang="hr-HR" smtClean="0"/>
              <a:t>učenika i</a:t>
            </a:r>
            <a:r>
              <a:rPr lang="en-US" smtClean="0"/>
              <a:t> 120 </a:t>
            </a:r>
            <a:r>
              <a:rPr lang="hr-HR" smtClean="0"/>
              <a:t>učitelja. Dob učenika od 10-18 godina. Eschborn, mjesto kraj Frankfurta od 20,000 stanovnika, veoma prosperitetno i ekonomski razvijeno.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BCE132-F981-429A-82F0-2CC099A20658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072432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050" dirty="0" smtClean="0"/>
              <a:t>Vidin lučki je grad na južnim obalama Dunava na sjeverozapadu Bugarske. Blizu je granice sa Srbijom i Rumunjskom, i važna je prometna točka za prijelaz Dunava.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050" dirty="0" smtClean="0"/>
              <a:t>Škola ima 680 učenika (6-14) i 55 učenika. Do sada je škola provela 5 Comenius projekata.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hr-HR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D7AA40-DFC8-4AD9-A8A9-D35CD0928CDB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322523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>
                <a:solidFill>
                  <a:schemeClr val="bg1"/>
                </a:solidFill>
              </a:rPr>
              <a:t>Škola je najveća u Turdi, pokrajina Cluj. Turda je grad od cca 60.000 stanovnika</a:t>
            </a:r>
            <a:r>
              <a:rPr lang="en-US" smtClean="0">
                <a:solidFill>
                  <a:schemeClr val="bg1"/>
                </a:solidFill>
              </a:rPr>
              <a:t>. </a:t>
            </a:r>
            <a:r>
              <a:rPr lang="hr-HR" smtClean="0">
                <a:solidFill>
                  <a:schemeClr val="bg1"/>
                </a:solidFill>
              </a:rPr>
              <a:t>Škola ima više od</a:t>
            </a:r>
            <a:r>
              <a:rPr lang="en-US" smtClean="0">
                <a:solidFill>
                  <a:schemeClr val="bg1"/>
                </a:solidFill>
              </a:rPr>
              <a:t> 800 </a:t>
            </a:r>
            <a:r>
              <a:rPr lang="hr-HR" smtClean="0">
                <a:solidFill>
                  <a:schemeClr val="bg1"/>
                </a:solidFill>
              </a:rPr>
              <a:t>učenika u dobi od 6-15 godina.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endParaRPr lang="hr-H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B35EA2-B144-4D0B-8876-D66BCFE70CFC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00161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1B8A-8B57-48C2-970D-1791BCA5D6B7}" type="datetimeFigureOut">
              <a:rPr lang="sr-Latn-CS"/>
              <a:pPr>
                <a:defRPr/>
              </a:pPr>
              <a:t>24.9.2015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0BF8-DF73-4712-9F94-B60B62A5FC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2E4A-D3E6-4A3A-9346-27CA26655FC5}" type="datetimeFigureOut">
              <a:rPr lang="sr-Latn-CS"/>
              <a:pPr>
                <a:defRPr/>
              </a:pPr>
              <a:t>24.9.2015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3404-5D01-4C8D-AFD6-1BD02150077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29F83-7680-4BBD-94EB-B6EC209187A5}" type="datetimeFigureOut">
              <a:rPr lang="sr-Latn-CS"/>
              <a:pPr>
                <a:defRPr/>
              </a:pPr>
              <a:t>24.9.2015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404C-7D60-47CC-AD63-3014569A6FE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39E34-E2E8-4DE2-9B69-B79A561BDA72}" type="datetimeFigureOut">
              <a:rPr lang="sr-Latn-CS"/>
              <a:pPr>
                <a:defRPr/>
              </a:pPr>
              <a:t>24.9.2015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A414-CA64-4F1E-BB6A-76A238C0993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A2A9-BB78-41CD-A6EC-67909520A55C}" type="datetimeFigureOut">
              <a:rPr lang="sr-Latn-CS"/>
              <a:pPr>
                <a:defRPr/>
              </a:pPr>
              <a:t>24.9.2015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DEDA-EF7F-4699-8456-3CABED4B24B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8CDA-5DCC-4C1D-B39A-1D15EFCD5E45}" type="datetimeFigureOut">
              <a:rPr lang="sr-Latn-CS"/>
              <a:pPr>
                <a:defRPr/>
              </a:pPr>
              <a:t>24.9.2015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1806-F3A4-41D5-A2D2-223209D38D8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3F14-EBE5-412C-8AAE-F39668B42765}" type="datetimeFigureOut">
              <a:rPr lang="sr-Latn-CS"/>
              <a:pPr>
                <a:defRPr/>
              </a:pPr>
              <a:t>24.9.2015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FC813-0642-4529-84CB-0CE68307D6D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081EB-8E78-432A-B03A-F3ADDBE0BC57}" type="datetimeFigureOut">
              <a:rPr lang="sr-Latn-CS"/>
              <a:pPr>
                <a:defRPr/>
              </a:pPr>
              <a:t>24.9.2015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694C-4630-4953-8A0F-EF84BD5DB62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B52C5-727B-429F-B365-C0657B1967C0}" type="datetimeFigureOut">
              <a:rPr lang="sr-Latn-CS"/>
              <a:pPr>
                <a:defRPr/>
              </a:pPr>
              <a:t>24.9.2015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94D0A-E5B9-4348-812D-9860F05448D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E52E1-7AA6-41AF-BA51-C2F4CECB9BA1}" type="datetimeFigureOut">
              <a:rPr lang="sr-Latn-CS"/>
              <a:pPr>
                <a:defRPr/>
              </a:pPr>
              <a:t>24.9.2015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8AB5-905F-4A4D-8DC3-219371D0386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2731-D569-48B6-B5FA-37CC49AEF3DE}" type="datetimeFigureOut">
              <a:rPr lang="sr-Latn-CS"/>
              <a:pPr>
                <a:defRPr/>
              </a:pPr>
              <a:t>24.9.2015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52007-C20C-41DF-97C6-488B56CCF16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1E11CF-FC5B-4430-B77E-A3F5E7B58ED5}" type="datetimeFigureOut">
              <a:rPr lang="sr-Latn-CS"/>
              <a:pPr>
                <a:defRPr/>
              </a:pPr>
              <a:t>24.9.2015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1FF26C-2D69-4277-A30A-4A3C7C35A2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4438"/>
            <a:ext cx="7772400" cy="1571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b="1" dirty="0" smtClean="0"/>
              <a:t>PREDSTAVLJANJE ERASMUS+ PROJEKTA IZMEĐU ŠKOLA PARTNERA  </a:t>
            </a:r>
            <a:endParaRPr lang="hr-HR" sz="4000" b="1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114425" y="2786063"/>
            <a:ext cx="6915150" cy="2143125"/>
          </a:xfrm>
        </p:spPr>
        <p:txBody>
          <a:bodyPr/>
          <a:lstStyle/>
          <a:p>
            <a:pPr eaLnBrk="1" hangingPunct="1"/>
            <a:r>
              <a:rPr lang="hr-HR" sz="2800" b="1" dirty="0" smtClean="0">
                <a:solidFill>
                  <a:schemeClr val="tx1"/>
                </a:solidFill>
              </a:rPr>
              <a:t>P.L.A.C.E.S.</a:t>
            </a:r>
            <a:r>
              <a:rPr lang="hr-HR" sz="2800" dirty="0" smtClean="0">
                <a:solidFill>
                  <a:schemeClr val="tx1"/>
                </a:solidFill>
              </a:rPr>
              <a:t> - </a:t>
            </a:r>
            <a:r>
              <a:rPr lang="hr-HR" sz="2800" dirty="0" err="1" smtClean="0">
                <a:solidFill>
                  <a:schemeClr val="tx1"/>
                </a:solidFill>
              </a:rPr>
              <a:t>Presenting</a:t>
            </a:r>
            <a:r>
              <a:rPr lang="hr-HR" sz="2800" dirty="0" smtClean="0">
                <a:solidFill>
                  <a:schemeClr val="tx1"/>
                </a:solidFill>
              </a:rPr>
              <a:t> </a:t>
            </a:r>
            <a:r>
              <a:rPr lang="hr-HR" sz="2800" dirty="0" err="1" smtClean="0">
                <a:solidFill>
                  <a:schemeClr val="tx1"/>
                </a:solidFill>
              </a:rPr>
              <a:t>Legends</a:t>
            </a:r>
            <a:r>
              <a:rPr lang="hr-HR" sz="2800" dirty="0" smtClean="0">
                <a:solidFill>
                  <a:schemeClr val="tx1"/>
                </a:solidFill>
              </a:rPr>
              <a:t> </a:t>
            </a:r>
            <a:r>
              <a:rPr lang="hr-HR" sz="2800" dirty="0" err="1" smtClean="0">
                <a:solidFill>
                  <a:schemeClr val="tx1"/>
                </a:solidFill>
              </a:rPr>
              <a:t>Across</a:t>
            </a:r>
            <a:r>
              <a:rPr lang="hr-HR" sz="2800" dirty="0" smtClean="0">
                <a:solidFill>
                  <a:schemeClr val="tx1"/>
                </a:solidFill>
              </a:rPr>
              <a:t> </a:t>
            </a:r>
            <a:r>
              <a:rPr lang="hr-HR" sz="2800" dirty="0" err="1" smtClean="0">
                <a:solidFill>
                  <a:schemeClr val="tx1"/>
                </a:solidFill>
              </a:rPr>
              <a:t>the</a:t>
            </a:r>
            <a:r>
              <a:rPr lang="hr-HR" sz="2800" dirty="0" smtClean="0">
                <a:solidFill>
                  <a:schemeClr val="tx1"/>
                </a:solidFill>
              </a:rPr>
              <a:t> </a:t>
            </a:r>
            <a:r>
              <a:rPr lang="hr-HR" sz="2800" dirty="0" err="1" smtClean="0">
                <a:solidFill>
                  <a:schemeClr val="tx1"/>
                </a:solidFill>
              </a:rPr>
              <a:t>Continent</a:t>
            </a:r>
            <a:r>
              <a:rPr lang="hr-HR" sz="2800" dirty="0" smtClean="0">
                <a:solidFill>
                  <a:schemeClr val="tx1"/>
                </a:solidFill>
              </a:rPr>
              <a:t> </a:t>
            </a:r>
            <a:r>
              <a:rPr lang="hr-HR" sz="2800" dirty="0" err="1" smtClean="0">
                <a:solidFill>
                  <a:schemeClr val="tx1"/>
                </a:solidFill>
              </a:rPr>
              <a:t>in</a:t>
            </a:r>
            <a:r>
              <a:rPr lang="hr-HR" sz="2800" dirty="0" smtClean="0">
                <a:solidFill>
                  <a:schemeClr val="tx1"/>
                </a:solidFill>
              </a:rPr>
              <a:t> European </a:t>
            </a:r>
            <a:r>
              <a:rPr lang="hr-HR" sz="2800" dirty="0" err="1" smtClean="0">
                <a:solidFill>
                  <a:schemeClr val="tx1"/>
                </a:solidFill>
              </a:rPr>
              <a:t>Schools</a:t>
            </a:r>
            <a:endParaRPr lang="hr-HR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hr-HR" sz="2800" dirty="0" smtClean="0">
                <a:solidFill>
                  <a:schemeClr val="tx1"/>
                </a:solidFill>
              </a:rPr>
              <a:t>M.J.E.S.T.A. - Predstavljanje legendi u školama diljem Europe </a:t>
            </a:r>
          </a:p>
        </p:txBody>
      </p:sp>
      <p:pic>
        <p:nvPicPr>
          <p:cNvPr id="2052" name="Picture 2" hidden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3000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5072074"/>
            <a:ext cx="2095500" cy="139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najave_1078_v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5072074"/>
            <a:ext cx="209771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fc6ddddbd9abab90861020f9d7fd5ab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485776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0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C:\Users\Alenka\Desktop\ERASMUS\eu_flag_co_funded_pos_[rgb]_right (1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3714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smtClean="0">
                <a:solidFill>
                  <a:srgbClr val="FF0000"/>
                </a:solidFill>
              </a:rPr>
              <a:t>Základná škola  - Zvolen, Slovačka</a:t>
            </a:r>
            <a:endParaRPr lang="hr-HR" smtClean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Zvole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3" y="1214422"/>
            <a:ext cx="3650251" cy="2571768"/>
          </a:xfrm>
          <a:effectLst>
            <a:softEdge rad="112500"/>
          </a:effectLst>
        </p:spPr>
      </p:pic>
      <p:pic>
        <p:nvPicPr>
          <p:cNvPr id="6" name="Picture 5" descr="Map_slovakia_zvole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3" y="4143375"/>
            <a:ext cx="4286250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C:\Documents and Settings\Vikinka\My Documents\GRANVILLE 2011\Granwillle FOTO\Zmen.Gr.foto 2\Image0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142984"/>
            <a:ext cx="4501683" cy="299643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9" name="Picture 2" descr="C:\Documents and Settings\Vikinka\My Documents\GRANVILLE 2011\Granwillle FOTO\Aprogen foto od Katky\Aprogen zmenš\Image0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696892"/>
            <a:ext cx="4214810" cy="316110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1928813" y="6286500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600" b="1">
                <a:latin typeface="Calibri" pitchFamily="34" charset="0"/>
              </a:rPr>
              <a:t>Zvolen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1857375" y="5643563"/>
            <a:ext cx="142875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Heinrich von Kleist </a:t>
            </a:r>
            <a:r>
              <a:rPr lang="en-US" dirty="0" err="1" smtClean="0">
                <a:solidFill>
                  <a:srgbClr val="FF0000"/>
                </a:solidFill>
              </a:rPr>
              <a:t>Schule</a:t>
            </a:r>
            <a:r>
              <a:rPr lang="hr-HR" dirty="0" smtClean="0">
                <a:solidFill>
                  <a:srgbClr val="FF0000"/>
                </a:solidFill>
              </a:rPr>
              <a:t>-</a:t>
            </a:r>
            <a:r>
              <a:rPr lang="pl-PL" dirty="0" smtClean="0">
                <a:solidFill>
                  <a:srgbClr val="FF0000"/>
                </a:solidFill>
              </a:rPr>
              <a:t> Eschborn, Njemačka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ees_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1142984"/>
            <a:ext cx="3857652" cy="2571768"/>
          </a:xfrm>
          <a:effectLst>
            <a:softEdge rad="112500"/>
          </a:effectLst>
        </p:spPr>
      </p:pic>
      <p:pic>
        <p:nvPicPr>
          <p:cNvPr id="6" name="Picture 5" descr="Deutschlandkart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214422"/>
            <a:ext cx="4109095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5" descr="Szkoła 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643314"/>
            <a:ext cx="4286280" cy="3071810"/>
          </a:xfrm>
          <a:prstGeom prst="rect">
            <a:avLst/>
          </a:prstGeom>
          <a:ln w="12700">
            <a:solidFill>
              <a:srgbClr val="B2B2B2"/>
            </a:solidFill>
          </a:ln>
          <a:effectLst>
            <a:softEdge rad="127000"/>
          </a:effectLst>
        </p:spPr>
      </p:pic>
      <p:sp>
        <p:nvSpPr>
          <p:cNvPr id="8" name="Right Arrow 7"/>
          <p:cNvSpPr/>
          <p:nvPr/>
        </p:nvSpPr>
        <p:spPr>
          <a:xfrm>
            <a:off x="5143500" y="4572000"/>
            <a:ext cx="100012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 </a:t>
            </a:r>
            <a:r>
              <a:rPr lang="hr-HR" smtClean="0">
                <a:solidFill>
                  <a:srgbClr val="FF0000"/>
                </a:solidFill>
              </a:rPr>
              <a:t>OŠ </a:t>
            </a:r>
            <a:r>
              <a:rPr lang="en-US" smtClean="0">
                <a:solidFill>
                  <a:srgbClr val="FF0000"/>
                </a:solidFill>
              </a:rPr>
              <a:t>Ivan Vazov</a:t>
            </a:r>
            <a:r>
              <a:rPr lang="hr-HR" smtClean="0">
                <a:solidFill>
                  <a:srgbClr val="FF0000"/>
                </a:solidFill>
              </a:rPr>
              <a:t> - </a:t>
            </a:r>
            <a:r>
              <a:rPr lang="pl-PL" smtClean="0">
                <a:solidFill>
                  <a:srgbClr val="FF0000"/>
                </a:solidFill>
              </a:rPr>
              <a:t>Vidin,Bugarska</a:t>
            </a:r>
            <a:endParaRPr lang="hr-HR" smtClean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071546"/>
            <a:ext cx="3500462" cy="2611000"/>
          </a:xfrm>
          <a:effectLst>
            <a:softEdge rad="112500"/>
          </a:effectLst>
        </p:spPr>
      </p:pic>
      <p:pic>
        <p:nvPicPr>
          <p:cNvPr id="6" name="Picture 5" descr="Bulgaria-Vid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43314"/>
            <a:ext cx="3994152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286" y="1285860"/>
            <a:ext cx="505171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://img217.imageshack.us/img217/319/vidin02ex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876"/>
            <a:ext cx="4000528" cy="3286124"/>
          </a:xfrm>
          <a:prstGeom prst="rect">
            <a:avLst/>
          </a:prstGeom>
          <a:noFill/>
          <a:ln w="12700">
            <a:solidFill>
              <a:srgbClr val="B2B2B2"/>
            </a:solidFill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4" descr="szkoł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142984"/>
            <a:ext cx="3312368" cy="2806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rgbClr val="FF0000"/>
                </a:solidFill>
              </a:rPr>
              <a:t>OŠ Ioan Opris -Turda,Rumunjska</a:t>
            </a:r>
            <a:endParaRPr lang="hr-HR" smtClean="0">
              <a:solidFill>
                <a:srgbClr val="FF0000"/>
              </a:solidFill>
            </a:endParaRPr>
          </a:p>
        </p:txBody>
      </p:sp>
      <p:pic>
        <p:nvPicPr>
          <p:cNvPr id="8" name="Obraz 8" descr="Classroom 1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946523"/>
            <a:ext cx="3881969" cy="2911477"/>
          </a:xfrm>
          <a:effectLst>
            <a:softEdge rad="112500"/>
          </a:effectLst>
        </p:spPr>
      </p:pic>
      <p:pic>
        <p:nvPicPr>
          <p:cNvPr id="6" name="Picture 5" descr="turda-romania-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14422"/>
            <a:ext cx="4356052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ap201210_Grid7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3857604"/>
            <a:ext cx="392909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>
          <a:xfrm>
            <a:off x="5143500" y="4714875"/>
            <a:ext cx="128587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3100" b="1" i="1" dirty="0" smtClean="0">
                <a:solidFill>
                  <a:srgbClr val="C00000"/>
                </a:solidFill>
              </a:rPr>
              <a:t/>
            </a:r>
            <a:br>
              <a:rPr lang="hr-HR" sz="3100" b="1" i="1" dirty="0" smtClean="0">
                <a:solidFill>
                  <a:srgbClr val="C00000"/>
                </a:solidFill>
              </a:rPr>
            </a:br>
            <a:r>
              <a:rPr lang="hr-HR" sz="4000" dirty="0" smtClean="0">
                <a:solidFill>
                  <a:srgbClr val="FF0000"/>
                </a:solidFill>
              </a:rPr>
              <a:t>Gynnasio Leonardo Sciascia -Taranto,Italija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hr-HR" sz="4000" dirty="0"/>
          </a:p>
        </p:txBody>
      </p:sp>
      <p:pic>
        <p:nvPicPr>
          <p:cNvPr id="5" name="Content Placeholder 4" descr="photos.gi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357298"/>
            <a:ext cx="3500462" cy="257176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2286000" y="3429000"/>
            <a:ext cx="714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10" spc="720" dirty="0">
              <a:ln w="9525">
                <a:noFill/>
                <a:round/>
                <a:headEnd/>
                <a:tailEnd/>
              </a:ln>
              <a:solidFill>
                <a:srgbClr val="808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  <a:cs typeface="+mn-cs"/>
            </a:endParaRPr>
          </a:p>
        </p:txBody>
      </p:sp>
      <p:pic>
        <p:nvPicPr>
          <p:cNvPr id="6" name="Picture 5" descr="248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428736"/>
            <a:ext cx="4007766" cy="2429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magine 20" descr="SAM_4402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B0B3BA"/>
              </a:clrFrom>
              <a:clrTo>
                <a:srgbClr val="B0B3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99">
            <a:off x="5765800" y="4314825"/>
            <a:ext cx="33115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5367" name="Immagine 8" descr="20141001_1211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8582">
            <a:off x="2693988" y="3870325"/>
            <a:ext cx="4243387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Immagine 5" descr="20141001_12091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92751">
            <a:off x="-133350" y="3754438"/>
            <a:ext cx="4089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p Arrow 9"/>
          <p:cNvSpPr/>
          <p:nvPr/>
        </p:nvSpPr>
        <p:spPr>
          <a:xfrm>
            <a:off x="7572375" y="2571750"/>
            <a:ext cx="142875" cy="1000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pPr eaLnBrk="1" hangingPunct="1"/>
            <a:r>
              <a:rPr lang="hr-HR" sz="3600" smtClean="0"/>
              <a:t> </a:t>
            </a:r>
            <a:r>
              <a:rPr lang="hr-HR" smtClean="0">
                <a:solidFill>
                  <a:srgbClr val="FF0000"/>
                </a:solidFill>
              </a:rPr>
              <a:t>Škola Pera Choriou - Nisou, Cipar</a:t>
            </a:r>
          </a:p>
        </p:txBody>
      </p:sp>
      <p:pic>
        <p:nvPicPr>
          <p:cNvPr id="4" name="Picture 2" descr="H:\Janet\download 11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6" y="1071546"/>
            <a:ext cx="4036866" cy="2571768"/>
          </a:xfrm>
          <a:effectLst>
            <a:softEdge rad="112500"/>
          </a:effectLst>
        </p:spPr>
      </p:pic>
      <p:pic>
        <p:nvPicPr>
          <p:cNvPr id="6" name="Picture 5" descr="5174388314_b83de30eb7_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071547"/>
            <a:ext cx="414340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yprus_Geography_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529" y="3643314"/>
            <a:ext cx="5214942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own Arrow 8"/>
          <p:cNvSpPr/>
          <p:nvPr/>
        </p:nvSpPr>
        <p:spPr>
          <a:xfrm>
            <a:off x="3929063" y="4286250"/>
            <a:ext cx="571500" cy="1000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9" descr="Istanbuł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428604"/>
            <a:ext cx="5286412" cy="3429024"/>
          </a:xfrm>
          <a:effectLst>
            <a:softEdge rad="127000"/>
          </a:effec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sz="3600" b="1" smtClean="0">
                <a:solidFill>
                  <a:srgbClr val="FF0000"/>
                </a:solidFill>
              </a:rPr>
              <a:t>OŠ </a:t>
            </a:r>
            <a:r>
              <a:rPr lang="en-US" sz="3600" b="1" smtClean="0">
                <a:solidFill>
                  <a:srgbClr val="FF0000"/>
                </a:solidFill>
              </a:rPr>
              <a:t>Behiye Dr. Nevhiz Işıl</a:t>
            </a:r>
            <a:r>
              <a:rPr lang="hr-HR" sz="3600" b="1" smtClean="0">
                <a:solidFill>
                  <a:srgbClr val="FF0000"/>
                </a:solidFill>
              </a:rPr>
              <a:t>, Istanbul, Turska</a:t>
            </a:r>
            <a:r>
              <a:rPr lang="en-US" sz="3600" b="1" smtClean="0">
                <a:solidFill>
                  <a:srgbClr val="FF0000"/>
                </a:solidFill>
              </a:rPr>
              <a:t> </a:t>
            </a:r>
            <a:endParaRPr lang="hr-HR" sz="3600" b="1" smtClean="0">
              <a:solidFill>
                <a:srgbClr val="FF0000"/>
              </a:solidFill>
            </a:endParaRPr>
          </a:p>
        </p:txBody>
      </p:sp>
      <p:pic>
        <p:nvPicPr>
          <p:cNvPr id="6" name="Obraz 5" descr="szkoła 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4071942"/>
            <a:ext cx="3419872" cy="25649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Obraz 7" descr="szkoła 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3929066"/>
            <a:ext cx="3884115" cy="269643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Gymnasio </a:t>
            </a:r>
            <a:r>
              <a:rPr lang="hr-HR" sz="4000" smtClean="0">
                <a:solidFill>
                  <a:srgbClr val="FF0000"/>
                </a:solidFill>
              </a:rPr>
              <a:t>P</a:t>
            </a:r>
            <a:r>
              <a:rPr lang="en-US" sz="4000" smtClean="0">
                <a:solidFill>
                  <a:srgbClr val="FF0000"/>
                </a:solidFill>
              </a:rPr>
              <a:t>eramatos</a:t>
            </a:r>
            <a:r>
              <a:rPr lang="hr-HR" sz="4000" smtClean="0">
                <a:solidFill>
                  <a:srgbClr val="FF0000"/>
                </a:solidFill>
              </a:rPr>
              <a:t>, Ioannina, Grčka</a:t>
            </a:r>
            <a:r>
              <a:rPr lang="en-US" sz="4000" smtClean="0">
                <a:solidFill>
                  <a:srgbClr val="FF0000"/>
                </a:solidFill>
              </a:rPr>
              <a:t> </a:t>
            </a:r>
            <a:endParaRPr lang="el-GR" sz="4000" smtClean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:\Erasmus Alenka\DSC060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071547"/>
            <a:ext cx="4094018" cy="2714644"/>
          </a:xfrm>
          <a:effectLst>
            <a:softEdge rad="112500"/>
          </a:effectLst>
        </p:spPr>
      </p:pic>
      <p:pic>
        <p:nvPicPr>
          <p:cNvPr id="5" name="Picture 2" descr="H:\Erasmus Alenka\Ioannina_Greec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071546"/>
            <a:ext cx="3643337" cy="273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dsÄ±z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3786190"/>
            <a:ext cx="3154680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Erasmus Alenka\336_1_Hasselbla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714752"/>
            <a:ext cx="3400422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Up Arrow 7"/>
          <p:cNvSpPr/>
          <p:nvPr/>
        </p:nvSpPr>
        <p:spPr>
          <a:xfrm>
            <a:off x="5500688" y="4929188"/>
            <a:ext cx="428625" cy="7858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smtClean="0"/>
              <a:t/>
            </a:r>
            <a:br>
              <a:rPr lang="hr-HR" sz="3200" b="1" smtClean="0"/>
            </a:br>
            <a:r>
              <a:rPr lang="hr-HR" sz="3200" b="1" smtClean="0"/>
              <a:t/>
            </a:r>
            <a:br>
              <a:rPr lang="hr-HR" sz="3200" b="1" smtClean="0"/>
            </a:br>
            <a:r>
              <a:rPr lang="hr-HR" sz="3200" b="1" smtClean="0"/>
              <a:t>KAKO DATI SVOJ DOPRINOS PROJEKTU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smtClean="0"/>
              <a:t>projekt se radi timski i bez vašeg doprinosa on ne može biti uspješan </a:t>
            </a:r>
          </a:p>
          <a:p>
            <a:r>
              <a:rPr lang="hr-HR" sz="2800" smtClean="0"/>
              <a:t>poželjno je uključiti se u cjelokupno trajanje projekta, ali dobrodošao je svaki oblik uključivanja</a:t>
            </a:r>
          </a:p>
          <a:p>
            <a:r>
              <a:rPr lang="hr-HR" sz="2800" smtClean="0"/>
              <a:t>radeći na projektu razvijate inovativni pristup poučavanju, digitalne i jezične kompetencije  </a:t>
            </a:r>
          </a:p>
          <a:p>
            <a:r>
              <a:rPr lang="hr-HR" sz="2800" smtClean="0"/>
              <a:t>kreativni ste u radu i time motiviraniji za rad i zadovoljniji</a:t>
            </a:r>
          </a:p>
          <a:p>
            <a:r>
              <a:rPr lang="hr-HR" sz="2800" smtClean="0"/>
              <a:t>upoznajete druge kulture, narode i obrazovne sustave 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0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C:\Users\Alenka\Desktop\ERASMUS\eu_flag_co_funded_pos_[rgb]_right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3714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88" cy="1143000"/>
          </a:xfrm>
        </p:spPr>
        <p:txBody>
          <a:bodyPr/>
          <a:lstStyle/>
          <a:p>
            <a:pPr eaLnBrk="1" hangingPunct="1"/>
            <a:r>
              <a:rPr lang="hr-HR" smtClean="0"/>
              <a:t>I za kraj...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i="1" smtClean="0"/>
              <a:t>Što čujem - zaboravim.</a:t>
            </a:r>
          </a:p>
          <a:p>
            <a:pPr eaLnBrk="1" hangingPunct="1"/>
            <a:r>
              <a:rPr lang="hr-HR" i="1" smtClean="0"/>
              <a:t>Što vidim - zapamtim.</a:t>
            </a:r>
          </a:p>
          <a:p>
            <a:pPr eaLnBrk="1" hangingPunct="1"/>
            <a:r>
              <a:rPr lang="hr-HR" i="1" smtClean="0"/>
              <a:t>Što učinim - razumijem i znam!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r-HR" b="1" smtClean="0"/>
              <a:t>Uključite se i dajte svoj kreativni doprinos ovom međunarodnom projektu!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r-HR" b="1" smtClean="0"/>
              <a:t>Hvala na pozornosti!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r-HR" sz="2800" b="1" i="1" smtClean="0">
                <a:solidFill>
                  <a:srgbClr val="FF0000"/>
                </a:solidFill>
              </a:rPr>
              <a:t>Alenka Banić Juričić, koordinatorica projekta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r-HR" sz="2800" smtClean="0">
                <a:solidFill>
                  <a:srgbClr val="FF0000"/>
                </a:solidFill>
              </a:rPr>
              <a:t>Kontakt e-mail: alenkabani@gmail.com</a:t>
            </a:r>
          </a:p>
        </p:txBody>
      </p:sp>
      <p:pic>
        <p:nvPicPr>
          <p:cNvPr id="20484" name="Picture 10" descr="C:\Users\Alenka\Desktop\ERASMUS\eu_flag_co_funded_pos_[rgb]_right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3714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b="1" dirty="0" smtClean="0"/>
              <a:t>ŠTO JE PROJEKT?</a:t>
            </a:r>
            <a:endParaRPr lang="hr-HR" sz="3600" b="1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357812"/>
          </a:xfrm>
        </p:spPr>
        <p:txBody>
          <a:bodyPr/>
          <a:lstStyle/>
          <a:p>
            <a:pPr eaLnBrk="1" hangingPunct="1"/>
            <a:endParaRPr lang="hr-HR" sz="2200" smtClean="0"/>
          </a:p>
          <a:p>
            <a:pPr eaLnBrk="1" hangingPunct="1"/>
            <a:r>
              <a:rPr lang="hr-HR" sz="2200" smtClean="0"/>
              <a:t>Smisleni i povezani slijed aktivnosti koje se provode na razini organizacije i lokalne zajednice te na razini školskog partnerstva kako bi se realizirali planirani ciljevi i ishodi te ostvarili zacrtani materijalni ili nematerijalni rezultati. </a:t>
            </a:r>
          </a:p>
          <a:p>
            <a:pPr eaLnBrk="1" hangingPunct="1"/>
            <a:r>
              <a:rPr lang="hr-HR" sz="2200" smtClean="0"/>
              <a:t>Erasmus+ nudi veliku fleksibilnost u smislu aktivnosti koje ustanove mogu provoditi u sklopu zajedničkog projekta pod uvjetom da sve te aktivnosti pridonose </a:t>
            </a:r>
            <a:r>
              <a:rPr lang="hr-HR" sz="2200" b="1" smtClean="0"/>
              <a:t>utvrđenim zajedničkim ciljevima i rezultatima. </a:t>
            </a:r>
          </a:p>
          <a:p>
            <a:pPr eaLnBrk="1" hangingPunct="1"/>
            <a:r>
              <a:rPr lang="hr-HR" sz="2200" smtClean="0"/>
              <a:t>Očekuje se da će donijeti pozitivne učinke i dobrobit za ustanove te na njihovu unutrašnju politiku i rukovođenje, kao i na neposredne/posredne sudionike. </a:t>
            </a:r>
          </a:p>
          <a:p>
            <a:pPr eaLnBrk="1" hangingPunct="1"/>
            <a:r>
              <a:rPr lang="hr-HR" sz="2200" smtClean="0"/>
              <a:t>U njegovom sprovođenju ključne su 3 riječi: </a:t>
            </a:r>
            <a:r>
              <a:rPr lang="hr-HR" sz="2200" b="1" i="1" smtClean="0"/>
              <a:t>kreativnost, inovativnost i modernizacija </a:t>
            </a:r>
            <a:r>
              <a:rPr lang="hr-HR" sz="2200" smtClean="0"/>
              <a:t>uz ciljano korištenje IKT-a i virtualne suradnje.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0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C:\Users\Alenka\Desktop\ERASMUS\eu_flag_co_funded_pos_[rgb]_right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3714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600" b="1" dirty="0" smtClean="0"/>
              <a:t> KAKO PROJEKT NASTAJE?</a:t>
            </a:r>
            <a:endParaRPr lang="hr-HR" sz="3600" b="1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2400" b="1" smtClean="0"/>
              <a:t>planiranje projekta </a:t>
            </a:r>
            <a:r>
              <a:rPr lang="hr-HR" sz="2400" smtClean="0"/>
              <a:t>(nastanak ideje, pronalaženje pouzdanih partnera, komunikacija između partnera i dogovaranje projektnih aktivnosti, usavršavanje na seminarima, praćenje Erasmus+ priručnika i stranica AMPEU)</a:t>
            </a:r>
          </a:p>
          <a:p>
            <a:pPr eaLnBrk="1" hangingPunct="1"/>
            <a:r>
              <a:rPr lang="hr-HR" sz="2400" b="1" smtClean="0"/>
              <a:t>pripreme za pisanje  </a:t>
            </a:r>
            <a:r>
              <a:rPr lang="hr-HR" sz="2400" smtClean="0"/>
              <a:t>- izrada tablica s aktivnostima, organizacija predloženih aktivnosti u smislenu cjelinu, određivanje ciljeva, ishoda i rezultata, kontinuirana koordinacija partnerstva, izrada predloška (</a:t>
            </a:r>
            <a:r>
              <a:rPr lang="hr-HR" sz="2400" i="1" smtClean="0"/>
              <a:t>draft)</a:t>
            </a:r>
          </a:p>
          <a:p>
            <a:pPr eaLnBrk="1" hangingPunct="1">
              <a:buFont typeface="Arial" pitchFamily="34" charset="0"/>
              <a:buNone/>
            </a:pPr>
            <a:r>
              <a:rPr lang="hr-HR" sz="2400" smtClean="0"/>
              <a:t>•   </a:t>
            </a:r>
            <a:r>
              <a:rPr lang="hr-HR" sz="2400" b="1" smtClean="0"/>
              <a:t>pisanje i prijavljivanje projekta </a:t>
            </a:r>
            <a:r>
              <a:rPr lang="hr-HR" sz="2400" smtClean="0"/>
              <a:t>- izrada konačne verzije i slanje agenciji do utvrđenog roka</a:t>
            </a:r>
          </a:p>
          <a:p>
            <a:pPr eaLnBrk="1" hangingPunct="1">
              <a:buFont typeface="Arial" pitchFamily="34" charset="0"/>
              <a:buNone/>
            </a:pPr>
            <a:r>
              <a:rPr lang="hr-HR" sz="2400" smtClean="0"/>
              <a:t>  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0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5572140"/>
            <a:ext cx="1733127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preuzm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5429264"/>
            <a:ext cx="155448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LIKA ENGLISH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5357826"/>
            <a:ext cx="1651386" cy="122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10" descr="C:\Users\Alenka\Desktop\ERASMUS\eu_flag_co_funded_pos_[rgb]_right 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3714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b="1" dirty="0" smtClean="0"/>
              <a:t>PRIORITETI, TRAJANJE I SUDIONICI</a:t>
            </a:r>
            <a:endParaRPr lang="hr-HR" sz="3600" b="1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/>
          <a:lstStyle/>
          <a:p>
            <a:pPr eaLnBrk="1" hangingPunct="1"/>
            <a:r>
              <a:rPr lang="hr-HR" sz="2400" b="1" i="1" u="sng" smtClean="0"/>
              <a:t>prioriteti</a:t>
            </a:r>
            <a:r>
              <a:rPr lang="hr-HR" sz="2400" b="1" i="1" smtClean="0"/>
              <a:t>: </a:t>
            </a:r>
          </a:p>
          <a:p>
            <a:pPr eaLnBrk="1" hangingPunct="1">
              <a:buFont typeface="Arial" pitchFamily="34" charset="0"/>
              <a:buNone/>
            </a:pPr>
            <a:r>
              <a:rPr lang="hr-HR" sz="2400" smtClean="0"/>
              <a:t>     1) razvoj temeljnih i transverzalnih vještina kod učenika koristeći inovativne metode rada</a:t>
            </a:r>
          </a:p>
          <a:p>
            <a:pPr eaLnBrk="1" hangingPunct="1">
              <a:buFont typeface="Arial" pitchFamily="34" charset="0"/>
              <a:buNone/>
            </a:pPr>
            <a:r>
              <a:rPr lang="hr-HR" sz="2400" smtClean="0"/>
              <a:t>     2) uvođenje digitalne tehnologije u učenje i poučavanje</a:t>
            </a:r>
          </a:p>
          <a:p>
            <a:pPr eaLnBrk="1" hangingPunct="1">
              <a:buFont typeface="Arial" pitchFamily="34" charset="0"/>
              <a:buNone/>
            </a:pPr>
            <a:r>
              <a:rPr lang="hr-HR" sz="2400" smtClean="0"/>
              <a:t>     3)  poboljšanje kvalitete nastave kroz kroskurikularni pristup, razmjena i dijeljenje primjera dobre prakse unutar ustanove i kroz suradnju sa školama partnerima </a:t>
            </a:r>
          </a:p>
          <a:p>
            <a:pPr eaLnBrk="1" hangingPunct="1"/>
            <a:r>
              <a:rPr lang="hr-HR" sz="2400" smtClean="0"/>
              <a:t>traje 2 godine i financira ga EU putem AMPEU</a:t>
            </a:r>
          </a:p>
          <a:p>
            <a:pPr eaLnBrk="1" hangingPunct="1"/>
            <a:r>
              <a:rPr lang="hr-HR" sz="2400" smtClean="0"/>
              <a:t>ciljana grupa učenika - sudionika u projektu: 7 - 15 godina starosti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0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C:\Users\Alenka\Desktop\ERASMUS\eu_flag_co_funded_pos_[rgb]_right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3714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2850785"/>
            <a:ext cx="2448072" cy="207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600" b="1" dirty="0" smtClean="0"/>
              <a:t>DOBROBITI PROJEKTA ZA SVE SUDIONIKE</a:t>
            </a:r>
            <a:br>
              <a:rPr lang="hr-HR" sz="3600" b="1" dirty="0" smtClean="0"/>
            </a:br>
            <a:endParaRPr lang="hr-H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1428750"/>
            <a:ext cx="8072438" cy="48577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2000" dirty="0" smtClean="0">
                <a:solidFill>
                  <a:schemeClr val="tx1"/>
                </a:solidFill>
              </a:rPr>
              <a:t>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   upoznavanje različitih obrazovnih sustava, međunarodna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    dimenzija školskog kurikuluma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vi-VN" sz="2400" dirty="0" smtClean="0">
                <a:solidFill>
                  <a:schemeClr val="tx1"/>
                </a:solidFill>
              </a:rPr>
              <a:t>•</a:t>
            </a:r>
            <a:r>
              <a:rPr lang="hr-HR" sz="2400" dirty="0" smtClean="0">
                <a:solidFill>
                  <a:schemeClr val="tx1"/>
                </a:solidFill>
              </a:rPr>
              <a:t>   obogaćivanje vlastite nastavne prakse, motiviranost za rad,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    cjeloživotno učenje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>
                <a:solidFill>
                  <a:schemeClr val="tx1"/>
                </a:solidFill>
              </a:rPr>
              <a:t> </a:t>
            </a:r>
            <a:r>
              <a:rPr lang="hr-HR" sz="2400" dirty="0" smtClean="0">
                <a:solidFill>
                  <a:schemeClr val="tx1"/>
                </a:solidFill>
              </a:rPr>
              <a:t>  moderno, dinamično i profesionalno okruženje unutar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    ustanove, međusobno podučavanje i timski rad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vi-VN" sz="2400" dirty="0" smtClean="0">
                <a:solidFill>
                  <a:schemeClr val="tx1"/>
                </a:solidFill>
              </a:rPr>
              <a:t>•</a:t>
            </a:r>
            <a:r>
              <a:rPr lang="hr-HR" sz="2400" dirty="0" smtClean="0"/>
              <a:t>   </a:t>
            </a:r>
            <a:r>
              <a:rPr lang="hr-HR" sz="2400" dirty="0" smtClean="0">
                <a:solidFill>
                  <a:schemeClr val="tx1"/>
                </a:solidFill>
              </a:rPr>
              <a:t>aktivnosti koje pridonose pozitivnom ugledu škole i lokalne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     zajednice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   razvoj samopouzdanja i kritičkog mišljenja, pozitivan stav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>
                <a:solidFill>
                  <a:schemeClr val="tx1"/>
                </a:solidFill>
              </a:rPr>
              <a:t> </a:t>
            </a:r>
            <a:r>
              <a:rPr lang="hr-HR" sz="2400" dirty="0" smtClean="0">
                <a:solidFill>
                  <a:schemeClr val="tx1"/>
                </a:solidFill>
              </a:rPr>
              <a:t>  mogućnost  obrazovanja izvan učionice, mobilnosti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0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C:\Users\Alenka\Desktop\ERASMUS\eu_flag_co_funded_pos_[rgb]_right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3714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b="1" dirty="0" smtClean="0"/>
              <a:t>DOBROBITI PROJEKTA ZA UČENIKE</a:t>
            </a:r>
            <a:endParaRPr lang="hr-HR" sz="3600" b="1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072062"/>
          </a:xfrm>
        </p:spPr>
        <p:txBody>
          <a:bodyPr/>
          <a:lstStyle/>
          <a:p>
            <a:pPr eaLnBrk="1" hangingPunct="1"/>
            <a:endParaRPr lang="hr-HR" sz="2000" smtClean="0"/>
          </a:p>
          <a:p>
            <a:pPr eaLnBrk="1" hangingPunct="1"/>
            <a:r>
              <a:rPr lang="hr-HR" sz="2200" smtClean="0"/>
              <a:t>kroz  mitove i legende djecu učimo o kulturnom bogatstvu i baštini užeg i šireg zavičaja, nacionalnim vrijednostima, povijesti, geografskim obilježjima, znamenitostima</a:t>
            </a:r>
          </a:p>
          <a:p>
            <a:pPr eaLnBrk="1" hangingPunct="1"/>
            <a:r>
              <a:rPr lang="hr-HR" sz="2200" smtClean="0"/>
              <a:t>naučiti će ponešto o kulturi, povijesti i znamenitostima zemalja partnera</a:t>
            </a:r>
          </a:p>
          <a:p>
            <a:pPr eaLnBrk="1" hangingPunct="1"/>
            <a:r>
              <a:rPr lang="hr-HR" sz="2200" smtClean="0"/>
              <a:t>osvijestit će važnost učenja stranih jezika u ranijoj dobi i poboljšati znanje materinjeg jezika</a:t>
            </a:r>
          </a:p>
          <a:p>
            <a:pPr eaLnBrk="1" hangingPunct="1"/>
            <a:r>
              <a:rPr lang="hr-HR" sz="2200" smtClean="0"/>
              <a:t>učimo ih timskom radu, kritičkom razmišljanju, potičemo kreativnost te svladavanje digitalnih i multimedijskih vještina</a:t>
            </a:r>
          </a:p>
          <a:p>
            <a:pPr eaLnBrk="1" hangingPunct="1"/>
            <a:r>
              <a:rPr lang="hr-HR" sz="2200" smtClean="0"/>
              <a:t>kroz rad na projektu otkriti će zajedničke europske vrijednosti i temelje europske kulturne baštine, obzirom da mnoge europske legende imaju puno toga zajedničkog i dijele jednake vrijednosti (hrabrost, poštenje, ljubav, borba za slobodu...)</a:t>
            </a:r>
          </a:p>
          <a:p>
            <a:pPr eaLnBrk="1" hangingPunct="1"/>
            <a:endParaRPr lang="hr-HR" sz="2000" smtClean="0"/>
          </a:p>
          <a:p>
            <a:pPr eaLnBrk="1" hangingPunct="1"/>
            <a:endParaRPr lang="hr-HR" sz="2000" smtClean="0"/>
          </a:p>
          <a:p>
            <a:pPr eaLnBrk="1" hangingPunct="1"/>
            <a:endParaRPr lang="hr-HR" sz="200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0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C:\Users\Alenka\Desktop\ERASMUS\eu_flag_co_funded_pos_[rgb]_right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3714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b="1" dirty="0" smtClean="0"/>
              <a:t>PROVOĐENJE PROJEKTA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8800" dirty="0" smtClean="0"/>
              <a:t>Projektne aktivnosti će se odvijati na nekoliko razina: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88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hr-HR" sz="8800" b="1" dirty="0" smtClean="0"/>
              <a:t>aktivnosti vezane za temu unutar svake partnerske škole </a:t>
            </a:r>
            <a:r>
              <a:rPr lang="hr-HR" sz="8800" dirty="0" smtClean="0"/>
              <a:t>proučavanje i istraživanje kulturne baštine užeg i šireg zavičaja te europskih zemalja u projektu s naglaskom na mitove i legende te obrada istih koristeći razne oblike i metode rada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hr-HR" sz="8800" b="1" dirty="0" smtClean="0"/>
              <a:t>zajedničke online aktivnosti između partnera </a:t>
            </a:r>
            <a:r>
              <a:rPr lang="hr-HR" sz="8800" dirty="0" smtClean="0"/>
              <a:t>- potiče se korištenje eTwinninga na zajedničkom radu koji će prethoditi i uslijediti nakon mobilnosti 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hr-HR" sz="8800" b="1" dirty="0" smtClean="0"/>
              <a:t>aktivnosti izvan ustanove </a:t>
            </a:r>
            <a:r>
              <a:rPr lang="hr-HR" sz="8800" dirty="0" smtClean="0"/>
              <a:t>(suradnja s Muzejom grada Umaga, gradskom knjižnicom, Društvom “Naša djeca”, dječjim vrtićima, gradskim udrugama, Maticom hrvatskom, TZ Umaga, Domom umirovljenika, folklornim društvom...)  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hr-HR" sz="8800" b="1" dirty="0" smtClean="0"/>
              <a:t>mobilnosti u inozemstvu </a:t>
            </a:r>
            <a:r>
              <a:rPr lang="hr-HR" sz="8800" dirty="0" smtClean="0"/>
              <a:t>- djeca zajedno rade na projektu i ostvarivanju ciljeva u jednoj od partnerskih škola i smještena su u obiteljima domaćina. Učitelji -pratitelji sudjeluju u radionicama za učitelje vezano za projekt. (</a:t>
            </a:r>
            <a:r>
              <a:rPr lang="hr-HR" sz="8800" i="1" dirty="0" smtClean="0"/>
              <a:t>Training/Teaching/Learning Activities).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0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C:\Users\Alenka\Desktop\ERASMUS\eu_flag_co_funded_pos_[rgb]_right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3714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100" b="1" dirty="0" smtClean="0"/>
              <a:t>OČEKIVANI REZULTATI PO ZAVRŠETKU PROJEKTA</a:t>
            </a:r>
            <a:endParaRPr lang="hr-HR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sz="24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200" b="1" dirty="0" smtClean="0"/>
              <a:t>materijalni proizvodi na razini ustanova </a:t>
            </a:r>
            <a:r>
              <a:rPr lang="hr-HR" sz="2200" dirty="0" smtClean="0"/>
              <a:t>(maskote škola koje će biti prezenteri svega što se radi, tematski proizvodi, legendarni kostimi za modne revije, albumi, dnevnici, stripovi knjižice s crtežima i ilustracijama u papirnatom obliku...)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200" b="1" dirty="0" smtClean="0"/>
              <a:t>nematerijalni proizvodi na razini ustanova </a:t>
            </a:r>
            <a:r>
              <a:rPr lang="hr-HR" sz="2200" dirty="0" smtClean="0"/>
              <a:t>(logo, prezentacije, digitalni albumi, dnevnici, stripovi i animacije, kalendari, tematski kvizovi i igre, blogovi, filmići, interaktivni posteri, video isječci koji prikazuju prepričavanje legendi kroz </a:t>
            </a:r>
            <a:r>
              <a:rPr lang="hr-HR" sz="2200" i="1" dirty="0" smtClean="0"/>
              <a:t>rap</a:t>
            </a:r>
            <a:r>
              <a:rPr lang="hr-HR" sz="2200" dirty="0" smtClean="0"/>
              <a:t> glazbu...)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200" b="1" dirty="0" smtClean="0"/>
              <a:t>nematerijalni digitalni proizvodi na razini partnerstva </a:t>
            </a:r>
            <a:r>
              <a:rPr lang="hr-HR" sz="2200" dirty="0" smtClean="0"/>
              <a:t>(Knjiga korištenih metodologija u projektu, interaktivni multimedijalni Glogster,  višejezični rječnici, zajednička digitalna knjiga “PLACES” od 10 poglavlja, zajednički DVD o projektnim aktivnostima)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b="1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0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C:\Users\Alenka\Desktop\ERASMUS\eu_flag_co_funded_pos_[rgb]_right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3714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5" descr="Szkoł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126">
            <a:off x="4709227" y="1292604"/>
            <a:ext cx="3973252" cy="2979939"/>
          </a:xfrm>
          <a:prstGeom prst="rect">
            <a:avLst/>
          </a:prstGeom>
          <a:ln w="12700">
            <a:solidFill>
              <a:srgbClr val="B2B2B2"/>
            </a:solidFill>
          </a:ln>
          <a:effectLst>
            <a:softEdge rad="127000"/>
          </a:effec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Algerian" pitchFamily="82" charset="0"/>
              </a:rPr>
              <a:t>ŠKOLE PARTNERI</a:t>
            </a:r>
          </a:p>
        </p:txBody>
      </p:sp>
      <p:sp>
        <p:nvSpPr>
          <p:cNvPr id="10244" name="Content Placeholder 4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hr-HR" b="1" smtClean="0">
                <a:solidFill>
                  <a:srgbClr val="FF0000"/>
                </a:solidFill>
              </a:rPr>
              <a:t>OŠ Marije i Line Umag - koordinator projekta</a:t>
            </a:r>
          </a:p>
        </p:txBody>
      </p:sp>
      <p:pic>
        <p:nvPicPr>
          <p:cNvPr id="7" name="Obraz 4" descr="Szkoła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7078">
            <a:off x="291779" y="2343041"/>
            <a:ext cx="4661132" cy="3495848"/>
          </a:xfrm>
          <a:prstGeom prst="rect">
            <a:avLst/>
          </a:prstGeom>
          <a:ln w="12700">
            <a:solidFill>
              <a:srgbClr val="B2B2B2"/>
            </a:solidFill>
          </a:ln>
          <a:effectLst>
            <a:softEdge rad="127000"/>
          </a:effectLst>
        </p:spPr>
      </p:pic>
      <p:pic>
        <p:nvPicPr>
          <p:cNvPr id="8" name="Obraz 6" descr="Szkoła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3429000"/>
            <a:ext cx="4376035" cy="3282026"/>
          </a:xfrm>
          <a:prstGeom prst="rect">
            <a:avLst/>
          </a:prstGeom>
          <a:ln w="12700">
            <a:solidFill>
              <a:srgbClr val="B2B2B2"/>
            </a:solidFill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1371</Words>
  <Application>Microsoft Office PowerPoint</Application>
  <PresentationFormat>Prikaz na zaslonu (4:3)</PresentationFormat>
  <Paragraphs>108</Paragraphs>
  <Slides>19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7" baseType="lpstr">
      <vt:lpstr>Algerian</vt:lpstr>
      <vt:lpstr>Arial</vt:lpstr>
      <vt:lpstr>Arial Black</vt:lpstr>
      <vt:lpstr>Calibri</vt:lpstr>
      <vt:lpstr>Lucida Sans</vt:lpstr>
      <vt:lpstr>Times New Roman</vt:lpstr>
      <vt:lpstr>Wingdings 2</vt:lpstr>
      <vt:lpstr>Office Theme</vt:lpstr>
      <vt:lpstr>PREDSTAVLJANJE ERASMUS+ PROJEKTA IZMEĐU ŠKOLA PARTNERA  </vt:lpstr>
      <vt:lpstr>  ŠTO JE PROJEKT?</vt:lpstr>
      <vt:lpstr>   KAKO PROJEKT NASTAJE?</vt:lpstr>
      <vt:lpstr>  PRIORITETI, TRAJANJE I SUDIONICI</vt:lpstr>
      <vt:lpstr>   DOBROBITI PROJEKTA ZA SVE SUDIONIKE </vt:lpstr>
      <vt:lpstr> DOBROBITI PROJEKTA ZA UČENIKE</vt:lpstr>
      <vt:lpstr> PROVOĐENJE PROJEKTA</vt:lpstr>
      <vt:lpstr>  OČEKIVANI REZULTATI PO ZAVRŠETKU PROJEKTA</vt:lpstr>
      <vt:lpstr>ŠKOLE PARTNERI</vt:lpstr>
      <vt:lpstr>Základná škola  - Zvolen, Slovačka</vt:lpstr>
      <vt:lpstr>Heinrich von Kleist Schule- Eschborn, Njemačka</vt:lpstr>
      <vt:lpstr> OŠ Ivan Vazov - Vidin,Bugarska</vt:lpstr>
      <vt:lpstr>OŠ Ioan Opris -Turda,Rumunjska</vt:lpstr>
      <vt:lpstr> Gynnasio Leonardo Sciascia -Taranto,Italija </vt:lpstr>
      <vt:lpstr> Škola Pera Choriou - Nisou, Cipar</vt:lpstr>
      <vt:lpstr>OŠ Behiye Dr. Nevhiz Işıl, Istanbul, Turska </vt:lpstr>
      <vt:lpstr>Gymnasio Peramatos, Ioannina, Grčka </vt:lpstr>
      <vt:lpstr>  KAKO DATI SVOJ DOPRINOS PROJEKTU</vt:lpstr>
      <vt:lpstr>I za kraj...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Alenka</dc:creator>
  <cp:lastModifiedBy>Adela Granić</cp:lastModifiedBy>
  <cp:revision>262</cp:revision>
  <dcterms:created xsi:type="dcterms:W3CDTF">2015-08-17T07:06:03Z</dcterms:created>
  <dcterms:modified xsi:type="dcterms:W3CDTF">2015-09-24T05:42:53Z</dcterms:modified>
</cp:coreProperties>
</file>