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EFA807C-CF3F-4EB9-B3C5-1C29600F3461}" type="datetimeFigureOut">
              <a:rPr lang="sr-Latn-CS" smtClean="0"/>
              <a:pPr/>
              <a:t>12.11.2015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5B1F72-2AFF-44BF-B1D6-E1821401BAE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A807C-CF3F-4EB9-B3C5-1C29600F3461}" type="datetimeFigureOut">
              <a:rPr lang="sr-Latn-CS" smtClean="0"/>
              <a:pPr/>
              <a:t>12.11.2015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B1F72-2AFF-44BF-B1D6-E1821401BAE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A807C-CF3F-4EB9-B3C5-1C29600F3461}" type="datetimeFigureOut">
              <a:rPr lang="sr-Latn-CS" smtClean="0"/>
              <a:pPr/>
              <a:t>12.11.2015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B1F72-2AFF-44BF-B1D6-E1821401BAE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A807C-CF3F-4EB9-B3C5-1C29600F3461}" type="datetimeFigureOut">
              <a:rPr lang="sr-Latn-CS" smtClean="0"/>
              <a:pPr/>
              <a:t>12.11.2015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B1F72-2AFF-44BF-B1D6-E1821401BAE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A807C-CF3F-4EB9-B3C5-1C29600F3461}" type="datetimeFigureOut">
              <a:rPr lang="sr-Latn-CS" smtClean="0"/>
              <a:pPr/>
              <a:t>12.11.2015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B1F72-2AFF-44BF-B1D6-E1821401BAE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A807C-CF3F-4EB9-B3C5-1C29600F3461}" type="datetimeFigureOut">
              <a:rPr lang="sr-Latn-CS" smtClean="0"/>
              <a:pPr/>
              <a:t>12.11.2015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B1F72-2AFF-44BF-B1D6-E1821401BAE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A807C-CF3F-4EB9-B3C5-1C29600F3461}" type="datetimeFigureOut">
              <a:rPr lang="sr-Latn-CS" smtClean="0"/>
              <a:pPr/>
              <a:t>12.11.2015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B1F72-2AFF-44BF-B1D6-E1821401BAE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A807C-CF3F-4EB9-B3C5-1C29600F3461}" type="datetimeFigureOut">
              <a:rPr lang="sr-Latn-CS" smtClean="0"/>
              <a:pPr/>
              <a:t>12.11.2015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B1F72-2AFF-44BF-B1D6-E1821401BAE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A807C-CF3F-4EB9-B3C5-1C29600F3461}" type="datetimeFigureOut">
              <a:rPr lang="sr-Latn-CS" smtClean="0"/>
              <a:pPr/>
              <a:t>12.11.2015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B1F72-2AFF-44BF-B1D6-E1821401BAE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EFA807C-CF3F-4EB9-B3C5-1C29600F3461}" type="datetimeFigureOut">
              <a:rPr lang="sr-Latn-CS" smtClean="0"/>
              <a:pPr/>
              <a:t>12.11.2015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B1F72-2AFF-44BF-B1D6-E1821401BAE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EFA807C-CF3F-4EB9-B3C5-1C29600F3461}" type="datetimeFigureOut">
              <a:rPr lang="sr-Latn-CS" smtClean="0"/>
              <a:pPr/>
              <a:t>12.11.2015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5B1F72-2AFF-44BF-B1D6-E1821401BAE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EFA807C-CF3F-4EB9-B3C5-1C29600F3461}" type="datetimeFigureOut">
              <a:rPr lang="sr-Latn-CS" smtClean="0"/>
              <a:pPr/>
              <a:t>12.11.2015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5B1F72-2AFF-44BF-B1D6-E1821401BAE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6000" dirty="0" smtClean="0">
                <a:latin typeface="Berlin Sans FB Demi" pitchFamily="34" charset="0"/>
              </a:rPr>
              <a:t>Projektni dan:OTPAD</a:t>
            </a:r>
            <a:endParaRPr lang="hr-HR" sz="6000" dirty="0">
              <a:latin typeface="Berlin Sans FB Demi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6000" dirty="0" smtClean="0">
                <a:latin typeface="Berlin Sans FB Demi" pitchFamily="34" charset="0"/>
              </a:rPr>
              <a:t>9.Listopad 2015</a:t>
            </a:r>
            <a:endParaRPr lang="hr-HR" sz="6000" dirty="0"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sz="2000" dirty="0" smtClean="0">
                <a:latin typeface="+mj-lt"/>
              </a:rPr>
              <a:t>U uvodnom dijelu radionice upoznali smo učenike s pojmom </a:t>
            </a:r>
          </a:p>
          <a:p>
            <a:pPr>
              <a:buNone/>
            </a:pPr>
            <a:r>
              <a:rPr lang="hr-HR" sz="2000" dirty="0" smtClean="0">
                <a:latin typeface="+mj-lt"/>
              </a:rPr>
              <a:t>Otpada:</a:t>
            </a:r>
            <a:endParaRPr lang="hr-HR" sz="2000" dirty="0">
              <a:latin typeface="+mj-lt"/>
            </a:endParaRPr>
          </a:p>
          <a:p>
            <a:pPr>
              <a:buNone/>
            </a:pPr>
            <a:r>
              <a:rPr lang="hr-HR" sz="2000" dirty="0" smtClean="0">
                <a:latin typeface="+mj-lt"/>
              </a:rPr>
              <a:t>-što je otpad?</a:t>
            </a:r>
          </a:p>
          <a:p>
            <a:pPr>
              <a:buNone/>
            </a:pPr>
            <a:r>
              <a:rPr lang="hr-HR" sz="2000" dirty="0" smtClean="0">
                <a:latin typeface="+mj-lt"/>
              </a:rPr>
              <a:t>-vrste otpada,</a:t>
            </a:r>
          </a:p>
          <a:p>
            <a:pPr>
              <a:buNone/>
            </a:pPr>
            <a:r>
              <a:rPr lang="hr-HR" sz="2000" dirty="0" smtClean="0">
                <a:latin typeface="+mj-lt"/>
              </a:rPr>
              <a:t>-odvajanje otpada i njegove prednosti,</a:t>
            </a:r>
          </a:p>
          <a:p>
            <a:pPr>
              <a:buNone/>
            </a:pPr>
            <a:r>
              <a:rPr lang="hr-HR" sz="2000" dirty="0" smtClean="0">
                <a:latin typeface="+mj-lt"/>
              </a:rPr>
              <a:t>-recikliranje,</a:t>
            </a:r>
          </a:p>
          <a:p>
            <a:pPr>
              <a:buNone/>
            </a:pPr>
            <a:r>
              <a:rPr lang="hr-HR" sz="2000" dirty="0" smtClean="0">
                <a:latin typeface="+mj-lt"/>
              </a:rPr>
              <a:t>-i mali eko savjeti.</a:t>
            </a:r>
          </a:p>
          <a:p>
            <a:pPr>
              <a:buNone/>
            </a:pPr>
            <a:r>
              <a:rPr lang="hr-HR" sz="2000" dirty="0" smtClean="0">
                <a:latin typeface="+mj-lt"/>
              </a:rPr>
              <a:t>Naglasak smo stavili na recikliranje ,a prije prelaska na praktični dio odigrali smo igru asocijacije.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Radionica:reciklaža nije gnjavaža!</a:t>
            </a:r>
            <a:endParaRPr lang="hr-HR" dirty="0"/>
          </a:p>
        </p:txBody>
      </p:sp>
      <p:pic>
        <p:nvPicPr>
          <p:cNvPr id="5" name="Slika 4" descr="IMG_933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7818" y="4500570"/>
            <a:ext cx="2880000" cy="216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101600">
              <a:schemeClr val="accent1">
                <a:lumMod val="75000"/>
                <a:alpha val="6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G_9335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0628" y="1571612"/>
            <a:ext cx="3360000" cy="252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101600">
              <a:schemeClr val="accent1">
                <a:lumMod val="75000"/>
                <a:alpha val="60000"/>
              </a:schemeClr>
            </a:glow>
            <a:reflection blurRad="12700" stA="38000" endPos="28000" dist="5000" dir="5400000" sy="-100000" algn="bl" rotWithShape="0"/>
          </a:effectLst>
          <a:scene3d>
            <a:camera prst="isometricOffAxis2Left"/>
            <a:lightRig rig="threePt" dir="t"/>
          </a:scene3d>
        </p:spPr>
      </p:pic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U praktičnom dijelu radionice iskoristili smo sav otpad koji su učenici donijeli od kuće da bi izradili razne društvene igre i pritom se dobro zabavili.</a:t>
            </a:r>
            <a:endParaRPr lang="hr-HR" sz="2000" dirty="0"/>
          </a:p>
        </p:txBody>
      </p:sp>
      <p:pic>
        <p:nvPicPr>
          <p:cNvPr id="5" name="Slika 4" descr="IMG_9339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6380" y="4357694"/>
            <a:ext cx="2880000" cy="216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101600">
              <a:schemeClr val="accent1">
                <a:lumMod val="75000"/>
                <a:alpha val="60000"/>
              </a:schemeClr>
            </a:glow>
            <a:reflection blurRad="12700" stA="38000" endPos="28000" dist="5000" dir="5400000" sy="-100000" algn="bl" rotWithShape="0"/>
          </a:effectLst>
          <a:scene3d>
            <a:camera prst="isometricOffAxis2Left"/>
            <a:lightRig rig="threePt" dir="t"/>
          </a:scene3d>
        </p:spPr>
      </p:pic>
      <p:pic>
        <p:nvPicPr>
          <p:cNvPr id="6" name="Slika 5" descr="IMG_9340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7224" y="1428736"/>
            <a:ext cx="3840000" cy="288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101600">
              <a:schemeClr val="accent1">
                <a:lumMod val="75000"/>
                <a:alpha val="60000"/>
              </a:schemeClr>
            </a:glow>
            <a:reflection blurRad="12700" stA="38000" endPos="28000" dist="5000" dir="5400000" sy="-100000" algn="bl" rotWithShape="0"/>
          </a:effectLst>
          <a:scene3d>
            <a:camera prst="isometricOffAxis1Right"/>
            <a:lightRig rig="threePt" dir="t"/>
          </a:scene3d>
        </p:spPr>
      </p:pic>
      <p:pic>
        <p:nvPicPr>
          <p:cNvPr id="7" name="Slika 6" descr="IMG_9341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8794" y="4357694"/>
            <a:ext cx="2880000" cy="216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101600">
              <a:schemeClr val="accent1">
                <a:lumMod val="75000"/>
                <a:alpha val="60000"/>
              </a:schemeClr>
            </a:glow>
            <a:reflection blurRad="12700" stA="38000" endPos="28000" dist="5000" dir="5400000" sy="-100000" algn="bl" rotWithShape="0"/>
          </a:effectLst>
          <a:scene3d>
            <a:camera prst="isometricOffAxis1Right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IMG_934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20" y="285728"/>
            <a:ext cx="3360000" cy="2520000"/>
          </a:xfrm>
          <a:prstGeom prst="rect">
            <a:avLst/>
          </a:prstGeom>
          <a:effectLst>
            <a:glow rad="101600">
              <a:schemeClr val="accent1">
                <a:lumMod val="75000"/>
                <a:alpha val="60000"/>
              </a:schemeClr>
            </a:glow>
          </a:effectLst>
          <a:scene3d>
            <a:camera prst="isometricOffAxis1Right"/>
            <a:lightRig rig="threePt" dir="t"/>
          </a:scene3d>
        </p:spPr>
      </p:pic>
      <p:pic>
        <p:nvPicPr>
          <p:cNvPr id="3" name="Slika 2" descr="IMG_9357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7224" y="3143248"/>
            <a:ext cx="3360000" cy="2520000"/>
          </a:xfrm>
          <a:prstGeom prst="rect">
            <a:avLst/>
          </a:prstGeom>
          <a:effectLst>
            <a:glow rad="101600">
              <a:schemeClr val="accent1">
                <a:lumMod val="75000"/>
                <a:alpha val="60000"/>
              </a:schemeClr>
            </a:glow>
          </a:effectLst>
          <a:scene3d>
            <a:camera prst="isometricOffAxis1Right"/>
            <a:lightRig rig="threePt" dir="t"/>
          </a:scene3d>
        </p:spPr>
      </p:pic>
      <p:pic>
        <p:nvPicPr>
          <p:cNvPr id="4" name="Slika 3" descr="IMG_9346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 flipV="1">
            <a:off x="4580628" y="3563248"/>
            <a:ext cx="3360000" cy="2520000"/>
          </a:xfrm>
          <a:prstGeom prst="rect">
            <a:avLst/>
          </a:prstGeom>
          <a:effectLst>
            <a:glow rad="101600">
              <a:schemeClr val="accent1">
                <a:lumMod val="75000"/>
                <a:alpha val="60000"/>
              </a:schemeClr>
            </a:glow>
          </a:effectLst>
          <a:scene3d>
            <a:camera prst="isometricOffAxis1Right"/>
            <a:lightRig rig="threePt" dir="t"/>
          </a:scene3d>
        </p:spPr>
      </p:pic>
      <p:pic>
        <p:nvPicPr>
          <p:cNvPr id="7" name="Slika 6" descr="IMG_9364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357166"/>
            <a:ext cx="3360000" cy="2520000"/>
          </a:xfrm>
          <a:prstGeom prst="rect">
            <a:avLst/>
          </a:prstGeom>
          <a:effectLst>
            <a:glow rad="101600">
              <a:schemeClr val="accent1">
                <a:lumMod val="75000"/>
                <a:alpha val="60000"/>
              </a:schemeClr>
            </a:glow>
          </a:effectLst>
          <a:scene3d>
            <a:camera prst="isometricOffAxis2Left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IMG_935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282" y="1000108"/>
            <a:ext cx="4320000" cy="3240000"/>
          </a:xfrm>
          <a:prstGeom prst="rect">
            <a:avLst/>
          </a:prstGeom>
          <a:effectLst>
            <a:glow rad="101600">
              <a:schemeClr val="accent1">
                <a:lumMod val="75000"/>
                <a:alpha val="60000"/>
              </a:schemeClr>
            </a:glow>
          </a:effectLst>
          <a:scene3d>
            <a:camera prst="isometricOffAxis1Right"/>
            <a:lightRig rig="threePt" dir="t"/>
          </a:scene3d>
        </p:spPr>
      </p:pic>
      <p:pic>
        <p:nvPicPr>
          <p:cNvPr id="3" name="Slika 2" descr="IMG_9354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3438" y="2143116"/>
            <a:ext cx="4320000" cy="3240000"/>
          </a:xfrm>
          <a:prstGeom prst="rect">
            <a:avLst/>
          </a:prstGeom>
          <a:effectLst>
            <a:glow rad="101600">
              <a:schemeClr val="accent1">
                <a:lumMod val="75000"/>
                <a:alpha val="60000"/>
              </a:schemeClr>
            </a:glow>
          </a:effectLst>
          <a:scene3d>
            <a:camera prst="isometricOffAxis1Right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hr-HR" sz="2000" dirty="0" smtClean="0"/>
              <a:t>Radionicu smo završili zabavnom igrom RAZVRSTAJ I SVRSTAJ!</a:t>
            </a:r>
            <a:endParaRPr lang="hr-HR" sz="2000" dirty="0"/>
          </a:p>
        </p:txBody>
      </p:sp>
      <p:pic>
        <p:nvPicPr>
          <p:cNvPr id="6" name="Rezervirano mjesto sadržaja 5" descr="IMG_9361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997554" y="3003182"/>
            <a:ext cx="2880000" cy="2160000"/>
          </a:xfrm>
          <a:effectLst>
            <a:glow rad="101600">
              <a:schemeClr val="accent1">
                <a:lumMod val="75000"/>
                <a:alpha val="60000"/>
              </a:schemeClr>
            </a:glow>
          </a:effectLst>
          <a:scene3d>
            <a:camera prst="isometricOffAxis1Right"/>
            <a:lightRig rig="threePt" dir="t"/>
          </a:scene3d>
        </p:spPr>
      </p:pic>
      <p:pic>
        <p:nvPicPr>
          <p:cNvPr id="7" name="Slika 6" descr="IMG_9387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282" y="2214554"/>
            <a:ext cx="2880000" cy="2160000"/>
          </a:xfrm>
          <a:prstGeom prst="rect">
            <a:avLst/>
          </a:prstGeom>
          <a:effectLst>
            <a:glow rad="101600">
              <a:schemeClr val="accent1">
                <a:lumMod val="75000"/>
                <a:alpha val="60000"/>
              </a:schemeClr>
            </a:glow>
          </a:effectLst>
          <a:scene3d>
            <a:camera prst="isometricOffAxis1Right"/>
            <a:lightRig rig="threePt" dir="t"/>
          </a:scene3d>
        </p:spPr>
      </p:pic>
      <p:pic>
        <p:nvPicPr>
          <p:cNvPr id="11" name="Slika 10" descr="IMG_9390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437884" y="2134488"/>
            <a:ext cx="3360000" cy="2520000"/>
          </a:xfrm>
          <a:prstGeom prst="rect">
            <a:avLst/>
          </a:prstGeom>
          <a:effectLst>
            <a:glow rad="101600">
              <a:schemeClr val="accent1">
                <a:lumMod val="75000"/>
                <a:alpha val="60000"/>
              </a:schemeClr>
            </a:glow>
          </a:effectLst>
          <a:scene3d>
            <a:camera prst="isometricOffAxis1Right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G_9370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034" y="1357298"/>
            <a:ext cx="3360000" cy="2520000"/>
          </a:xfrm>
          <a:effectLst>
            <a:glow rad="101600">
              <a:schemeClr val="accent1">
                <a:lumMod val="75000"/>
                <a:alpha val="60000"/>
              </a:schemeClr>
            </a:glow>
          </a:effectLst>
          <a:scene3d>
            <a:camera prst="isometricOffAxis1Right"/>
            <a:lightRig rig="threePt" dir="t"/>
          </a:scene3d>
        </p:spPr>
      </p:pic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hr-HR" sz="2000" dirty="0" smtClean="0"/>
              <a:t>I naučili 5 zlatnih riječi kada bacamo otpad: PROMISLI,SMANJI,ISKORISTI,POPRAVI,RECIKLIRAJ!!!</a:t>
            </a:r>
            <a:endParaRPr lang="hr-HR" sz="2000" dirty="0"/>
          </a:p>
        </p:txBody>
      </p:sp>
      <p:pic>
        <p:nvPicPr>
          <p:cNvPr id="5" name="Slika 4" descr="IMG_9379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7686" y="1357298"/>
            <a:ext cx="3360000" cy="2520000"/>
          </a:xfrm>
          <a:prstGeom prst="rect">
            <a:avLst/>
          </a:prstGeom>
          <a:effectLst>
            <a:glow rad="101600">
              <a:schemeClr val="accent1">
                <a:lumMod val="75000"/>
                <a:alpha val="60000"/>
              </a:schemeClr>
            </a:glow>
          </a:effectLst>
          <a:scene3d>
            <a:camera prst="isometricOffAxis2Left"/>
            <a:lightRig rig="threePt" dir="t"/>
          </a:scene3d>
        </p:spPr>
      </p:pic>
      <p:pic>
        <p:nvPicPr>
          <p:cNvPr id="6" name="Slika 5" descr="IMG_9410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57422" y="4071942"/>
            <a:ext cx="3360000" cy="2520000"/>
          </a:xfrm>
          <a:prstGeom prst="rect">
            <a:avLst/>
          </a:prstGeom>
          <a:effectLst>
            <a:glow rad="101600">
              <a:schemeClr val="accent1">
                <a:lumMod val="75000"/>
                <a:alpha val="60000"/>
              </a:schemeClr>
            </a:glow>
          </a:effectLst>
          <a:scene3d>
            <a:camera prst="isometricOffAxis1Right"/>
            <a:lightRig rig="threePt" dir="t"/>
          </a:scene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</TotalTime>
  <Words>107</Words>
  <Application>Microsoft Office PowerPoint</Application>
  <PresentationFormat>Prikaz na zaslonu (4:3)</PresentationFormat>
  <Paragraphs>14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3" baseType="lpstr">
      <vt:lpstr>Berlin Sans FB Demi</vt:lpstr>
      <vt:lpstr>Lucida Sans Unicode</vt:lpstr>
      <vt:lpstr>Verdana</vt:lpstr>
      <vt:lpstr>Wingdings 2</vt:lpstr>
      <vt:lpstr>Wingdings 3</vt:lpstr>
      <vt:lpstr>Gomilanje</vt:lpstr>
      <vt:lpstr>Projektni dan:OTPAD</vt:lpstr>
      <vt:lpstr>Radionica:reciklaža nije gnjavaža!</vt:lpstr>
      <vt:lpstr>U praktičnom dijelu radionice iskoristili smo sav otpad koji su učenici donijeli od kuće da bi izradili razne društvene igre i pritom se dobro zabavili.</vt:lpstr>
      <vt:lpstr>PowerPointova prezentacija</vt:lpstr>
      <vt:lpstr>PowerPointova prezentacija</vt:lpstr>
      <vt:lpstr>Radionicu smo završili zabavnom igrom RAZVRSTAJ I SVRSTAJ!</vt:lpstr>
      <vt:lpstr>I naučili 5 zlatnih riječi kada bacamo otpad: PROMISLI,SMANJI,ISKORISTI,POPRAVI,RECIKLIRAJ!!!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Ivan</dc:creator>
  <cp:lastModifiedBy>Adela Granić</cp:lastModifiedBy>
  <cp:revision>12</cp:revision>
  <dcterms:created xsi:type="dcterms:W3CDTF">2015-11-11T15:17:44Z</dcterms:created>
  <dcterms:modified xsi:type="dcterms:W3CDTF">2015-11-12T06:38:07Z</dcterms:modified>
</cp:coreProperties>
</file>