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99" r:id="rId3"/>
    <p:sldId id="261" r:id="rId4"/>
    <p:sldId id="259" r:id="rId5"/>
    <p:sldId id="301" r:id="rId6"/>
    <p:sldId id="308" r:id="rId7"/>
    <p:sldId id="302" r:id="rId8"/>
    <p:sldId id="303" r:id="rId9"/>
    <p:sldId id="304" r:id="rId10"/>
    <p:sldId id="311" r:id="rId11"/>
    <p:sldId id="312" r:id="rId12"/>
    <p:sldId id="313" r:id="rId13"/>
    <p:sldId id="314" r:id="rId14"/>
    <p:sldId id="316" r:id="rId15"/>
    <p:sldId id="309" r:id="rId16"/>
    <p:sldId id="310" r:id="rId17"/>
    <p:sldId id="317" r:id="rId18"/>
    <p:sldId id="260" r:id="rId19"/>
    <p:sldId id="270" r:id="rId20"/>
    <p:sldId id="278" r:id="rId21"/>
    <p:sldId id="271" r:id="rId22"/>
    <p:sldId id="273" r:id="rId23"/>
    <p:sldId id="293" r:id="rId24"/>
    <p:sldId id="268" r:id="rId25"/>
    <p:sldId id="276" r:id="rId26"/>
    <p:sldId id="287" r:id="rId27"/>
    <p:sldId id="282" r:id="rId28"/>
    <p:sldId id="283" r:id="rId29"/>
    <p:sldId id="284" r:id="rId30"/>
    <p:sldId id="285" r:id="rId31"/>
    <p:sldId id="286" r:id="rId32"/>
    <p:sldId id="294" r:id="rId33"/>
    <p:sldId id="295" r:id="rId34"/>
    <p:sldId id="291" r:id="rId35"/>
    <p:sldId id="290" r:id="rId36"/>
    <p:sldId id="292" r:id="rId37"/>
    <p:sldId id="296" r:id="rId38"/>
    <p:sldId id="297" r:id="rId39"/>
    <p:sldId id="298" r:id="rId40"/>
    <p:sldId id="269" r:id="rId41"/>
    <p:sldId id="318" r:id="rId42"/>
    <p:sldId id="277" r:id="rId43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142" autoAdjust="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21D-B5F1-4C47-9309-F5AD7C476D9F}" type="datetimeFigureOut">
              <a:rPr lang="hr-HR" smtClean="0"/>
              <a:t>15.7.2016.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6926-BF13-41BD-B787-10DE99B13C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3982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21D-B5F1-4C47-9309-F5AD7C476D9F}" type="datetimeFigureOut">
              <a:rPr lang="hr-HR" smtClean="0"/>
              <a:t>15.7.2016.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6926-BF13-41BD-B787-10DE99B13C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0249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21D-B5F1-4C47-9309-F5AD7C476D9F}" type="datetimeFigureOut">
              <a:rPr lang="hr-HR" smtClean="0"/>
              <a:t>15.7.2016.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6926-BF13-41BD-B787-10DE99B13C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9453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21D-B5F1-4C47-9309-F5AD7C476D9F}" type="datetimeFigureOut">
              <a:rPr lang="hr-HR" smtClean="0"/>
              <a:t>15.7.2016.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6926-BF13-41BD-B787-10DE99B13C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4993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21D-B5F1-4C47-9309-F5AD7C476D9F}" type="datetimeFigureOut">
              <a:rPr lang="hr-HR" smtClean="0"/>
              <a:t>15.7.2016.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6926-BF13-41BD-B787-10DE99B13C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3383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21D-B5F1-4C47-9309-F5AD7C476D9F}" type="datetimeFigureOut">
              <a:rPr lang="hr-HR" smtClean="0"/>
              <a:t>15.7.2016.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6926-BF13-41BD-B787-10DE99B13C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463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21D-B5F1-4C47-9309-F5AD7C476D9F}" type="datetimeFigureOut">
              <a:rPr lang="hr-HR" smtClean="0"/>
              <a:t>15.7.2016.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6926-BF13-41BD-B787-10DE99B13C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721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21D-B5F1-4C47-9309-F5AD7C476D9F}" type="datetimeFigureOut">
              <a:rPr lang="hr-HR" smtClean="0"/>
              <a:t>15.7.2016.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6926-BF13-41BD-B787-10DE99B13C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29961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21D-B5F1-4C47-9309-F5AD7C476D9F}" type="datetimeFigureOut">
              <a:rPr lang="hr-HR" smtClean="0"/>
              <a:t>15.7.2016.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6926-BF13-41BD-B787-10DE99B13C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18295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21D-B5F1-4C47-9309-F5AD7C476D9F}" type="datetimeFigureOut">
              <a:rPr lang="hr-HR" smtClean="0"/>
              <a:t>15.7.2016.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6926-BF13-41BD-B787-10DE99B13C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5414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6E21D-B5F1-4C47-9309-F5AD7C476D9F}" type="datetimeFigureOut">
              <a:rPr lang="hr-HR" smtClean="0"/>
              <a:t>15.7.2016.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D6926-BF13-41BD-B787-10DE99B13C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1041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6E21D-B5F1-4C47-9309-F5AD7C476D9F}" type="datetimeFigureOut">
              <a:rPr lang="hr-HR" smtClean="0"/>
              <a:t>15.7.2016.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D6926-BF13-41BD-B787-10DE99B13CB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5885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264397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altLang="sr-Latn-RS" dirty="0">
                <a:latin typeface="Arial" charset="0"/>
              </a:rPr>
              <a:t>P.L.A.C.E.S.,</a:t>
            </a:r>
            <a:br>
              <a:rPr lang="hr-HR" altLang="sr-Latn-RS" dirty="0">
                <a:latin typeface="Arial" charset="0"/>
              </a:rPr>
            </a:br>
            <a:r>
              <a:rPr lang="hr-HR" altLang="sr-Latn-RS" dirty="0">
                <a:latin typeface="Arial" charset="0"/>
              </a:rPr>
              <a:t>međunarodni projekt</a:t>
            </a:r>
            <a:br>
              <a:rPr lang="hr-HR" altLang="sr-Latn-RS" dirty="0">
                <a:latin typeface="Arial" charset="0"/>
              </a:rPr>
            </a:br>
            <a:r>
              <a:rPr lang="hr-HR" altLang="sr-Latn-RS" dirty="0">
                <a:latin typeface="Arial" charset="0"/>
              </a:rPr>
              <a:t>ERASMUS+</a:t>
            </a:r>
            <a:br>
              <a:rPr lang="hr-HR" altLang="sr-Latn-RS" dirty="0">
                <a:latin typeface="Arial" charset="0"/>
              </a:rPr>
            </a:br>
            <a:r>
              <a:rPr lang="hr-HR" altLang="sr-Latn-RS" dirty="0">
                <a:latin typeface="Arial" charset="0"/>
              </a:rPr>
              <a:t/>
            </a:r>
            <a:br>
              <a:rPr lang="hr-HR" altLang="sr-Latn-RS" dirty="0">
                <a:latin typeface="Arial" charset="0"/>
              </a:rPr>
            </a:br>
            <a:endParaRPr lang="hr-HR" dirty="0"/>
          </a:p>
        </p:txBody>
      </p:sp>
      <p:sp>
        <p:nvSpPr>
          <p:cNvPr id="6" name="Podnaslov 5"/>
          <p:cNvSpPr>
            <a:spLocks noGrp="1"/>
          </p:cNvSpPr>
          <p:nvPr>
            <p:ph type="subTitle" idx="1"/>
          </p:nvPr>
        </p:nvSpPr>
        <p:spPr>
          <a:xfrm>
            <a:off x="1371600" y="4293096"/>
            <a:ext cx="6400800" cy="1728192"/>
          </a:xfrm>
        </p:spPr>
        <p:txBody>
          <a:bodyPr>
            <a:normAutofit lnSpcReduction="10000"/>
          </a:bodyPr>
          <a:lstStyle/>
          <a:p>
            <a:endParaRPr lang="hr-HR" dirty="0">
              <a:solidFill>
                <a:schemeClr val="tx1"/>
              </a:solidFill>
            </a:endParaRPr>
          </a:p>
          <a:p>
            <a:r>
              <a:rPr lang="hr-HR" altLang="sr-Latn-RS" b="1" dirty="0" err="1">
                <a:solidFill>
                  <a:schemeClr val="tx1"/>
                </a:solidFill>
                <a:latin typeface="Arial" charset="0"/>
              </a:rPr>
              <a:t>Nomen</a:t>
            </a:r>
            <a:r>
              <a:rPr lang="hr-HR" altLang="sr-Latn-RS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hr-HR" altLang="sr-Latn-RS" b="1" dirty="0" err="1">
                <a:solidFill>
                  <a:schemeClr val="tx1"/>
                </a:solidFill>
                <a:latin typeface="Arial" charset="0"/>
              </a:rPr>
              <a:t>est</a:t>
            </a:r>
            <a:r>
              <a:rPr lang="hr-HR" altLang="sr-Latn-RS" b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hr-HR" altLang="sr-Latn-RS" b="1" dirty="0" err="1" smtClean="0">
                <a:solidFill>
                  <a:schemeClr val="tx1"/>
                </a:solidFill>
                <a:latin typeface="Arial" charset="0"/>
              </a:rPr>
              <a:t>omen</a:t>
            </a:r>
            <a:endParaRPr lang="hr-HR" altLang="sr-Latn-RS" b="1" dirty="0" smtClean="0">
              <a:solidFill>
                <a:schemeClr val="tx1"/>
              </a:solidFill>
              <a:latin typeface="Arial" charset="0"/>
            </a:endParaRPr>
          </a:p>
          <a:p>
            <a:r>
              <a:rPr lang="hr-HR" altLang="sr-Latn-RS" b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hr-HR" altLang="sr-Latn-RS" b="1" dirty="0">
                <a:solidFill>
                  <a:schemeClr val="tx1"/>
                </a:solidFill>
                <a:latin typeface="Arial" charset="0"/>
              </a:rPr>
              <a:t>i </a:t>
            </a:r>
            <a:r>
              <a:rPr lang="hr-HR" altLang="sr-Latn-RS" b="1" dirty="0" smtClean="0">
                <a:solidFill>
                  <a:schemeClr val="tx1"/>
                </a:solidFill>
                <a:latin typeface="Arial" charset="0"/>
              </a:rPr>
              <a:t>pokoja legenda </a:t>
            </a:r>
            <a:endParaRPr lang="hr-HR" altLang="sr-Latn-RS" b="1" dirty="0">
              <a:solidFill>
                <a:schemeClr val="tx1"/>
              </a:solidFill>
              <a:latin typeface="Arial" charset="0"/>
            </a:endParaRPr>
          </a:p>
          <a:p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2" name="Pravokutnik 1"/>
          <p:cNvSpPr/>
          <p:nvPr/>
        </p:nvSpPr>
        <p:spPr>
          <a:xfrm>
            <a:off x="827584" y="2967334"/>
            <a:ext cx="6030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altLang="sr-Latn-RS" dirty="0">
              <a:latin typeface="Arial" charset="0"/>
            </a:endParaRPr>
          </a:p>
        </p:txBody>
      </p:sp>
      <p:pic>
        <p:nvPicPr>
          <p:cNvPr id="1027" name="Picture 3" descr="C:\Users\Korisnik\Desktop\Podatci sa starog kompa\Local Disk (D)\Školska knjižnica\ERASMUS+\Fotografije LOGA\Logo projek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08920"/>
            <a:ext cx="2519235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78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r>
              <a:rPr lang="hr-HR" i="1" dirty="0" smtClean="0">
                <a:latin typeface="Bradley Hand ITC" panose="03070402050302030203" pitchFamily="66" charset="0"/>
              </a:rPr>
              <a:t>DIJELOVI GRADA UMAGA</a:t>
            </a:r>
            <a:endParaRPr lang="hr-HR" i="1" dirty="0">
              <a:latin typeface="Bradley Hand ITC" panose="03070402050302030203" pitchFamily="66" charset="0"/>
            </a:endParaRPr>
          </a:p>
        </p:txBody>
      </p:sp>
      <p:pic>
        <p:nvPicPr>
          <p:cNvPr id="2050" name="Picture 2" descr="C:\Users\Korisnik\Desktop\Foto 2015-16\Nomen est omen\POZI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27" y="-12700792"/>
            <a:ext cx="11498160" cy="957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755576" y="1700808"/>
            <a:ext cx="79208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Umag je 500 godina bio pod Venecijom pa neka imena proizlaze iz latinskih naziva.</a:t>
            </a:r>
          </a:p>
          <a:p>
            <a:r>
              <a:rPr lang="hr-HR" dirty="0" smtClean="0"/>
              <a:t>Dijelovi grada koji su dobili ime iz dijalektalnog talijanskog jezika koji se tu koristio: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PUNTA DEL MORO – rt ispred hotela Adriatic (</a:t>
            </a:r>
            <a:r>
              <a:rPr lang="hr-HR" i="1" dirty="0" smtClean="0"/>
              <a:t>moro</a:t>
            </a:r>
            <a:r>
              <a:rPr lang="hr-HR" dirty="0" smtClean="0"/>
              <a:t> je dud na dijalektu, proizvodnja svile,dudov svilac)</a:t>
            </a:r>
            <a:endParaRPr lang="hr-HR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KARPIJAN – od tal. riječi </a:t>
            </a:r>
            <a:r>
              <a:rPr lang="hr-HR" i="1" dirty="0" err="1" smtClean="0"/>
              <a:t>carpire</a:t>
            </a:r>
            <a:r>
              <a:rPr lang="hr-HR" dirty="0" smtClean="0"/>
              <a:t>, što znači grab</a:t>
            </a:r>
            <a:endParaRPr lang="hr-HR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FARNEŽINE – ime po hrastu lužnjaku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BROLO – znači vrt, voćnjak (dio današnje pošte), tu su Umažani imali svoje voćnjake.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r>
              <a:rPr lang="hr-HR" dirty="0" smtClean="0"/>
              <a:t>Nazivi koji dolaze od vode: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dirty="0" smtClean="0"/>
              <a:t>POZIOI – uvala gdje je danas gradska plaža, na tal. </a:t>
            </a:r>
            <a:r>
              <a:rPr lang="hr-HR" i="1" dirty="0" err="1"/>
              <a:t>p</a:t>
            </a:r>
            <a:r>
              <a:rPr lang="hr-HR" i="1" dirty="0" err="1" smtClean="0"/>
              <a:t>ozzo</a:t>
            </a:r>
            <a:r>
              <a:rPr lang="hr-HR" dirty="0" smtClean="0"/>
              <a:t> znači bunar, bunari su se gradili gdje su bili izvori vode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dirty="0" smtClean="0"/>
              <a:t>MOELA – naziv od dijalektalne riječi </a:t>
            </a:r>
            <a:r>
              <a:rPr lang="hr-HR" i="1" dirty="0" err="1" smtClean="0"/>
              <a:t>muja</a:t>
            </a:r>
            <a:r>
              <a:rPr lang="hr-HR" dirty="0" smtClean="0"/>
              <a:t>, što znači močvarno tlo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dirty="0" smtClean="0"/>
              <a:t>KATORO – naziv po legendi da je jedan putopisac napisao da su za oseke izlazili ostaci velikih kuća pokriveni mozaikom, bilo je tu nakita; CA D’ORO, </a:t>
            </a:r>
            <a:r>
              <a:rPr lang="hr-HR" i="1" dirty="0" err="1" smtClean="0"/>
              <a:t>ca</a:t>
            </a:r>
            <a:r>
              <a:rPr lang="hr-HR" dirty="0" smtClean="0"/>
              <a:t> skraćeno od </a:t>
            </a:r>
            <a:r>
              <a:rPr lang="hr-HR" i="1" dirty="0" err="1" smtClean="0"/>
              <a:t>casa</a:t>
            </a:r>
            <a:r>
              <a:rPr lang="hr-HR" dirty="0" smtClean="0"/>
              <a:t>.</a:t>
            </a:r>
            <a:endParaRPr lang="hr-HR" dirty="0" smtClean="0"/>
          </a:p>
          <a:p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427703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i="1" dirty="0" smtClean="0">
                <a:latin typeface="Bradley Hand ITC" panose="03070402050302030203" pitchFamily="66" charset="0"/>
              </a:rPr>
              <a:t>POZIOI</a:t>
            </a:r>
            <a:endParaRPr lang="hr-HR" i="1" dirty="0">
              <a:latin typeface="Bradley Hand ITC" panose="03070402050302030203" pitchFamily="66" charset="0"/>
            </a:endParaRPr>
          </a:p>
        </p:txBody>
      </p:sp>
      <p:pic>
        <p:nvPicPr>
          <p:cNvPr id="2051" name="Picture 3" descr="C:\Users\Korisnik\Desktop\Foto 2015-16\Nomen est omen\POZI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669674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23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err="1">
                <a:latin typeface="Bradley Hand ITC" panose="03070402050302030203" pitchFamily="66" charset="0"/>
              </a:rPr>
              <a:t>P</a:t>
            </a:r>
            <a:r>
              <a:rPr lang="hr-HR" dirty="0" err="1" smtClean="0">
                <a:latin typeface="Bradley Hand ITC" panose="03070402050302030203" pitchFamily="66" charset="0"/>
              </a:rPr>
              <a:t>ozioi</a:t>
            </a:r>
            <a:endParaRPr lang="hr-HR" dirty="0">
              <a:latin typeface="Bradley Hand ITC" panose="03070402050302030203" pitchFamily="66" charset="0"/>
            </a:endParaRPr>
          </a:p>
        </p:txBody>
      </p:sp>
      <p:pic>
        <p:nvPicPr>
          <p:cNvPr id="1027" name="Picture 3" descr="C:\Users\Korisnik\Desktop\Foto 2015-16\Nomen est omen\POZIOI MELI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09841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utnik 2"/>
          <p:cNvSpPr/>
          <p:nvPr/>
        </p:nvSpPr>
        <p:spPr>
          <a:xfrm>
            <a:off x="7311500" y="6453336"/>
            <a:ext cx="1797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/>
              <a:t>Ilustrirala: </a:t>
            </a:r>
            <a:r>
              <a:rPr lang="hr-HR" dirty="0" err="1"/>
              <a:t>Melisa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2295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i="1" dirty="0">
                <a:latin typeface="Bradley Hand ITC" panose="03070402050302030203" pitchFamily="66" charset="0"/>
              </a:rPr>
              <a:t>BROLO</a:t>
            </a:r>
            <a:endParaRPr lang="hr-HR" dirty="0"/>
          </a:p>
        </p:txBody>
      </p:sp>
      <p:pic>
        <p:nvPicPr>
          <p:cNvPr id="1026" name="Picture 2" descr="C:\Users\Korisnik\Desktop\20160122_1325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50954"/>
            <a:ext cx="6840760" cy="438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165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i="1" dirty="0" smtClean="0">
                <a:latin typeface="Bradley Hand ITC" panose="03070402050302030203" pitchFamily="66" charset="0"/>
              </a:rPr>
              <a:t>BROLO</a:t>
            </a:r>
            <a:endParaRPr lang="hr-HR" i="1" dirty="0">
              <a:latin typeface="Bradley Hand ITC" panose="03070402050302030203" pitchFamily="66" charset="0"/>
            </a:endParaRPr>
          </a:p>
        </p:txBody>
      </p:sp>
      <p:pic>
        <p:nvPicPr>
          <p:cNvPr id="3" name="Picture 2" descr="C:\Users\Korisnik\Desktop\Foto 2015-16\Nomen est omen\Brolo Meli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6192688" cy="503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/>
          <p:cNvSpPr txBox="1"/>
          <p:nvPr/>
        </p:nvSpPr>
        <p:spPr>
          <a:xfrm>
            <a:off x="6948264" y="638132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Ilustrirala: </a:t>
            </a:r>
            <a:r>
              <a:rPr lang="hr-HR" dirty="0" err="1" smtClean="0"/>
              <a:t>Melisa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6875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r>
              <a:rPr lang="hr-HR" i="1" dirty="0" smtClean="0">
                <a:latin typeface="Bradley Hand ITC" panose="03070402050302030203" pitchFamily="66" charset="0"/>
              </a:rPr>
              <a:t>NASELJA U OKOLICI UMAGA</a:t>
            </a:r>
            <a:endParaRPr lang="hr-HR" i="1" dirty="0">
              <a:latin typeface="Bradley Hand ITC" panose="03070402050302030203" pitchFamily="66" charset="0"/>
            </a:endParaRPr>
          </a:p>
        </p:txBody>
      </p:sp>
      <p:pic>
        <p:nvPicPr>
          <p:cNvPr id="2050" name="Picture 2" descr="C:\Users\Korisnik\Desktop\Foto 2015-16\Nomen est omen\POZI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27" y="-12700792"/>
            <a:ext cx="11498160" cy="957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755576" y="1700808"/>
            <a:ext cx="79208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Mjesta oko Umaga dobivala su imena po OBITELJIMA, prvi dio riječi je prezime, a završetak na –IJA znači pripadnost tog teritorija nekoj obitelji. Tako imamo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KALDAN</a:t>
            </a:r>
            <a:r>
              <a:rPr lang="hr-HR" u="sng" dirty="0" smtClean="0"/>
              <a:t>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BAŠAN</a:t>
            </a:r>
            <a:r>
              <a:rPr lang="hr-HR" u="sng" dirty="0" smtClean="0"/>
              <a:t>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FRANČESK</a:t>
            </a:r>
            <a:r>
              <a:rPr lang="hr-HR" u="sng" dirty="0" smtClean="0"/>
              <a:t>IJA</a:t>
            </a:r>
            <a:r>
              <a:rPr lang="hr-HR" dirty="0" smtClean="0"/>
              <a:t> (jako poznata obitelj de </a:t>
            </a:r>
            <a:r>
              <a:rPr lang="hr-HR" dirty="0" err="1" smtClean="0"/>
              <a:t>Franceschi</a:t>
            </a:r>
            <a:r>
              <a:rPr lang="hr-HR" dirty="0" smtClean="0"/>
              <a:t>, imali su puno posjeda, njihova </a:t>
            </a:r>
          </a:p>
          <a:p>
            <a:r>
              <a:rPr lang="hr-HR" dirty="0" smtClean="0"/>
              <a:t>                               je bila i stancija u </a:t>
            </a:r>
            <a:r>
              <a:rPr lang="hr-HR" dirty="0" err="1" smtClean="0"/>
              <a:t>Segetu</a:t>
            </a:r>
            <a:r>
              <a:rPr lang="hr-HR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VOLPAR</a:t>
            </a:r>
            <a:r>
              <a:rPr lang="hr-HR" u="sng" dirty="0" smtClean="0"/>
              <a:t>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BRUT</a:t>
            </a:r>
            <a:r>
              <a:rPr lang="hr-HR" u="sng" dirty="0" smtClean="0"/>
              <a:t>IJA</a:t>
            </a:r>
            <a:r>
              <a:rPr lang="hr-HR" dirty="0" smtClean="0"/>
              <a:t> (obitelj </a:t>
            </a:r>
            <a:r>
              <a:rPr lang="hr-HR" dirty="0" err="1" smtClean="0"/>
              <a:t>Brutti</a:t>
            </a:r>
            <a:r>
              <a:rPr lang="hr-HR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ROTAR</a:t>
            </a:r>
            <a:r>
              <a:rPr lang="hr-HR" u="sng" dirty="0" smtClean="0"/>
              <a:t>IJA</a:t>
            </a:r>
            <a:r>
              <a:rPr lang="hr-HR" dirty="0" smtClean="0"/>
              <a:t> (obitelj </a:t>
            </a:r>
            <a:r>
              <a:rPr lang="hr-HR" dirty="0" err="1" smtClean="0"/>
              <a:t>Rota</a:t>
            </a:r>
            <a:r>
              <a:rPr lang="hr-HR" dirty="0" smtClean="0"/>
              <a:t> koji su bili grofovi </a:t>
            </a:r>
            <a:r>
              <a:rPr lang="hr-HR" dirty="0" err="1" smtClean="0"/>
              <a:t>Momjana</a:t>
            </a:r>
            <a:r>
              <a:rPr lang="hr-HR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UNGER</a:t>
            </a:r>
            <a:r>
              <a:rPr lang="hr-HR" u="sng" dirty="0" smtClean="0"/>
              <a:t>IJA</a:t>
            </a:r>
            <a:r>
              <a:rPr lang="hr-HR" dirty="0" smtClean="0"/>
              <a:t> (obitelj </a:t>
            </a:r>
            <a:r>
              <a:rPr lang="hr-HR" dirty="0" err="1" smtClean="0"/>
              <a:t>Ungarini</a:t>
            </a:r>
            <a:r>
              <a:rPr lang="hr-HR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ZAMBRAT</a:t>
            </a:r>
            <a:r>
              <a:rPr lang="hr-HR" u="sng" dirty="0" smtClean="0"/>
              <a:t>IJA</a:t>
            </a:r>
            <a:r>
              <a:rPr lang="hr-HR" dirty="0" smtClean="0"/>
              <a:t> (obitelj </a:t>
            </a:r>
            <a:r>
              <a:rPr lang="hr-HR" dirty="0" err="1" smtClean="0"/>
              <a:t>Bratti</a:t>
            </a:r>
            <a:r>
              <a:rPr lang="hr-HR" dirty="0" smtClean="0"/>
              <a:t> koji su bili vlasnici </a:t>
            </a:r>
            <a:r>
              <a:rPr lang="hr-HR" dirty="0" err="1" smtClean="0"/>
              <a:t>Sipra</a:t>
            </a:r>
            <a:r>
              <a:rPr lang="hr-HR" dirty="0" smtClean="0"/>
              <a:t>, glavi pripadnik te obitelji bio             </a:t>
            </a:r>
          </a:p>
          <a:p>
            <a:r>
              <a:rPr lang="hr-HR" dirty="0"/>
              <a:t> </a:t>
            </a:r>
            <a:r>
              <a:rPr lang="hr-HR" dirty="0" smtClean="0"/>
              <a:t>                              je Zvane </a:t>
            </a:r>
            <a:r>
              <a:rPr lang="hr-HR" dirty="0" err="1" smtClean="0"/>
              <a:t>Bratti</a:t>
            </a:r>
            <a:r>
              <a:rPr lang="hr-HR" dirty="0" smtClean="0"/>
              <a:t> i od njegova imena je nastala </a:t>
            </a:r>
            <a:r>
              <a:rPr lang="hr-HR" dirty="0" err="1" smtClean="0"/>
              <a:t>Zambratija</a:t>
            </a:r>
            <a:r>
              <a:rPr lang="hr-HR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BOROZ</a:t>
            </a:r>
            <a:r>
              <a:rPr lang="hr-HR" u="sng" dirty="0" smtClean="0"/>
              <a:t>IJA</a:t>
            </a:r>
            <a:r>
              <a:rPr lang="hr-HR" dirty="0" smtClean="0"/>
              <a:t> (obitelj </a:t>
            </a:r>
            <a:r>
              <a:rPr lang="hr-HR" dirty="0" err="1" smtClean="0"/>
              <a:t>Borisi</a:t>
            </a:r>
            <a:r>
              <a:rPr lang="hr-HR" dirty="0" smtClean="0"/>
              <a:t> iz Kopra).</a:t>
            </a:r>
          </a:p>
        </p:txBody>
      </p:sp>
    </p:spTree>
    <p:extLst>
      <p:ext uri="{BB962C8B-B14F-4D97-AF65-F5344CB8AC3E}">
        <p14:creationId xmlns:p14="http://schemas.microsoft.com/office/powerpoint/2010/main" val="82188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r>
              <a:rPr lang="hr-HR" i="1" dirty="0" smtClean="0">
                <a:latin typeface="Bradley Hand ITC" panose="03070402050302030203" pitchFamily="66" charset="0"/>
              </a:rPr>
              <a:t>NASELJA U OKOLICI UMAGA</a:t>
            </a:r>
            <a:endParaRPr lang="hr-HR" i="1" dirty="0">
              <a:latin typeface="Bradley Hand ITC" panose="03070402050302030203" pitchFamily="66" charset="0"/>
            </a:endParaRPr>
          </a:p>
        </p:txBody>
      </p:sp>
      <p:pic>
        <p:nvPicPr>
          <p:cNvPr id="2050" name="Picture 2" descr="C:\Users\Korisnik\Desktop\Foto 2015-16\Nomen est omen\POZI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27" y="-12700792"/>
            <a:ext cx="11498160" cy="957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755576" y="1700808"/>
            <a:ext cx="79208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Neka naselja su dobila ime po prezimenima obitelji: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MARTINČIĆI</a:t>
            </a:r>
            <a:endParaRPr lang="hr-HR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BABIĆI (bilo je 10 obitelji Babić).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u="sng" dirty="0"/>
          </a:p>
          <a:p>
            <a:r>
              <a:rPr lang="hr-HR" dirty="0" smtClean="0"/>
              <a:t>Naselja koja su dobila ime po nadimcima obitelji: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RADINI (nadimak RADIN)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KUBERTONI (ime po nadimku obitelji </a:t>
            </a:r>
            <a:r>
              <a:rPr lang="hr-HR" dirty="0" err="1" smtClean="0"/>
              <a:t>del</a:t>
            </a:r>
            <a:r>
              <a:rPr lang="hr-HR" dirty="0" smtClean="0"/>
              <a:t> </a:t>
            </a:r>
            <a:r>
              <a:rPr lang="hr-HR" dirty="0" err="1" smtClean="0"/>
              <a:t>Bello</a:t>
            </a:r>
            <a:r>
              <a:rPr lang="hr-HR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JURICANI (nadimak obitelji </a:t>
            </a:r>
            <a:r>
              <a:rPr lang="hr-HR" dirty="0" err="1" smtClean="0"/>
              <a:t>Tomizza</a:t>
            </a:r>
            <a:r>
              <a:rPr lang="hr-HR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KRANCETI (nadimak obitelji Kozlović).</a:t>
            </a:r>
          </a:p>
          <a:p>
            <a:r>
              <a:rPr lang="hr-HR" dirty="0" smtClean="0"/>
              <a:t>Obitelji </a:t>
            </a:r>
            <a:r>
              <a:rPr lang="hr-HR" dirty="0" smtClean="0"/>
              <a:t>su imale nadimke, svako domaćinstvo je imalo svoj nadimak jer je više obitelji imalo isto prezime u naselju</a:t>
            </a:r>
            <a:r>
              <a:rPr lang="hr-HR" dirty="0" smtClean="0"/>
              <a:t>.</a:t>
            </a:r>
          </a:p>
          <a:p>
            <a:endParaRPr lang="hr-HR" dirty="0" smtClean="0"/>
          </a:p>
          <a:p>
            <a:r>
              <a:rPr lang="hr-HR" dirty="0"/>
              <a:t>Naselja koja su dobila ime </a:t>
            </a:r>
            <a:r>
              <a:rPr lang="hr-HR" dirty="0" smtClean="0"/>
              <a:t>po svecima:</a:t>
            </a: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SVETI IVAN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SVETI PETAR</a:t>
            </a: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SVETA LUCIJA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SVETA MARIJA NA KRASU itd.</a:t>
            </a:r>
            <a:endParaRPr lang="hr-H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65171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hr-HR" i="1" dirty="0" smtClean="0">
                <a:latin typeface="Bradley Hand ITC" panose="03070402050302030203" pitchFamily="66" charset="0"/>
              </a:rPr>
              <a:t>BUJE – GRADINA BULLEA</a:t>
            </a:r>
            <a:endParaRPr lang="hr-HR" i="1" dirty="0">
              <a:latin typeface="Bradley Hand ITC" panose="03070402050302030203" pitchFamily="66" charset="0"/>
            </a:endParaRPr>
          </a:p>
        </p:txBody>
      </p:sp>
      <p:pic>
        <p:nvPicPr>
          <p:cNvPr id="2050" name="Picture 2" descr="C:\Users\Korisnik\Desktop\Foto 2015-16\Nomen est omen\POZI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27" y="-12700792"/>
            <a:ext cx="11498160" cy="957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899592" y="2060848"/>
            <a:ext cx="77768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Buje se nalazi na brežuljku (222 m)  između rijeka Mirne i Dragonje.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Buje su nastale na temeljima pretpovijesne gradine.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N</a:t>
            </a:r>
            <a:r>
              <a:rPr lang="hr-HR" dirty="0" smtClean="0"/>
              <a:t>eki pretpostavljaju  da je naziv </a:t>
            </a:r>
            <a:r>
              <a:rPr lang="hr-HR" dirty="0" err="1" smtClean="0"/>
              <a:t>Bulya</a:t>
            </a:r>
            <a:r>
              <a:rPr lang="hr-HR" dirty="0" smtClean="0"/>
              <a:t> dalo pretpovijesno istarsko pleme </a:t>
            </a:r>
            <a:r>
              <a:rPr lang="hr-HR" dirty="0" err="1" smtClean="0"/>
              <a:t>Katali</a:t>
            </a:r>
            <a:r>
              <a:rPr lang="hr-HR" dirty="0" smtClean="0"/>
              <a:t>, dok neki znanstvenici pretpostavljaju da je naziv latinskog podrijetla. Rimljani su ga zvali </a:t>
            </a:r>
            <a:r>
              <a:rPr lang="hr-HR" dirty="0" err="1" smtClean="0"/>
              <a:t>Bulla</a:t>
            </a:r>
            <a:r>
              <a:rPr lang="hr-HR" dirty="0" smtClean="0"/>
              <a:t> i </a:t>
            </a:r>
            <a:r>
              <a:rPr lang="hr-HR" dirty="0" err="1" smtClean="0"/>
              <a:t>Bullea</a:t>
            </a:r>
            <a:r>
              <a:rPr lang="hr-HR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err="1"/>
              <a:t>N</a:t>
            </a:r>
            <a:r>
              <a:rPr lang="hr-HR" dirty="0" err="1" smtClean="0"/>
              <a:t>ovigradsi</a:t>
            </a:r>
            <a:r>
              <a:rPr lang="hr-HR" dirty="0" smtClean="0"/>
              <a:t> biskup </a:t>
            </a:r>
            <a:r>
              <a:rPr lang="hr-HR" dirty="0" err="1" smtClean="0"/>
              <a:t>Tommasini</a:t>
            </a:r>
            <a:r>
              <a:rPr lang="hr-HR" dirty="0" smtClean="0"/>
              <a:t>, koji je zapisao i legendu o Bujama, u 17. stoljeću je napisao da je naziv slavenskoga podrijetla. Legendu o Bujama pročitajte u nastavku.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404670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i="1" dirty="0" smtClean="0">
                <a:latin typeface="Bradley Hand ITC" panose="03070402050302030203" pitchFamily="66" charset="0"/>
              </a:rPr>
              <a:t>LEGENDA O BUJAMA</a:t>
            </a:r>
            <a:endParaRPr lang="hr-HR" i="1" dirty="0">
              <a:latin typeface="Bradley Hand ITC" panose="03070402050302030203" pitchFamily="66" charset="0"/>
            </a:endParaRPr>
          </a:p>
        </p:txBody>
      </p:sp>
      <p:pic>
        <p:nvPicPr>
          <p:cNvPr id="1026" name="Picture 2" descr="C:\Users\Korisnik\Desktop\20151201_122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5058107" cy="416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/>
          <p:cNvSpPr txBox="1"/>
          <p:nvPr/>
        </p:nvSpPr>
        <p:spPr>
          <a:xfrm>
            <a:off x="1043608" y="5501034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Nemir je vladao u selu Gradini. Stanovnici, skupina Slavena, bili su uznemireni od </a:t>
            </a:r>
            <a:r>
              <a:rPr lang="hr-HR" dirty="0" err="1" smtClean="0"/>
              <a:t>Malteza</a:t>
            </a:r>
            <a:r>
              <a:rPr lang="hr-HR" dirty="0" smtClean="0"/>
              <a:t>, okolnih stanovnika s onu stranu Mirne.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1801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i="1" dirty="0">
                <a:latin typeface="Bradley Hand ITC" panose="03070402050302030203" pitchFamily="66" charset="0"/>
              </a:rPr>
              <a:t>LEGENDA O BUJAMA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1115616" y="5501034"/>
            <a:ext cx="6768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Odlučili su napustiti to područje i otići daleko na </a:t>
            </a:r>
            <a:r>
              <a:rPr lang="hr-HR" dirty="0" smtClean="0"/>
              <a:t>sjever. Kada </a:t>
            </a:r>
            <a:r>
              <a:rPr lang="hr-HR" dirty="0"/>
              <a:t>su stigli </a:t>
            </a:r>
            <a:endParaRPr lang="hr-HR" dirty="0" smtClean="0"/>
          </a:p>
          <a:p>
            <a:r>
              <a:rPr lang="hr-HR" dirty="0" smtClean="0"/>
              <a:t>na </a:t>
            </a:r>
            <a:r>
              <a:rPr lang="hr-HR" dirty="0"/>
              <a:t>jedno brdo, sve žene rekle su </a:t>
            </a:r>
            <a:r>
              <a:rPr lang="hr-HR" dirty="0" err="1"/>
              <a:t>slavenskin</a:t>
            </a:r>
            <a:r>
              <a:rPr lang="hr-HR" dirty="0"/>
              <a:t> jezikom ˝</a:t>
            </a:r>
            <a:r>
              <a:rPr lang="hr-HR" dirty="0" err="1"/>
              <a:t>Tote</a:t>
            </a:r>
            <a:r>
              <a:rPr lang="hr-HR" dirty="0"/>
              <a:t> je bolje stati!</a:t>
            </a:r>
            <a:r>
              <a:rPr lang="hr-HR" dirty="0" smtClean="0"/>
              <a:t>˝ Na </a:t>
            </a:r>
            <a:r>
              <a:rPr lang="hr-HR" dirty="0"/>
              <a:t>talijanskom je to značilo ˝</a:t>
            </a:r>
            <a:r>
              <a:rPr lang="hr-HR" dirty="0" err="1"/>
              <a:t>Qua</a:t>
            </a:r>
            <a:r>
              <a:rPr lang="hr-HR" dirty="0"/>
              <a:t> </a:t>
            </a:r>
            <a:r>
              <a:rPr lang="hr-HR" dirty="0" err="1"/>
              <a:t>sarà</a:t>
            </a:r>
            <a:r>
              <a:rPr lang="hr-HR" dirty="0"/>
              <a:t> </a:t>
            </a:r>
            <a:r>
              <a:rPr lang="hr-HR" dirty="0" err="1"/>
              <a:t>meglio</a:t>
            </a:r>
            <a:r>
              <a:rPr lang="hr-HR" dirty="0"/>
              <a:t> stare.˝ </a:t>
            </a:r>
          </a:p>
        </p:txBody>
      </p:sp>
      <p:pic>
        <p:nvPicPr>
          <p:cNvPr id="6" name="Picture 3" descr="C:\Users\Korisnik\Desktop\Buje 2 - Meli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27953"/>
            <a:ext cx="6192688" cy="417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31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i="1" dirty="0" smtClean="0">
                <a:latin typeface="Bradley Hand ITC" panose="03070402050302030203" pitchFamily="66" charset="0"/>
              </a:rPr>
              <a:t>O POSLOVICI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99592" y="1600200"/>
            <a:ext cx="7787208" cy="4525963"/>
          </a:xfrm>
        </p:spPr>
        <p:txBody>
          <a:bodyPr/>
          <a:lstStyle/>
          <a:p>
            <a:pPr marL="0" indent="0">
              <a:buNone/>
            </a:pPr>
            <a:r>
              <a:rPr lang="hr-HR" dirty="0" smtClean="0"/>
              <a:t>„</a:t>
            </a:r>
            <a:r>
              <a:rPr lang="hr-HR" dirty="0" err="1" smtClean="0"/>
              <a:t>Nomen</a:t>
            </a:r>
            <a:r>
              <a:rPr lang="hr-HR" dirty="0" smtClean="0"/>
              <a:t> </a:t>
            </a:r>
            <a:r>
              <a:rPr lang="hr-HR" dirty="0" err="1" smtClean="0"/>
              <a:t>est</a:t>
            </a:r>
            <a:r>
              <a:rPr lang="hr-HR" dirty="0" smtClean="0"/>
              <a:t> </a:t>
            </a:r>
            <a:r>
              <a:rPr lang="hr-HR" dirty="0" err="1" smtClean="0"/>
              <a:t>omen</a:t>
            </a:r>
            <a:r>
              <a:rPr lang="hr-HR" dirty="0" smtClean="0"/>
              <a:t>”, kaže stara latinska poslovica. U imenu katkad leži bit i ono zna skrivati značenje kojega nismo ni svjesni dok nam ga ne razotkrije legenda ili narodna predaja.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87947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i="1">
                <a:latin typeface="Bradley Hand ITC" panose="03070402050302030203" pitchFamily="66" charset="0"/>
              </a:rPr>
              <a:t>LEGENDA O BUJAMA</a:t>
            </a:r>
            <a:endParaRPr lang="hr-HR" dirty="0"/>
          </a:p>
        </p:txBody>
      </p:sp>
      <p:pic>
        <p:nvPicPr>
          <p:cNvPr id="4" name="Picture 3" descr="C:\Users\Korisnik\Desktop\Buje 3 - Meli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71324"/>
            <a:ext cx="496004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/>
          <p:cNvSpPr txBox="1"/>
          <p:nvPr/>
        </p:nvSpPr>
        <p:spPr>
          <a:xfrm>
            <a:off x="5724128" y="1372126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Od riječi bolje nastale su Bulje i </a:t>
            </a:r>
          </a:p>
          <a:p>
            <a:r>
              <a:rPr lang="hr-HR" dirty="0"/>
              <a:t>napokon nastalo je Buje.</a:t>
            </a:r>
          </a:p>
        </p:txBody>
      </p:sp>
      <p:sp>
        <p:nvSpPr>
          <p:cNvPr id="7" name="TekstniOkvir 6"/>
          <p:cNvSpPr txBox="1"/>
          <p:nvPr/>
        </p:nvSpPr>
        <p:spPr>
          <a:xfrm>
            <a:off x="5724128" y="6021288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Ilustrirala: </a:t>
            </a:r>
            <a:r>
              <a:rPr lang="hr-HR" sz="1600" dirty="0" err="1" smtClean="0"/>
              <a:t>Melisa</a:t>
            </a:r>
            <a:r>
              <a:rPr lang="hr-HR" sz="1600" dirty="0" smtClean="0"/>
              <a:t> Šišić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47588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latin typeface="Bradley Hand ITC" panose="03070402050302030203" pitchFamily="66" charset="0"/>
              </a:rPr>
              <a:t>LEGENDA O POSTANKU SAVUDRIJE</a:t>
            </a:r>
            <a:endParaRPr lang="hr-HR" dirty="0"/>
          </a:p>
        </p:txBody>
      </p:sp>
      <p:pic>
        <p:nvPicPr>
          <p:cNvPr id="4" name="Picture 2" descr="C:\Users\Korisnik\Desktop\Savudrijska bitka 1-Lov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627" y="1412776"/>
            <a:ext cx="6270461" cy="443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/>
          <p:cNvSpPr txBox="1"/>
          <p:nvPr/>
        </p:nvSpPr>
        <p:spPr>
          <a:xfrm>
            <a:off x="1264127" y="5805264"/>
            <a:ext cx="684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Sukob između pape Aleksandra III. i </a:t>
            </a:r>
            <a:r>
              <a:rPr lang="hr-HR" dirty="0" err="1"/>
              <a:t>Fridrika</a:t>
            </a:r>
            <a:r>
              <a:rPr lang="hr-HR" dirty="0"/>
              <a:t> I. </a:t>
            </a:r>
            <a:r>
              <a:rPr lang="hr-HR" dirty="0" err="1"/>
              <a:t>Barbarosse</a:t>
            </a:r>
            <a:r>
              <a:rPr lang="hr-HR" dirty="0"/>
              <a:t> odvijao se 1176. godine, a u jednoj pomorskoj bitci borio se </a:t>
            </a:r>
            <a:r>
              <a:rPr lang="hr-HR" dirty="0" err="1"/>
              <a:t>Barbarossin</a:t>
            </a:r>
            <a:r>
              <a:rPr lang="hr-HR" dirty="0"/>
              <a:t> sin Oton, budući car. </a:t>
            </a:r>
          </a:p>
        </p:txBody>
      </p:sp>
    </p:spTree>
    <p:extLst>
      <p:ext uri="{BB962C8B-B14F-4D97-AF65-F5344CB8AC3E}">
        <p14:creationId xmlns:p14="http://schemas.microsoft.com/office/powerpoint/2010/main" val="209160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latin typeface="Bradley Hand ITC" panose="03070402050302030203" pitchFamily="66" charset="0"/>
              </a:rPr>
              <a:t>LEGENDA O POSTANKU SAVUDRIJE</a:t>
            </a:r>
            <a:endParaRPr lang="hr-HR" dirty="0"/>
          </a:p>
        </p:txBody>
      </p:sp>
      <p:sp>
        <p:nvSpPr>
          <p:cNvPr id="6" name="TekstniOkvir 5"/>
          <p:cNvSpPr txBox="1"/>
          <p:nvPr/>
        </p:nvSpPr>
        <p:spPr>
          <a:xfrm>
            <a:off x="1264127" y="5805264"/>
            <a:ext cx="684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U sukobu su pobijedili  Mlečani, a Oton se uspio spasiti sakrivši se u veliku cisternu u Savudriji (tal. re – kralj, tal. salvo – spasiti, spašeni kralj). Tako je Savudrija, odnosno </a:t>
            </a:r>
            <a:r>
              <a:rPr lang="hr-HR" dirty="0" err="1"/>
              <a:t>Salvore</a:t>
            </a:r>
            <a:r>
              <a:rPr lang="hr-HR" dirty="0"/>
              <a:t> (Salvo il re) dobila ime.</a:t>
            </a:r>
          </a:p>
        </p:txBody>
      </p:sp>
      <p:pic>
        <p:nvPicPr>
          <p:cNvPr id="5" name="Picture 3" descr="C:\Users\Korisnik\Desktop\Savudrija 2 - Lov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598040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7436111" y="5220489"/>
            <a:ext cx="1652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I</a:t>
            </a:r>
            <a:r>
              <a:rPr lang="hr-HR" sz="1600" dirty="0" smtClean="0"/>
              <a:t>lustrirao: Lovro</a:t>
            </a:r>
          </a:p>
          <a:p>
            <a:r>
              <a:rPr lang="hr-HR" sz="1600" dirty="0" err="1" smtClean="0"/>
              <a:t>Laković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188454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hr-HR" i="1" dirty="0" smtClean="0">
                <a:latin typeface="Bradley Hand ITC" panose="03070402050302030203" pitchFamily="66" charset="0"/>
              </a:rPr>
              <a:t>ROVINJ – RUBENS ILI</a:t>
            </a:r>
            <a:br>
              <a:rPr lang="hr-HR" i="1" dirty="0" smtClean="0">
                <a:latin typeface="Bradley Hand ITC" panose="03070402050302030203" pitchFamily="66" charset="0"/>
              </a:rPr>
            </a:br>
            <a:r>
              <a:rPr lang="hr-HR" i="1" dirty="0" smtClean="0">
                <a:latin typeface="Bradley Hand ITC" panose="03070402050302030203" pitchFamily="66" charset="0"/>
              </a:rPr>
              <a:t>MONS ALBANUS</a:t>
            </a:r>
            <a:endParaRPr lang="hr-HR" i="1" dirty="0">
              <a:latin typeface="Bradley Hand ITC" panose="03070402050302030203" pitchFamily="66" charset="0"/>
            </a:endParaRPr>
          </a:p>
        </p:txBody>
      </p:sp>
      <p:pic>
        <p:nvPicPr>
          <p:cNvPr id="2050" name="Picture 2" descr="C:\Users\Korisnik\Desktop\Foto 2015-16\Nomen est omen\POZI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27" y="-12700792"/>
            <a:ext cx="11498160" cy="957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899592" y="2060848"/>
            <a:ext cx="77768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N</a:t>
            </a:r>
            <a:r>
              <a:rPr lang="hr-HR" dirty="0" smtClean="0"/>
              <a:t>eki drže da je naziv Rovinj nastao od imena </a:t>
            </a:r>
            <a:r>
              <a:rPr lang="hr-HR" dirty="0" err="1" smtClean="0"/>
              <a:t>Arupinum</a:t>
            </a:r>
            <a:r>
              <a:rPr lang="hr-HR" dirty="0" smtClean="0"/>
              <a:t> ili </a:t>
            </a:r>
            <a:r>
              <a:rPr lang="hr-HR" dirty="0" err="1" smtClean="0"/>
              <a:t>Arupium</a:t>
            </a:r>
            <a:r>
              <a:rPr lang="hr-HR" dirty="0" smtClean="0"/>
              <a:t>, dok drugi znanstvenici pretpostavljaju da je posrijedi </a:t>
            </a:r>
            <a:r>
              <a:rPr lang="hr-HR" dirty="0" err="1" smtClean="0"/>
              <a:t>Mons</a:t>
            </a:r>
            <a:r>
              <a:rPr lang="hr-HR" dirty="0" smtClean="0"/>
              <a:t> </a:t>
            </a:r>
            <a:r>
              <a:rPr lang="hr-HR" dirty="0" err="1" smtClean="0"/>
              <a:t>Rubens</a:t>
            </a:r>
            <a:r>
              <a:rPr lang="hr-HR" dirty="0" smtClean="0"/>
              <a:t> ili </a:t>
            </a:r>
            <a:r>
              <a:rPr lang="hr-HR" dirty="0" err="1" smtClean="0"/>
              <a:t>Rubiens</a:t>
            </a:r>
            <a:r>
              <a:rPr lang="hr-HR" dirty="0" smtClean="0"/>
              <a:t>, na talijanskom </a:t>
            </a:r>
            <a:r>
              <a:rPr lang="hr-HR" dirty="0" err="1" smtClean="0"/>
              <a:t>Monterosso</a:t>
            </a:r>
            <a:r>
              <a:rPr lang="hr-HR" dirty="0" smtClean="0"/>
              <a:t>, brežuljak –otočić na kome je podignut prvobitni Rovinj.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Benussi tvrdi da se brdo, na kome su danas crkva i zvonik sv. </a:t>
            </a:r>
            <a:r>
              <a:rPr lang="hr-HR" dirty="0" err="1" smtClean="0"/>
              <a:t>Eufemije</a:t>
            </a:r>
            <a:r>
              <a:rPr lang="hr-HR" dirty="0" smtClean="0"/>
              <a:t>, nije nikada zvalo </a:t>
            </a:r>
            <a:r>
              <a:rPr lang="hr-HR" dirty="0" err="1" smtClean="0"/>
              <a:t>Rubens</a:t>
            </a:r>
            <a:r>
              <a:rPr lang="hr-HR" dirty="0" smtClean="0"/>
              <a:t>, već </a:t>
            </a:r>
            <a:r>
              <a:rPr lang="hr-HR" dirty="0" err="1" smtClean="0"/>
              <a:t>Mons</a:t>
            </a:r>
            <a:r>
              <a:rPr lang="hr-HR" dirty="0" smtClean="0"/>
              <a:t> </a:t>
            </a:r>
            <a:r>
              <a:rPr lang="hr-HR" dirty="0" err="1" smtClean="0"/>
              <a:t>Albanus</a:t>
            </a:r>
            <a:r>
              <a:rPr lang="hr-HR" dirty="0" smtClean="0"/>
              <a:t> - ime je dobilo po ovdašnjem kamenu vapnencu, a i glavna ulica koja vodi na vrh zvala se </a:t>
            </a:r>
            <a:r>
              <a:rPr lang="hr-HR" dirty="0" err="1" smtClean="0"/>
              <a:t>Montealbano</a:t>
            </a:r>
            <a:r>
              <a:rPr lang="hr-HR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L</a:t>
            </a:r>
            <a:r>
              <a:rPr lang="hr-HR" dirty="0" smtClean="0"/>
              <a:t>egendu </a:t>
            </a:r>
            <a:r>
              <a:rPr lang="hr-HR" dirty="0"/>
              <a:t>o </a:t>
            </a:r>
            <a:r>
              <a:rPr lang="hr-HR" dirty="0" smtClean="0"/>
              <a:t>sv. </a:t>
            </a:r>
            <a:r>
              <a:rPr lang="hr-HR" dirty="0" err="1" smtClean="0"/>
              <a:t>Eufemiji</a:t>
            </a:r>
            <a:r>
              <a:rPr lang="hr-HR" dirty="0" smtClean="0"/>
              <a:t>, zaštitnici Rovinja, pročitajte </a:t>
            </a:r>
            <a:r>
              <a:rPr lang="hr-HR" dirty="0"/>
              <a:t>u </a:t>
            </a:r>
            <a:r>
              <a:rPr lang="hr-HR" dirty="0" smtClean="0"/>
              <a:t>nastavku.</a:t>
            </a: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61341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424936" cy="1008112"/>
          </a:xfrm>
        </p:spPr>
        <p:txBody>
          <a:bodyPr>
            <a:normAutofit fontScale="90000"/>
          </a:bodyPr>
          <a:lstStyle/>
          <a:p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2900" dirty="0" smtClean="0">
                <a:latin typeface="Bradley Hand ITC" panose="03070402050302030203" pitchFamily="66" charset="0"/>
              </a:rPr>
              <a:t>LEGENDA O SV. EUFEMIJI, ZAŠTITNICI ROVINJA</a:t>
            </a:r>
            <a:r>
              <a:rPr lang="hr-HR" sz="2900" dirty="0" smtClean="0"/>
              <a:t/>
            </a:r>
            <a:br>
              <a:rPr lang="hr-HR" sz="2900" dirty="0" smtClean="0"/>
            </a:br>
            <a:endParaRPr lang="hr-HR" sz="2900" dirty="0"/>
          </a:p>
        </p:txBody>
      </p:sp>
      <p:sp>
        <p:nvSpPr>
          <p:cNvPr id="3" name="Pravokutnik 2"/>
          <p:cNvSpPr/>
          <p:nvPr/>
        </p:nvSpPr>
        <p:spPr>
          <a:xfrm>
            <a:off x="755576" y="5229200"/>
            <a:ext cx="770485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1600" dirty="0" smtClean="0"/>
              <a:t>Djevojka </a:t>
            </a:r>
            <a:r>
              <a:rPr lang="hr-HR" sz="1600" dirty="0" err="1" smtClean="0"/>
              <a:t>Eufemija</a:t>
            </a:r>
            <a:r>
              <a:rPr lang="hr-HR" sz="1600" dirty="0" smtClean="0"/>
              <a:t> bila je iz maloazijskog grada </a:t>
            </a:r>
            <a:r>
              <a:rPr lang="hr-HR" sz="1600" dirty="0" err="1" smtClean="0"/>
              <a:t>Kalcedona</a:t>
            </a:r>
            <a:r>
              <a:rPr lang="hr-HR" sz="1600" dirty="0" smtClean="0"/>
              <a:t> i živjela je u doba cara Dioklecijana, kada su proganjani kršćani.</a:t>
            </a:r>
            <a:r>
              <a:rPr lang="hr-HR" sz="1600" dirty="0"/>
              <a:t> </a:t>
            </a:r>
            <a:r>
              <a:rPr lang="hr-HR" sz="1600" dirty="0" smtClean="0"/>
              <a:t>Rođena je 290. godine  i kao petnaestogodišnjakinju uhićuju je </a:t>
            </a:r>
            <a:r>
              <a:rPr lang="hr-HR" sz="1600" dirty="0" err="1" smtClean="0"/>
              <a:t>Diklecijanovi</a:t>
            </a:r>
            <a:r>
              <a:rPr lang="hr-HR" sz="1600" dirty="0" smtClean="0"/>
              <a:t> vojnici i muče na razne načine jer se nije htjela odreći kršćanstva. Čak i nakon mučenja na kotaču </a:t>
            </a:r>
            <a:r>
              <a:rPr lang="hr-HR" sz="1600" dirty="0"/>
              <a:t>ostaje vjerna Kristu </a:t>
            </a:r>
            <a:r>
              <a:rPr lang="hr-HR" sz="1600" dirty="0" smtClean="0"/>
              <a:t>pa ju bacaju lavovima, koji </a:t>
            </a:r>
            <a:r>
              <a:rPr lang="hr-HR" sz="1600" dirty="0"/>
              <a:t>je usmrćuju, ali ne proždiru tijelo. </a:t>
            </a:r>
            <a:endParaRPr lang="hr-HR" sz="1600" dirty="0" smtClean="0"/>
          </a:p>
          <a:p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967201"/>
            <a:ext cx="5832648" cy="417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5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424936" cy="1008112"/>
          </a:xfrm>
        </p:spPr>
        <p:txBody>
          <a:bodyPr>
            <a:normAutofit fontScale="90000"/>
          </a:bodyPr>
          <a:lstStyle/>
          <a:p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2900" dirty="0" smtClean="0">
                <a:latin typeface="Bradley Hand ITC" panose="03070402050302030203" pitchFamily="66" charset="0"/>
              </a:rPr>
              <a:t>LEGENDA O SV. EUFEMIJI, ZAŠTITNICI ROVINJA</a:t>
            </a:r>
            <a:r>
              <a:rPr lang="hr-HR" sz="2900" dirty="0" smtClean="0"/>
              <a:t/>
            </a:r>
            <a:br>
              <a:rPr lang="hr-HR" sz="2900" dirty="0" smtClean="0"/>
            </a:br>
            <a:endParaRPr lang="hr-HR" sz="2900" dirty="0"/>
          </a:p>
        </p:txBody>
      </p:sp>
      <p:sp>
        <p:nvSpPr>
          <p:cNvPr id="5" name="Pravokutnik 4"/>
          <p:cNvSpPr/>
          <p:nvPr/>
        </p:nvSpPr>
        <p:spPr>
          <a:xfrm>
            <a:off x="972778" y="5085184"/>
            <a:ext cx="74156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Njeno tijelo čuvano je u sarkofagu u crkvi u Carigradu. Predaja kaže da je, nakon velikog nevremena, u zoru 13. 7. 800. do obale pred </a:t>
            </a:r>
            <a:r>
              <a:rPr lang="hr-HR" dirty="0" err="1"/>
              <a:t>Rovinjom</a:t>
            </a:r>
            <a:r>
              <a:rPr lang="hr-HR" dirty="0"/>
              <a:t> doplutao mramorni sarkofag. Dolazak sarkofaga do Rovinja bilo je za njegove stanovnike čudo pa sv. </a:t>
            </a:r>
            <a:r>
              <a:rPr lang="hr-HR" dirty="0" err="1"/>
              <a:t>Eufemiju</a:t>
            </a:r>
            <a:r>
              <a:rPr lang="hr-HR" dirty="0"/>
              <a:t> počinju štovati kao svoju zaštitnicu te se 16. rujna slavi dan sv. </a:t>
            </a:r>
            <a:r>
              <a:rPr lang="hr-HR" dirty="0" err="1"/>
              <a:t>Eufemije</a:t>
            </a:r>
            <a:r>
              <a:rPr lang="hr-HR" dirty="0"/>
              <a:t>.</a:t>
            </a:r>
          </a:p>
        </p:txBody>
      </p:sp>
      <p:sp>
        <p:nvSpPr>
          <p:cNvPr id="7" name="TekstniOkvir 6"/>
          <p:cNvSpPr txBox="1"/>
          <p:nvPr/>
        </p:nvSpPr>
        <p:spPr>
          <a:xfrm>
            <a:off x="7020272" y="4005064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Ilustrirale: Sara, </a:t>
            </a:r>
            <a:r>
              <a:rPr lang="hr-HR" sz="1600" dirty="0" err="1" smtClean="0"/>
              <a:t>Melisa</a:t>
            </a:r>
            <a:r>
              <a:rPr lang="hr-HR" sz="1600" dirty="0" smtClean="0"/>
              <a:t> i </a:t>
            </a:r>
            <a:r>
              <a:rPr lang="hr-HR" sz="1600" dirty="0" err="1" smtClean="0"/>
              <a:t>Gaia</a:t>
            </a:r>
            <a:endParaRPr lang="hr-HR" sz="16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31" y="842265"/>
            <a:ext cx="5996841" cy="424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5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hr-HR" i="1" dirty="0" smtClean="0">
                <a:latin typeface="Bradley Hand ITC" panose="03070402050302030203" pitchFamily="66" charset="0"/>
              </a:rPr>
              <a:t>PAZIN – KAŠTEL NA </a:t>
            </a:r>
            <a:br>
              <a:rPr lang="hr-HR" i="1" dirty="0" smtClean="0">
                <a:latin typeface="Bradley Hand ITC" panose="03070402050302030203" pitchFamily="66" charset="0"/>
              </a:rPr>
            </a:br>
            <a:r>
              <a:rPr lang="hr-HR" i="1" dirty="0" smtClean="0">
                <a:latin typeface="Bradley Hand ITC" panose="03070402050302030203" pitchFamily="66" charset="0"/>
              </a:rPr>
              <a:t>RUBU JAME</a:t>
            </a:r>
            <a:endParaRPr lang="hr-HR" i="1" dirty="0">
              <a:latin typeface="Bradley Hand ITC" panose="03070402050302030203" pitchFamily="66" charset="0"/>
            </a:endParaRPr>
          </a:p>
        </p:txBody>
      </p:sp>
      <p:pic>
        <p:nvPicPr>
          <p:cNvPr id="2050" name="Picture 2" descr="C:\Users\Korisnik\Desktop\Foto 2015-16\Nomen est omen\POZI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27" y="-12700792"/>
            <a:ext cx="11498160" cy="957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899592" y="2060848"/>
            <a:ext cx="7776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Pazin leži u kotlini na nadmorskoj visina od 262 metara, a povijesno mu je središte feudalni zamak Kaštel, sagrađen iznad Pazinske jame u koju ponire rijeka </a:t>
            </a:r>
            <a:r>
              <a:rPr lang="hr-HR" dirty="0" err="1" smtClean="0"/>
              <a:t>Pazinčica</a:t>
            </a:r>
            <a:endParaRPr lang="hr-H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g</a:t>
            </a:r>
            <a:r>
              <a:rPr lang="hr-HR" dirty="0" smtClean="0"/>
              <a:t>odine 983. prvi put se spominje Pazinski kaštel u povelji kojom ga je car Oton darovao porečkim biskupima. Tu se Pazin spominje u latinskom obliku </a:t>
            </a:r>
            <a:r>
              <a:rPr lang="hr-HR" dirty="0" err="1" smtClean="0"/>
              <a:t>Pisinum</a:t>
            </a:r>
            <a:endParaRPr lang="hr-H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k</a:t>
            </a:r>
            <a:r>
              <a:rPr lang="hr-HR" dirty="0" smtClean="0"/>
              <a:t>asnije su ga njegovi njemački nazvali </a:t>
            </a:r>
            <a:r>
              <a:rPr lang="hr-HR" dirty="0" err="1" smtClean="0"/>
              <a:t>Mitterburg</a:t>
            </a:r>
            <a:endParaRPr lang="hr-H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n</a:t>
            </a:r>
            <a:r>
              <a:rPr lang="hr-HR" dirty="0" smtClean="0"/>
              <a:t>astanak hrvatskog naziva Pazin je nepoznat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Legendu o nastanku Pazinske jame pročitajte u nastavku.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515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600" i="1" dirty="0" smtClean="0">
                <a:latin typeface="Bradley Hand ITC" panose="03070402050302030203" pitchFamily="66" charset="0"/>
              </a:rPr>
              <a:t>LEGENDA O NASTANKU </a:t>
            </a:r>
            <a:br>
              <a:rPr lang="hr-HR" sz="3600" i="1" dirty="0" smtClean="0">
                <a:latin typeface="Bradley Hand ITC" panose="03070402050302030203" pitchFamily="66" charset="0"/>
              </a:rPr>
            </a:br>
            <a:r>
              <a:rPr lang="hr-HR" sz="3600" i="1" dirty="0" smtClean="0">
                <a:latin typeface="Bradley Hand ITC" panose="03070402050302030203" pitchFamily="66" charset="0"/>
              </a:rPr>
              <a:t>PAZINSKE JAME</a:t>
            </a:r>
            <a:endParaRPr lang="hr-HR" sz="3600" i="1" dirty="0">
              <a:latin typeface="Bradley Hand ITC" panose="03070402050302030203" pitchFamily="66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539552" y="5589240"/>
            <a:ext cx="78992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600" dirty="0"/>
              <a:t>Nekada davno u Istri su živjeli zajedno divovi i ljudi. Najveći među njima bio je ban Dragonja, velik kao planina. Na sjeveru Istre prostirala su se ogromna jezera i močvare, dok južno nije bilo potoka ni izvora pa ljudi zamoliše diva Dragonju da im pomogne natopiti zemlju</a:t>
            </a:r>
            <a:r>
              <a:rPr lang="hr-HR" sz="1600" dirty="0" smtClean="0"/>
              <a:t>.</a:t>
            </a:r>
            <a:r>
              <a:rPr lang="hr-HR" sz="1600" dirty="0"/>
              <a:t> Dragonja upregne ogromne volove u plug i zaore od jezera prema moru.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33910"/>
            <a:ext cx="5738987" cy="405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6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600" i="1" dirty="0" smtClean="0">
                <a:latin typeface="Bradley Hand ITC" panose="03070402050302030203" pitchFamily="66" charset="0"/>
              </a:rPr>
              <a:t>LEGENDA O NASTANKU </a:t>
            </a:r>
            <a:br>
              <a:rPr lang="hr-HR" sz="3600" i="1" dirty="0" smtClean="0">
                <a:latin typeface="Bradley Hand ITC" panose="03070402050302030203" pitchFamily="66" charset="0"/>
              </a:rPr>
            </a:br>
            <a:r>
              <a:rPr lang="hr-HR" sz="3600" i="1" dirty="0" smtClean="0">
                <a:latin typeface="Bradley Hand ITC" panose="03070402050302030203" pitchFamily="66" charset="0"/>
              </a:rPr>
              <a:t>PAZINSKE JAME</a:t>
            </a:r>
            <a:endParaRPr lang="hr-HR" sz="3600" i="1" dirty="0">
              <a:latin typeface="Bradley Hand ITC" panose="03070402050302030203" pitchFamily="66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683568" y="5589240"/>
            <a:ext cx="7539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Kad </a:t>
            </a:r>
            <a:r>
              <a:rPr lang="hr-HR" sz="1600" dirty="0"/>
              <a:t>je prvom brazdom doveo vodu do mora, nastala je rijeka koju je div nazvao po sebi, Dragonja. Izorao je i drugu brazdu, stvorivši tako novu rijeku kojoj je dao ime po svojoj ženi, Mirna.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15148"/>
            <a:ext cx="5825868" cy="4074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30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600" i="1" dirty="0" smtClean="0">
                <a:latin typeface="Bradley Hand ITC" panose="03070402050302030203" pitchFamily="66" charset="0"/>
              </a:rPr>
              <a:t>LEGENDA O NASTANKU </a:t>
            </a:r>
            <a:br>
              <a:rPr lang="hr-HR" sz="3600" i="1" dirty="0" smtClean="0">
                <a:latin typeface="Bradley Hand ITC" panose="03070402050302030203" pitchFamily="66" charset="0"/>
              </a:rPr>
            </a:br>
            <a:r>
              <a:rPr lang="hr-HR" sz="3600" i="1" dirty="0" smtClean="0">
                <a:latin typeface="Bradley Hand ITC" panose="03070402050302030203" pitchFamily="66" charset="0"/>
              </a:rPr>
              <a:t>PAZINSKE JAME</a:t>
            </a:r>
            <a:endParaRPr lang="hr-HR" sz="3600" i="1" dirty="0">
              <a:latin typeface="Bradley Hand ITC" panose="03070402050302030203" pitchFamily="66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755576" y="5589240"/>
            <a:ext cx="7467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Orući treću brazdu, došao je do zidine pazinskog Kaštela, a tamo ga stade zadirkivati žena pazinskog kapetana. Ruga mu se ona da plitko ore i da mu je brazda kriva. Dragonja se uvrijedi i potjera volove natrag.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16168"/>
            <a:ext cx="5803728" cy="404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45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i="1" dirty="0" smtClean="0">
                <a:latin typeface="Bradley Hand ITC" panose="03070402050302030203" pitchFamily="66" charset="0"/>
              </a:rPr>
              <a:t>O PREZENTACIJI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1628800"/>
            <a:ext cx="80648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dirty="0" smtClean="0"/>
              <a:t>      Ova prezentacija govori o nastanku imena gradova i naselja na </a:t>
            </a:r>
            <a:r>
              <a:rPr lang="hr-HR" sz="2000" dirty="0" err="1" smtClean="0"/>
              <a:t>Bujštini</a:t>
            </a:r>
            <a:r>
              <a:rPr lang="hr-HR" sz="2000" dirty="0" smtClean="0"/>
              <a:t>, a </a:t>
            </a:r>
          </a:p>
          <a:p>
            <a:pPr marL="0" indent="0">
              <a:buNone/>
            </a:pPr>
            <a:r>
              <a:rPr lang="hr-HR" sz="2000" dirty="0"/>
              <a:t> </a:t>
            </a:r>
            <a:r>
              <a:rPr lang="hr-HR" sz="2000" dirty="0" smtClean="0"/>
              <a:t>     obrađuje i poneke legende o nastanku gradova u Istri. U ovom dijelu</a:t>
            </a:r>
          </a:p>
          <a:p>
            <a:pPr marL="0" indent="0">
              <a:buNone/>
            </a:pPr>
            <a:r>
              <a:rPr lang="hr-HR" sz="2000" dirty="0"/>
              <a:t> </a:t>
            </a:r>
            <a:r>
              <a:rPr lang="hr-HR" sz="2000" dirty="0" smtClean="0"/>
              <a:t>     učenici su, nakon pročitanih legendi, nacrtali ih u stripu.</a:t>
            </a:r>
          </a:p>
          <a:p>
            <a:pPr marL="0" indent="0">
              <a:buNone/>
            </a:pPr>
            <a:r>
              <a:rPr lang="hr-HR" sz="2000" dirty="0" smtClean="0"/>
              <a:t>      U potrazi za legendama </a:t>
            </a:r>
            <a:r>
              <a:rPr lang="hr-HR" sz="2000" dirty="0" err="1" smtClean="0"/>
              <a:t>Gaia</a:t>
            </a:r>
            <a:r>
              <a:rPr lang="hr-HR" sz="2000" dirty="0" smtClean="0"/>
              <a:t> </a:t>
            </a:r>
            <a:r>
              <a:rPr lang="hr-HR" sz="2000" dirty="0" err="1" smtClean="0"/>
              <a:t>Deković</a:t>
            </a:r>
            <a:r>
              <a:rPr lang="hr-HR" sz="2000" dirty="0" smtClean="0"/>
              <a:t> (6.c), </a:t>
            </a:r>
            <a:r>
              <a:rPr lang="hr-HR" sz="2000" dirty="0" err="1" smtClean="0"/>
              <a:t>Melisa</a:t>
            </a:r>
            <a:r>
              <a:rPr lang="hr-HR" sz="2000" dirty="0" smtClean="0"/>
              <a:t> Šišić (6.c), Sara Valenta</a:t>
            </a:r>
          </a:p>
          <a:p>
            <a:pPr marL="0" indent="0">
              <a:buNone/>
            </a:pPr>
            <a:r>
              <a:rPr lang="hr-HR" sz="2000" dirty="0"/>
              <a:t> </a:t>
            </a:r>
            <a:r>
              <a:rPr lang="hr-HR" sz="2000" dirty="0" smtClean="0"/>
              <a:t>     (6.c) i Lovro </a:t>
            </a:r>
            <a:r>
              <a:rPr lang="hr-HR" sz="2000" dirty="0" err="1" smtClean="0"/>
              <a:t>Laković</a:t>
            </a:r>
            <a:r>
              <a:rPr lang="hr-HR" sz="2000" dirty="0" smtClean="0"/>
              <a:t> (5.b) posjetili su Gradsku knjižnicu Umag. U </a:t>
            </a:r>
          </a:p>
          <a:p>
            <a:pPr marL="0" indent="0">
              <a:buNone/>
            </a:pPr>
            <a:r>
              <a:rPr lang="hr-HR" sz="2000" dirty="0"/>
              <a:t> </a:t>
            </a:r>
            <a:r>
              <a:rPr lang="hr-HR" sz="2000" dirty="0" smtClean="0"/>
              <a:t>     njihovom istraživanju poslužili su se knjigom </a:t>
            </a:r>
            <a:r>
              <a:rPr lang="hr-HR" sz="2000" dirty="0" err="1" smtClean="0"/>
              <a:t>Justa</a:t>
            </a:r>
            <a:r>
              <a:rPr lang="hr-HR" sz="2000" dirty="0" smtClean="0"/>
              <a:t> </a:t>
            </a:r>
            <a:r>
              <a:rPr lang="hr-HR" sz="2000" dirty="0" err="1" smtClean="0"/>
              <a:t>Ivetca</a:t>
            </a:r>
            <a:r>
              <a:rPr lang="hr-HR" sz="2000" dirty="0" smtClean="0"/>
              <a:t> </a:t>
            </a:r>
            <a:r>
              <a:rPr lang="hr-HR" sz="2000" i="1" dirty="0" smtClean="0"/>
              <a:t>Korijeni istarskih</a:t>
            </a:r>
          </a:p>
          <a:p>
            <a:pPr marL="0" indent="0">
              <a:buNone/>
            </a:pPr>
            <a:r>
              <a:rPr lang="hr-HR" sz="2000" i="1" dirty="0"/>
              <a:t> </a:t>
            </a:r>
            <a:r>
              <a:rPr lang="hr-HR" sz="2000" i="1" dirty="0" smtClean="0"/>
              <a:t>     gradova</a:t>
            </a:r>
            <a:r>
              <a:rPr lang="hr-HR" sz="2000" dirty="0" smtClean="0"/>
              <a:t>. U knjižnici OŠ Marije i Line, Umag čitali su </a:t>
            </a:r>
            <a:r>
              <a:rPr lang="hr-HR" sz="2000" i="1" dirty="0" err="1" smtClean="0"/>
              <a:t>Tote</a:t>
            </a:r>
            <a:r>
              <a:rPr lang="hr-HR" sz="2000" i="1" dirty="0" smtClean="0"/>
              <a:t> j’ bolje stati : </a:t>
            </a:r>
          </a:p>
          <a:p>
            <a:pPr marL="0" indent="0">
              <a:buNone/>
            </a:pPr>
            <a:r>
              <a:rPr lang="hr-HR" sz="2000" i="1" dirty="0"/>
              <a:t> </a:t>
            </a:r>
            <a:r>
              <a:rPr lang="hr-HR" sz="2000" i="1" dirty="0" smtClean="0"/>
              <a:t>     predaje i legende s </a:t>
            </a:r>
            <a:r>
              <a:rPr lang="hr-HR" sz="2000" i="1" dirty="0" err="1" smtClean="0"/>
              <a:t>Bujštine</a:t>
            </a:r>
            <a:r>
              <a:rPr lang="hr-HR" sz="2000" dirty="0" smtClean="0"/>
              <a:t>, autora Zlatana </a:t>
            </a:r>
            <a:r>
              <a:rPr lang="hr-HR" sz="2000" dirty="0" err="1" smtClean="0"/>
              <a:t>Varelije</a:t>
            </a:r>
            <a:r>
              <a:rPr lang="hr-HR" sz="2000" dirty="0" smtClean="0"/>
              <a:t>.</a:t>
            </a:r>
          </a:p>
          <a:p>
            <a:endParaRPr lang="hr-HR" sz="2000" dirty="0"/>
          </a:p>
          <a:p>
            <a:pPr marL="0" indent="0">
              <a:buNone/>
            </a:pPr>
            <a:endParaRPr lang="hr-HR" sz="2000" dirty="0"/>
          </a:p>
        </p:txBody>
      </p:sp>
      <p:pic>
        <p:nvPicPr>
          <p:cNvPr id="1026" name="Picture 2" descr="C:\Users\Korisnik\Desktop\kultura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293096"/>
            <a:ext cx="1728192" cy="241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Korisnik\Desktop\20151222_0915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596967"/>
            <a:ext cx="1477180" cy="212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31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600" i="1" dirty="0" smtClean="0">
                <a:latin typeface="Bradley Hand ITC" panose="03070402050302030203" pitchFamily="66" charset="0"/>
              </a:rPr>
              <a:t>LEGENDA O NASTANKU </a:t>
            </a:r>
            <a:br>
              <a:rPr lang="hr-HR" sz="3600" i="1" dirty="0" smtClean="0">
                <a:latin typeface="Bradley Hand ITC" panose="03070402050302030203" pitchFamily="66" charset="0"/>
              </a:rPr>
            </a:br>
            <a:r>
              <a:rPr lang="hr-HR" sz="3600" i="1" dirty="0" smtClean="0">
                <a:latin typeface="Bradley Hand ITC" panose="03070402050302030203" pitchFamily="66" charset="0"/>
              </a:rPr>
              <a:t>PAZINSKE JAME</a:t>
            </a:r>
            <a:endParaRPr lang="hr-HR" sz="3600" i="1" dirty="0">
              <a:latin typeface="Bradley Hand ITC" panose="03070402050302030203" pitchFamily="66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755576" y="5589240"/>
            <a:ext cx="7877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600" dirty="0"/>
              <a:t>Nedovršenom brazdom poteče voda i stade plaviti pazinsku kotlinu. Pazinjani stadu plakati i moliti Dragonju da ih spasi od smrti. Smiluje im se Dragonja i udre nogom u zemlju, točno pored pazinskog Kaštela, gdje se otvorila ogromna jama koja je progutala svu </a:t>
            </a:r>
            <a:r>
              <a:rPr lang="hr-HR" sz="1600" dirty="0" smtClean="0"/>
              <a:t>onu vodu</a:t>
            </a:r>
            <a:r>
              <a:rPr lang="hr-HR" sz="1600" dirty="0"/>
              <a:t>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593" y="1466450"/>
            <a:ext cx="5835376" cy="412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35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600" i="1" dirty="0" smtClean="0">
                <a:latin typeface="Bradley Hand ITC" panose="03070402050302030203" pitchFamily="66" charset="0"/>
              </a:rPr>
              <a:t>LEGENDA O NASTANKU </a:t>
            </a:r>
            <a:br>
              <a:rPr lang="hr-HR" sz="3600" i="1" dirty="0" smtClean="0">
                <a:latin typeface="Bradley Hand ITC" panose="03070402050302030203" pitchFamily="66" charset="0"/>
              </a:rPr>
            </a:br>
            <a:r>
              <a:rPr lang="hr-HR" sz="3600" i="1" dirty="0" smtClean="0">
                <a:latin typeface="Bradley Hand ITC" panose="03070402050302030203" pitchFamily="66" charset="0"/>
              </a:rPr>
              <a:t>PAZINSKE JAME</a:t>
            </a:r>
            <a:endParaRPr lang="hr-HR" sz="3600" i="1" dirty="0">
              <a:latin typeface="Bradley Hand ITC" panose="03070402050302030203" pitchFamily="66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755576" y="5589240"/>
            <a:ext cx="7877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/>
              <a:t>Tako je umjesto treće rijeke nastala krivudava </a:t>
            </a:r>
            <a:r>
              <a:rPr lang="hr-HR" sz="1600" dirty="0" err="1"/>
              <a:t>Pazinčica</a:t>
            </a:r>
            <a:r>
              <a:rPr lang="hr-HR" sz="1600" dirty="0"/>
              <a:t>, čija se voda i dandanas gubi u </a:t>
            </a:r>
            <a:r>
              <a:rPr lang="hr-HR" sz="1600"/>
              <a:t>Pazinskoj </a:t>
            </a:r>
            <a:r>
              <a:rPr lang="hr-HR" sz="1600" smtClean="0"/>
              <a:t>jami.</a:t>
            </a:r>
            <a:endParaRPr lang="hr-HR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49650"/>
            <a:ext cx="5806960" cy="4091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avokutnik 3"/>
          <p:cNvSpPr/>
          <p:nvPr/>
        </p:nvSpPr>
        <p:spPr>
          <a:xfrm flipH="1">
            <a:off x="6732240" y="3244334"/>
            <a:ext cx="1584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Ilustrirao: Lovro </a:t>
            </a:r>
            <a:r>
              <a:rPr lang="hr-HR" dirty="0" err="1"/>
              <a:t>Selar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4726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i="1" dirty="0" smtClean="0">
                <a:latin typeface="Bradley Hand ITC" panose="03070402050302030203" pitchFamily="66" charset="0"/>
              </a:rPr>
              <a:t>BUZET</a:t>
            </a:r>
            <a:endParaRPr lang="hr-HR" i="1" dirty="0">
              <a:latin typeface="Bradley Hand ITC" panose="03070402050302030203" pitchFamily="66" charset="0"/>
            </a:endParaRPr>
          </a:p>
        </p:txBody>
      </p:sp>
      <p:pic>
        <p:nvPicPr>
          <p:cNvPr id="2050" name="Picture 2" descr="C:\Users\Korisnik\Desktop\Foto 2015-16\Nomen est omen\POZI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27" y="-12700792"/>
            <a:ext cx="11498160" cy="957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890137" y="2132856"/>
            <a:ext cx="76328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Geograf Ptolomej spominje ga nazivom </a:t>
            </a:r>
            <a:r>
              <a:rPr lang="hr-HR" dirty="0" err="1" smtClean="0"/>
              <a:t>Piquentoi</a:t>
            </a:r>
            <a:r>
              <a:rPr lang="hr-HR" dirty="0" smtClean="0"/>
              <a:t>. Keltsko pleme </a:t>
            </a:r>
            <a:r>
              <a:rPr lang="hr-HR" dirty="0" err="1" smtClean="0"/>
              <a:t>Subokrini</a:t>
            </a:r>
            <a:r>
              <a:rPr lang="hr-HR" dirty="0" smtClean="0"/>
              <a:t> nazivali su ga </a:t>
            </a:r>
            <a:r>
              <a:rPr lang="hr-HR" dirty="0" err="1" smtClean="0"/>
              <a:t>Pinquent</a:t>
            </a:r>
            <a:r>
              <a:rPr lang="hr-HR" dirty="0" smtClean="0"/>
              <a:t>. Kasnije postao rimski </a:t>
            </a:r>
            <a:r>
              <a:rPr lang="hr-HR" dirty="0" err="1" smtClean="0"/>
              <a:t>Pinguentum</a:t>
            </a:r>
            <a:r>
              <a:rPr lang="hr-HR" dirty="0" smtClean="0"/>
              <a:t>. Godine 1102. , kad je istarski markiz </a:t>
            </a:r>
            <a:r>
              <a:rPr lang="hr-HR" dirty="0" err="1" smtClean="0"/>
              <a:t>Ulrich</a:t>
            </a:r>
            <a:r>
              <a:rPr lang="hr-HR" dirty="0" smtClean="0"/>
              <a:t> II. sa ženom </a:t>
            </a:r>
            <a:r>
              <a:rPr lang="hr-HR" dirty="0" err="1" smtClean="0"/>
              <a:t>Adelajdom</a:t>
            </a:r>
            <a:r>
              <a:rPr lang="hr-HR" dirty="0" smtClean="0"/>
              <a:t> darovao svoja imanja  </a:t>
            </a:r>
            <a:r>
              <a:rPr lang="hr-HR" dirty="0" err="1" smtClean="0"/>
              <a:t>oglejskim</a:t>
            </a:r>
            <a:r>
              <a:rPr lang="hr-HR" dirty="0" smtClean="0"/>
              <a:t> patrijarsima, Buzet je nazvan </a:t>
            </a:r>
            <a:r>
              <a:rPr lang="hr-HR" dirty="0" err="1" smtClean="0"/>
              <a:t>Castrum</a:t>
            </a:r>
            <a:r>
              <a:rPr lang="hr-HR" dirty="0" smtClean="0"/>
              <a:t> </a:t>
            </a:r>
            <a:r>
              <a:rPr lang="hr-HR" dirty="0" err="1" smtClean="0"/>
              <a:t>Pinguent</a:t>
            </a:r>
            <a:r>
              <a:rPr lang="hr-HR" dirty="0" smtClean="0"/>
              <a:t>. Godine 1267. Buzet se spominje pod nazivom </a:t>
            </a:r>
            <a:r>
              <a:rPr lang="hr-HR" dirty="0" err="1" smtClean="0"/>
              <a:t>Castrum</a:t>
            </a:r>
            <a:r>
              <a:rPr lang="hr-HR" dirty="0" smtClean="0"/>
              <a:t> </a:t>
            </a:r>
            <a:r>
              <a:rPr lang="hr-HR" dirty="0" err="1" smtClean="0"/>
              <a:t>Piquentum</a:t>
            </a:r>
            <a:r>
              <a:rPr lang="hr-HR" dirty="0" smtClean="0"/>
              <a:t>. Romanski (talijanski) naziv </a:t>
            </a:r>
            <a:r>
              <a:rPr lang="hr-HR" dirty="0" err="1" smtClean="0"/>
              <a:t>Pinguente</a:t>
            </a:r>
            <a:r>
              <a:rPr lang="hr-HR" dirty="0" smtClean="0"/>
              <a:t> nastao je od njegova latinskog imena.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</a:t>
            </a:r>
            <a:r>
              <a:rPr lang="hr-HR" dirty="0" smtClean="0"/>
              <a:t>odrijetlo </a:t>
            </a:r>
            <a:r>
              <a:rPr lang="hr-HR" dirty="0"/>
              <a:t>slavenskoga naziva Buzet ili </a:t>
            </a:r>
            <a:r>
              <a:rPr lang="hr-HR" dirty="0" err="1"/>
              <a:t>Blzet</a:t>
            </a:r>
            <a:r>
              <a:rPr lang="hr-HR" dirty="0"/>
              <a:t> nije </a:t>
            </a:r>
            <a:r>
              <a:rPr lang="hr-HR" dirty="0" smtClean="0"/>
              <a:t>poznato, </a:t>
            </a:r>
            <a:r>
              <a:rPr lang="hr-HR" dirty="0"/>
              <a:t>a taj naziv usvojen je na standardnom hrvatskom jeziku i na geografskim kartama</a:t>
            </a:r>
            <a:r>
              <a:rPr lang="hr-HR" dirty="0" smtClean="0"/>
              <a:t>. Postoji pučka predaja iz okolnih sela kako je Buzet dobio 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Legendu o imenu garda Buzeta pročitajte u nastavku.</a:t>
            </a: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295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normAutofit fontScale="90000"/>
          </a:bodyPr>
          <a:lstStyle/>
          <a:p>
            <a:r>
              <a:rPr lang="hr-HR" i="1" dirty="0">
                <a:latin typeface="Bradley Hand ITC" panose="03070402050302030203" pitchFamily="66" charset="0"/>
              </a:rPr>
              <a:t>LEGENDA O IMENU GRADA BUZETA</a:t>
            </a:r>
          </a:p>
        </p:txBody>
      </p:sp>
      <p:pic>
        <p:nvPicPr>
          <p:cNvPr id="2050" name="Picture 2" descr="C:\Users\Korisnik\Desktop\Foto 2015-16\Nomen est omen\POZI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27" y="-12700792"/>
            <a:ext cx="11498160" cy="957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890137" y="2132856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Jednom davno Buzet je bio opljačkan i broj stanovništva smanjuje se zbog kuge. Jedan dječak spustio se na podnožje brda bez cipela na nogama, premda je bila oštra zima. Vidjevši ga u takvom stanju, njegovi vršnjaci počeli su mu se rugati da je „bus” (u buzetskom narječju bus =bos). Navodno su otada dječaci a i stariji ljudi počeli </a:t>
            </a:r>
            <a:r>
              <a:rPr lang="hr-HR" dirty="0" err="1" smtClean="0"/>
              <a:t>poluopustjeli</a:t>
            </a:r>
            <a:r>
              <a:rPr lang="hr-HR" dirty="0" smtClean="0"/>
              <a:t> grad na brežuljku zvati Bus ili </a:t>
            </a:r>
            <a:r>
              <a:rPr lang="hr-HR" dirty="0" err="1" smtClean="0"/>
              <a:t>Buz</a:t>
            </a:r>
            <a:r>
              <a:rPr lang="hr-HR" dirty="0" smtClean="0"/>
              <a:t>, što se u duhu domaćeg slavenskog/ hrvatskog narječja vremenom pretvorilo u Buzet. </a:t>
            </a:r>
          </a:p>
        </p:txBody>
      </p:sp>
      <p:pic>
        <p:nvPicPr>
          <p:cNvPr id="1026" name="Picture 2" descr="C:\Users\Knjiznica\Desktop\Buz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93096"/>
            <a:ext cx="3184748" cy="159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35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hr-HR" i="1" dirty="0" smtClean="0">
                <a:latin typeface="Bradley Hand ITC" panose="03070402050302030203" pitchFamily="66" charset="0"/>
              </a:rPr>
              <a:t>KAŠTEL – VENERIN BRIJEG</a:t>
            </a:r>
            <a:endParaRPr lang="hr-HR" i="1" dirty="0">
              <a:latin typeface="Bradley Hand ITC" panose="03070402050302030203" pitchFamily="66" charset="0"/>
            </a:endParaRPr>
          </a:p>
        </p:txBody>
      </p:sp>
      <p:pic>
        <p:nvPicPr>
          <p:cNvPr id="2050" name="Picture 2" descr="C:\Users\Korisnik\Desktop\Foto 2015-16\Nomen est omen\POZI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27" y="-12700792"/>
            <a:ext cx="11498160" cy="957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899592" y="2060848"/>
            <a:ext cx="7776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Hrvati ga zovu samo Kaštel, a Talijani </a:t>
            </a:r>
            <a:r>
              <a:rPr lang="hr-HR" i="1" dirty="0" err="1" smtClean="0"/>
              <a:t>Castelvenere</a:t>
            </a:r>
            <a:r>
              <a:rPr lang="hr-HR" i="1" dirty="0" smtClean="0"/>
              <a:t>.</a:t>
            </a:r>
            <a:endParaRPr lang="hr-HR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U</a:t>
            </a:r>
            <a:r>
              <a:rPr lang="hr-HR" dirty="0" smtClean="0"/>
              <a:t> </a:t>
            </a:r>
            <a:r>
              <a:rPr lang="hr-HR" dirty="0" err="1"/>
              <a:t>straim</a:t>
            </a:r>
            <a:r>
              <a:rPr lang="hr-HR" dirty="0"/>
              <a:t> dokumentima spominje se kao </a:t>
            </a:r>
            <a:r>
              <a:rPr lang="hr-HR" i="1" dirty="0" err="1"/>
              <a:t>Castrum</a:t>
            </a:r>
            <a:r>
              <a:rPr lang="hr-HR" i="1" dirty="0"/>
              <a:t> </a:t>
            </a:r>
            <a:r>
              <a:rPr lang="hr-HR" i="1" dirty="0" err="1"/>
              <a:t>Veneris</a:t>
            </a:r>
            <a:r>
              <a:rPr lang="hr-HR" dirty="0"/>
              <a:t>, možda jer je u doba Rimljana na njemu postojao hram posvećen Veneri, božici ljepote i ljubavi. </a:t>
            </a:r>
            <a:r>
              <a:rPr lang="hr-HR" i="1" dirty="0" err="1"/>
              <a:t>Castrum</a:t>
            </a:r>
            <a:r>
              <a:rPr lang="hr-HR" dirty="0"/>
              <a:t> označava vojnički važan </a:t>
            </a:r>
            <a:r>
              <a:rPr lang="hr-HR" dirty="0" smtClean="0"/>
              <a:t>lokalitet.</a:t>
            </a: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5635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hr-HR" i="1" dirty="0" smtClean="0">
                <a:latin typeface="Bradley Hand ITC" panose="03070402050302030203" pitchFamily="66" charset="0"/>
              </a:rPr>
              <a:t>NOVIGRAD – STARI I NOVI GRAD</a:t>
            </a:r>
            <a:endParaRPr lang="hr-HR" i="1" dirty="0">
              <a:latin typeface="Bradley Hand ITC" panose="03070402050302030203" pitchFamily="66" charset="0"/>
            </a:endParaRPr>
          </a:p>
        </p:txBody>
      </p:sp>
      <p:pic>
        <p:nvPicPr>
          <p:cNvPr id="2050" name="Picture 2" descr="C:\Users\Korisnik\Desktop\Foto 2015-16\Nomen est omen\POZI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27" y="-12700792"/>
            <a:ext cx="11498160" cy="957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899592" y="2060848"/>
            <a:ext cx="7776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</a:t>
            </a:r>
            <a:r>
              <a:rPr lang="hr-HR" dirty="0" smtClean="0"/>
              <a:t>retpostavlja </a:t>
            </a:r>
            <a:r>
              <a:rPr lang="hr-HR" dirty="0"/>
              <a:t>se da je najstariji naziv </a:t>
            </a:r>
            <a:r>
              <a:rPr lang="hr-HR" dirty="0" err="1"/>
              <a:t>Aemona</a:t>
            </a:r>
            <a:r>
              <a:rPr lang="hr-HR" dirty="0"/>
              <a:t> i neki tvrde da je Novigrad dobio ime po izbjeglicama iz </a:t>
            </a:r>
            <a:r>
              <a:rPr lang="hr-HR" dirty="0" smtClean="0"/>
              <a:t>Ljubljane.</a:t>
            </a: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err="1"/>
              <a:t>Anonimo</a:t>
            </a:r>
            <a:r>
              <a:rPr lang="hr-HR" dirty="0"/>
              <a:t>  </a:t>
            </a:r>
            <a:r>
              <a:rPr lang="hr-HR" dirty="0" err="1"/>
              <a:t>Ravennate</a:t>
            </a:r>
            <a:r>
              <a:rPr lang="hr-HR" dirty="0"/>
              <a:t> u jednoj svojoj knjizi nazvao je Novigrad </a:t>
            </a:r>
            <a:r>
              <a:rPr lang="hr-HR" dirty="0" err="1"/>
              <a:t>Neapolis</a:t>
            </a:r>
            <a:endParaRPr lang="hr-HR" dirty="0"/>
          </a:p>
          <a:p>
            <a:r>
              <a:rPr lang="hr-HR" dirty="0"/>
              <a:t>     (Grčki oblik), kasnije latiniziran u </a:t>
            </a:r>
            <a:r>
              <a:rPr lang="hr-HR" dirty="0" err="1"/>
              <a:t>Civitas</a:t>
            </a:r>
            <a:r>
              <a:rPr lang="hr-HR" dirty="0"/>
              <a:t> Nova. To mu je danas romanski</a:t>
            </a:r>
          </a:p>
          <a:p>
            <a:r>
              <a:rPr lang="hr-HR" dirty="0"/>
              <a:t>     naziv </a:t>
            </a:r>
            <a:r>
              <a:rPr lang="hr-HR" dirty="0" err="1"/>
              <a:t>Citanova</a:t>
            </a:r>
            <a:r>
              <a:rPr lang="hr-HR" dirty="0"/>
              <a:t>,a Hrvatski je preveden Novigrad.</a:t>
            </a:r>
          </a:p>
        </p:txBody>
      </p:sp>
    </p:spTree>
    <p:extLst>
      <p:ext uri="{BB962C8B-B14F-4D97-AF65-F5344CB8AC3E}">
        <p14:creationId xmlns:p14="http://schemas.microsoft.com/office/powerpoint/2010/main" val="33100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hr-HR" i="1" dirty="0" smtClean="0">
                <a:latin typeface="Bradley Hand ITC" panose="03070402050302030203" pitchFamily="66" charset="0"/>
              </a:rPr>
              <a:t>GROŽNJAN – </a:t>
            </a:r>
            <a:r>
              <a:rPr lang="hr-HR" i="1" dirty="0" smtClean="0">
                <a:latin typeface="Times New Roman" pitchFamily="18" charset="0"/>
                <a:cs typeface="Times New Roman" pitchFamily="18" charset="0"/>
              </a:rPr>
              <a:t>ANTIČKA GRISIA</a:t>
            </a:r>
            <a:endParaRPr lang="hr-HR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899592" y="2060848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T</a:t>
            </a:r>
            <a:r>
              <a:rPr lang="hr-HR" dirty="0" smtClean="0"/>
              <a:t>alijanski </a:t>
            </a:r>
            <a:r>
              <a:rPr lang="hr-HR" dirty="0"/>
              <a:t>naziv </a:t>
            </a:r>
            <a:r>
              <a:rPr lang="hr-HR" dirty="0" err="1"/>
              <a:t>Grisignana</a:t>
            </a:r>
            <a:r>
              <a:rPr lang="hr-HR" dirty="0"/>
              <a:t> potječe, navodno, od antičkog imena </a:t>
            </a:r>
            <a:r>
              <a:rPr lang="hr-HR" dirty="0" err="1" smtClean="0"/>
              <a:t>Gradeciniana</a:t>
            </a:r>
            <a:r>
              <a:rPr lang="hr-HR" dirty="0" smtClean="0"/>
              <a:t>.</a:t>
            </a: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</a:t>
            </a:r>
            <a:r>
              <a:rPr lang="hr-HR" dirty="0" smtClean="0"/>
              <a:t>retpostavlja </a:t>
            </a:r>
            <a:r>
              <a:rPr lang="hr-HR" dirty="0"/>
              <a:t>se da potječe i od latinske riječi </a:t>
            </a:r>
            <a:r>
              <a:rPr lang="hr-HR" dirty="0" err="1"/>
              <a:t>Grisium</a:t>
            </a:r>
            <a:r>
              <a:rPr lang="hr-HR" dirty="0"/>
              <a:t>, što znači krševito </a:t>
            </a:r>
            <a:r>
              <a:rPr lang="hr-HR" dirty="0" smtClean="0"/>
              <a:t>brdo.</a:t>
            </a: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H</a:t>
            </a:r>
            <a:r>
              <a:rPr lang="hr-HR" dirty="0" smtClean="0"/>
              <a:t>rvatski </a:t>
            </a:r>
            <a:r>
              <a:rPr lang="hr-HR" dirty="0"/>
              <a:t>Grožnjan zasigurno nema veze s grožđem, premda su se na grožnjanskom brežuljku uzgajali bujni </a:t>
            </a:r>
            <a:r>
              <a:rPr lang="hr-HR" dirty="0" smtClean="0"/>
              <a:t>vinogradi.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2586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i="1" dirty="0" smtClean="0">
                <a:latin typeface="Bradley Hand ITC" panose="03070402050302030203" pitchFamily="66" charset="0"/>
              </a:rPr>
              <a:t>KRINGA</a:t>
            </a:r>
            <a:endParaRPr lang="hr-HR" i="1" dirty="0">
              <a:latin typeface="Bradley Hand ITC" panose="03070402050302030203" pitchFamily="66" charset="0"/>
            </a:endParaRPr>
          </a:p>
        </p:txBody>
      </p:sp>
      <p:pic>
        <p:nvPicPr>
          <p:cNvPr id="2050" name="Picture 2" descr="C:\Users\Korisnik\Desktop\Foto 2015-16\Nomen est omen\POZI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27" y="-12700792"/>
            <a:ext cx="11498160" cy="957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899592" y="2060848"/>
            <a:ext cx="76328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Na talijanskom jeziku </a:t>
            </a:r>
            <a:r>
              <a:rPr lang="hr-HR" dirty="0" err="1" smtClean="0"/>
              <a:t>Coridico</a:t>
            </a:r>
            <a:r>
              <a:rPr lang="hr-HR" dirty="0" smtClean="0"/>
              <a:t>, na latinskom jeziku u crkvenim se knjigama naziva </a:t>
            </a:r>
            <a:r>
              <a:rPr lang="hr-HR" dirty="0" err="1" smtClean="0"/>
              <a:t>Coriticum</a:t>
            </a:r>
            <a:r>
              <a:rPr lang="hr-HR" dirty="0" smtClean="0"/>
              <a:t>. Također se spominje kao </a:t>
            </a:r>
            <a:r>
              <a:rPr lang="hr-HR" dirty="0" err="1" smtClean="0"/>
              <a:t>Curitico</a:t>
            </a:r>
            <a:r>
              <a:rPr lang="hr-HR" dirty="0" smtClean="0"/>
              <a:t> 1177. godine kada je zasebnom bulom papa Aleksandar III. </a:t>
            </a:r>
            <a:r>
              <a:rPr lang="hr-HR" dirty="0" err="1" smtClean="0"/>
              <a:t>Kringu</a:t>
            </a:r>
            <a:r>
              <a:rPr lang="hr-HR" dirty="0" smtClean="0"/>
              <a:t> i njezinu širu okolicu predao porečkom biskupu Petru.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Prema pazinskom urbaru iz 1498. godine, njemački su feudalci </a:t>
            </a:r>
            <a:r>
              <a:rPr lang="hr-HR" dirty="0" err="1" smtClean="0"/>
              <a:t>Kringu</a:t>
            </a:r>
            <a:r>
              <a:rPr lang="hr-HR" dirty="0" smtClean="0"/>
              <a:t> zvali </a:t>
            </a:r>
            <a:r>
              <a:rPr lang="hr-HR" dirty="0" err="1" smtClean="0"/>
              <a:t>Kring</a:t>
            </a:r>
            <a:r>
              <a:rPr lang="hr-HR" dirty="0" smtClean="0"/>
              <a:t> što je gotovo identičan oblik današnjega naziva s dodatkom samoglasnika „a”.</a:t>
            </a: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3174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i="1" dirty="0" smtClean="0">
                <a:latin typeface="Bradley Hand ITC" panose="03070402050302030203" pitchFamily="66" charset="0"/>
              </a:rPr>
              <a:t>HUM</a:t>
            </a:r>
            <a:endParaRPr lang="hr-HR" i="1" dirty="0">
              <a:latin typeface="Bradley Hand ITC" panose="03070402050302030203" pitchFamily="66" charset="0"/>
            </a:endParaRPr>
          </a:p>
        </p:txBody>
      </p:sp>
      <p:pic>
        <p:nvPicPr>
          <p:cNvPr id="2050" name="Picture 2" descr="C:\Users\Korisnik\Desktop\Foto 2015-16\Nomen est omen\POZI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27" y="-12700792"/>
            <a:ext cx="11498160" cy="957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899592" y="2060848"/>
            <a:ext cx="7632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Potječe od staroslavenskog „</a:t>
            </a:r>
            <a:r>
              <a:rPr lang="hr-HR" dirty="0" err="1" smtClean="0"/>
              <a:t>Hlm</a:t>
            </a:r>
            <a:r>
              <a:rPr lang="hr-HR" dirty="0" smtClean="0"/>
              <a:t>”, što znači šumoviti brežuljak. Naziv Hum (</a:t>
            </a:r>
            <a:r>
              <a:rPr lang="hr-HR" dirty="0" err="1" smtClean="0"/>
              <a:t>Hlm</a:t>
            </a:r>
            <a:r>
              <a:rPr lang="hr-HR" dirty="0" smtClean="0"/>
              <a:t>) dobio je vjerojatno u VII. </a:t>
            </a:r>
            <a:r>
              <a:rPr lang="hr-HR" dirty="0"/>
              <a:t>s</a:t>
            </a:r>
            <a:r>
              <a:rPr lang="hr-HR" dirty="0" smtClean="0"/>
              <a:t>t. kada su u ovaj kraj došle prve skupine Slavena (</a:t>
            </a:r>
            <a:r>
              <a:rPr lang="hr-HR" dirty="0"/>
              <a:t>H</a:t>
            </a:r>
            <a:r>
              <a:rPr lang="hr-HR" dirty="0" smtClean="0"/>
              <a:t>rvata).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Godine 1102. spominje se na latinskom jeziku </a:t>
            </a:r>
            <a:r>
              <a:rPr lang="hr-HR" dirty="0" err="1" smtClean="0"/>
              <a:t>Castrum</a:t>
            </a:r>
            <a:r>
              <a:rPr lang="hr-HR" dirty="0" smtClean="0"/>
              <a:t> </a:t>
            </a:r>
            <a:r>
              <a:rPr lang="hr-HR" dirty="0" err="1" smtClean="0"/>
              <a:t>Cholm</a:t>
            </a:r>
            <a:r>
              <a:rPr lang="hr-HR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„</a:t>
            </a:r>
            <a:r>
              <a:rPr lang="hr-HR" dirty="0" err="1" smtClean="0"/>
              <a:t>Hlm</a:t>
            </a:r>
            <a:r>
              <a:rPr lang="hr-HR" dirty="0" smtClean="0"/>
              <a:t>” je i opći naziv za brežuljak (pa i brdo), a upravo se na brežuljku smjestio istarski Hum.</a:t>
            </a:r>
          </a:p>
        </p:txBody>
      </p:sp>
    </p:spTree>
    <p:extLst>
      <p:ext uri="{BB962C8B-B14F-4D97-AF65-F5344CB8AC3E}">
        <p14:creationId xmlns:p14="http://schemas.microsoft.com/office/powerpoint/2010/main" val="304163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i="1" dirty="0" smtClean="0">
                <a:latin typeface="Bradley Hand ITC" panose="03070402050302030203" pitchFamily="66" charset="0"/>
              </a:rPr>
              <a:t>PULA</a:t>
            </a:r>
            <a:endParaRPr lang="hr-HR" i="1" dirty="0">
              <a:latin typeface="Bradley Hand ITC" panose="03070402050302030203" pitchFamily="66" charset="0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899592" y="2060848"/>
            <a:ext cx="76328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Pulu su osnovali najstarija ilirska ili keltska plemena nadjenuvši joj ime </a:t>
            </a:r>
            <a:r>
              <a:rPr lang="hr-HR" dirty="0" err="1" smtClean="0"/>
              <a:t>Polai</a:t>
            </a:r>
            <a:r>
              <a:rPr lang="hr-HR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N</a:t>
            </a:r>
            <a:r>
              <a:rPr lang="hr-HR" dirty="0" smtClean="0"/>
              <a:t>a pronađenom kamenu u </a:t>
            </a:r>
            <a:r>
              <a:rPr lang="hr-HR" dirty="0"/>
              <a:t>P</a:t>
            </a:r>
            <a:r>
              <a:rPr lang="hr-HR" dirty="0" smtClean="0"/>
              <a:t>uli, koji potječe iz doba rimske republike, piše da su se stanovnici </a:t>
            </a:r>
            <a:r>
              <a:rPr lang="hr-HR" dirty="0" err="1" smtClean="0"/>
              <a:t>Polaija</a:t>
            </a:r>
            <a:r>
              <a:rPr lang="hr-HR" dirty="0" smtClean="0"/>
              <a:t> zvali </a:t>
            </a:r>
            <a:r>
              <a:rPr lang="hr-HR" dirty="0" err="1" smtClean="0"/>
              <a:t>Polates</a:t>
            </a:r>
            <a:r>
              <a:rPr lang="hr-HR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Rimljani su u 2. st. pr. Kr. nazivu </a:t>
            </a:r>
            <a:r>
              <a:rPr lang="hr-HR" dirty="0" err="1" smtClean="0"/>
              <a:t>Polai</a:t>
            </a:r>
            <a:r>
              <a:rPr lang="hr-HR" dirty="0" smtClean="0"/>
              <a:t> dodali naziv </a:t>
            </a:r>
            <a:r>
              <a:rPr lang="hr-HR" dirty="0" err="1" smtClean="0"/>
              <a:t>Pietas</a:t>
            </a:r>
            <a:r>
              <a:rPr lang="hr-HR" dirty="0" smtClean="0"/>
              <a:t> Julia. Međutim, prema nekim istraživačima novi je naziv glasio Julia Pola, da bi se, 68. godine po. Kr., pretvorio u </a:t>
            </a:r>
            <a:r>
              <a:rPr lang="hr-HR" dirty="0" err="1" smtClean="0"/>
              <a:t>Pietas</a:t>
            </a:r>
            <a:r>
              <a:rPr lang="hr-HR" dirty="0" smtClean="0"/>
              <a:t> Julia Pola. U 2. st. vratilo se ime Julia Pola, ali s dodatkom pridjeva </a:t>
            </a:r>
            <a:r>
              <a:rPr lang="hr-HR" dirty="0" err="1" smtClean="0"/>
              <a:t>Pollentia</a:t>
            </a:r>
            <a:r>
              <a:rPr lang="hr-HR" dirty="0" smtClean="0"/>
              <a:t> </a:t>
            </a:r>
            <a:r>
              <a:rPr lang="hr-HR" dirty="0" err="1" smtClean="0"/>
              <a:t>Herculanea</a:t>
            </a:r>
            <a:r>
              <a:rPr lang="hr-HR" dirty="0" smtClean="0"/>
              <a:t>. Pridjev </a:t>
            </a:r>
            <a:r>
              <a:rPr lang="hr-HR" dirty="0" err="1" smtClean="0"/>
              <a:t>Herculanea</a:t>
            </a:r>
            <a:r>
              <a:rPr lang="hr-HR" dirty="0"/>
              <a:t> </a:t>
            </a:r>
            <a:r>
              <a:rPr lang="hr-HR" dirty="0" smtClean="0"/>
              <a:t>odnosi se na grad koji je poštivao </a:t>
            </a:r>
            <a:r>
              <a:rPr lang="hr-HR" dirty="0" err="1" smtClean="0"/>
              <a:t>Herkula</a:t>
            </a:r>
            <a:r>
              <a:rPr lang="hr-HR" dirty="0" smtClean="0"/>
              <a:t> </a:t>
            </a:r>
            <a:r>
              <a:rPr lang="hr-HR" dirty="0" smtClean="0"/>
              <a:t>(</a:t>
            </a:r>
            <a:r>
              <a:rPr lang="hr-HR" dirty="0"/>
              <a:t>H</a:t>
            </a:r>
            <a:r>
              <a:rPr lang="hr-HR" dirty="0" smtClean="0"/>
              <a:t>erakla</a:t>
            </a:r>
            <a:r>
              <a:rPr lang="hr-HR" dirty="0" smtClean="0"/>
              <a:t>), najvećeg junaka grčke mitologije.</a:t>
            </a:r>
          </a:p>
        </p:txBody>
      </p:sp>
    </p:spTree>
    <p:extLst>
      <p:ext uri="{BB962C8B-B14F-4D97-AF65-F5344CB8AC3E}">
        <p14:creationId xmlns:p14="http://schemas.microsoft.com/office/powerpoint/2010/main" val="104827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i="1" dirty="0" smtClean="0">
                <a:latin typeface="Bradley Hand ITC" panose="03070402050302030203" pitchFamily="66" charset="0"/>
              </a:rPr>
              <a:t>U GRADSKOJ KNJIŽNICI UMAG</a:t>
            </a:r>
            <a:endParaRPr lang="hr-HR" i="1" dirty="0">
              <a:latin typeface="Bradley Hand ITC" panose="03070402050302030203" pitchFamily="66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63598" y="1412776"/>
            <a:ext cx="4224470" cy="2376264"/>
          </a:xfrm>
          <a:prstGeom prst="rect">
            <a:avLst/>
          </a:prstGeom>
        </p:spPr>
      </p:pic>
      <p:sp>
        <p:nvSpPr>
          <p:cNvPr id="8" name="Pravokutnik 7"/>
          <p:cNvSpPr/>
          <p:nvPr/>
        </p:nvSpPr>
        <p:spPr>
          <a:xfrm>
            <a:off x="5188068" y="3244334"/>
            <a:ext cx="96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Lovro i Sara</a:t>
            </a:r>
            <a:endParaRPr lang="hr-HR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923928" y="4005064"/>
            <a:ext cx="4296736" cy="2416914"/>
          </a:xfrm>
          <a:prstGeom prst="rect">
            <a:avLst/>
          </a:prstGeom>
        </p:spPr>
      </p:pic>
      <p:sp>
        <p:nvSpPr>
          <p:cNvPr id="15" name="TekstniOkvir 14"/>
          <p:cNvSpPr txBox="1"/>
          <p:nvPr/>
        </p:nvSpPr>
        <p:spPr>
          <a:xfrm>
            <a:off x="2339752" y="594928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dirty="0" err="1" smtClean="0"/>
              <a:t>Melisa</a:t>
            </a:r>
            <a:r>
              <a:rPr lang="hr-HR" dirty="0" smtClean="0"/>
              <a:t> i </a:t>
            </a:r>
            <a:r>
              <a:rPr lang="hr-HR" dirty="0" err="1" smtClean="0"/>
              <a:t>Gaia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1798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210146"/>
          </a:xfrm>
        </p:spPr>
        <p:txBody>
          <a:bodyPr>
            <a:normAutofit/>
          </a:bodyPr>
          <a:lstStyle/>
          <a:p>
            <a:r>
              <a:rPr lang="hr-HR" sz="3600" dirty="0" smtClean="0"/>
              <a:t>Čitanje legendi na božićnom kutku</a:t>
            </a:r>
            <a:endParaRPr lang="hr-HR" sz="3600" dirty="0"/>
          </a:p>
        </p:txBody>
      </p:sp>
      <p:sp>
        <p:nvSpPr>
          <p:cNvPr id="3" name="Pravokutnik 2"/>
          <p:cNvSpPr/>
          <p:nvPr/>
        </p:nvSpPr>
        <p:spPr>
          <a:xfrm>
            <a:off x="611560" y="1556792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Iskoristili smo božićni kutak s kaminom i božićnim drvcem za čitanje legendi. Kutak su osmislile učiteljice razredne nastave.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26" y="2348880"/>
            <a:ext cx="4287021" cy="24114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68" y="4077072"/>
            <a:ext cx="4280062" cy="240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5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r>
              <a:rPr lang="hr-HR" b="1" dirty="0" smtClean="0"/>
              <a:t> </a:t>
            </a:r>
            <a:r>
              <a:rPr lang="hr-HR" i="1" dirty="0" smtClean="0">
                <a:latin typeface="Bradley Hand ITC" panose="03070402050302030203" pitchFamily="66" charset="0"/>
              </a:rPr>
              <a:t>IZVORI</a:t>
            </a:r>
            <a:r>
              <a:rPr lang="hr-HR" b="1" dirty="0"/>
              <a:t/>
            </a:r>
            <a:br>
              <a:rPr lang="hr-HR" b="1" dirty="0"/>
            </a:br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755576" y="2690336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dirty="0"/>
          </a:p>
        </p:txBody>
      </p:sp>
      <p:sp>
        <p:nvSpPr>
          <p:cNvPr id="8" name="TekstniOkvir 7"/>
          <p:cNvSpPr txBox="1"/>
          <p:nvPr/>
        </p:nvSpPr>
        <p:spPr>
          <a:xfrm>
            <a:off x="899592" y="2492896"/>
            <a:ext cx="74888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 smtClean="0"/>
              <a:t>Varelija</a:t>
            </a:r>
            <a:r>
              <a:rPr lang="hr-HR" dirty="0" smtClean="0"/>
              <a:t>, Zlatan. </a:t>
            </a:r>
            <a:r>
              <a:rPr lang="hr-HR" dirty="0" err="1" smtClean="0"/>
              <a:t>Tote</a:t>
            </a:r>
            <a:r>
              <a:rPr lang="hr-HR" dirty="0" smtClean="0"/>
              <a:t> j’ bolje stati : (predaje i legende </a:t>
            </a:r>
            <a:r>
              <a:rPr lang="hr-HR" dirty="0" err="1" smtClean="0"/>
              <a:t>Bujštine</a:t>
            </a:r>
            <a:r>
              <a:rPr lang="hr-HR" dirty="0" smtClean="0"/>
              <a:t>). Umag : Matica hrvatska, Ogranak Umag, 2008.</a:t>
            </a:r>
          </a:p>
          <a:p>
            <a:r>
              <a:rPr lang="hr-HR" dirty="0" err="1" smtClean="0"/>
              <a:t>Ivetac</a:t>
            </a:r>
            <a:r>
              <a:rPr lang="hr-HR" dirty="0" smtClean="0"/>
              <a:t>, </a:t>
            </a:r>
            <a:r>
              <a:rPr lang="hr-HR" dirty="0" err="1" smtClean="0"/>
              <a:t>Just</a:t>
            </a:r>
            <a:r>
              <a:rPr lang="hr-HR" dirty="0" smtClean="0"/>
              <a:t>. Korijeni istarskih gradova. Pazin : „Josip Turčinović”, 2002.</a:t>
            </a:r>
          </a:p>
          <a:p>
            <a:r>
              <a:rPr lang="hr-HR" dirty="0" err="1" smtClean="0"/>
              <a:t>Šišović</a:t>
            </a:r>
            <a:r>
              <a:rPr lang="hr-HR" dirty="0" smtClean="0"/>
              <a:t>, Davor. Kako je nastala Pazinska jama. </a:t>
            </a:r>
            <a:r>
              <a:rPr lang="hr-HR" dirty="0" err="1" smtClean="0"/>
              <a:t>Franina</a:t>
            </a:r>
            <a:r>
              <a:rPr lang="hr-HR" dirty="0" smtClean="0"/>
              <a:t> i Jurina, 2004., 24-25.</a:t>
            </a:r>
          </a:p>
          <a:p>
            <a:r>
              <a:rPr lang="hr-HR" dirty="0"/>
              <a:t>Foto na 11. i 13. slajdu: Fakin, Niki. Pozdrav iz Umaga=</a:t>
            </a:r>
            <a:r>
              <a:rPr lang="hr-HR" dirty="0" err="1"/>
              <a:t>Saluti</a:t>
            </a:r>
            <a:r>
              <a:rPr lang="hr-HR" dirty="0"/>
              <a:t> da </a:t>
            </a:r>
            <a:r>
              <a:rPr lang="hr-HR" dirty="0" err="1"/>
              <a:t>Umago</a:t>
            </a:r>
            <a:r>
              <a:rPr lang="hr-HR" dirty="0"/>
              <a:t>. Umag : </a:t>
            </a:r>
            <a:r>
              <a:rPr lang="hr-HR" dirty="0" err="1"/>
              <a:t>Etigraf</a:t>
            </a:r>
            <a:r>
              <a:rPr lang="hr-HR" dirty="0"/>
              <a:t>, 1998.</a:t>
            </a:r>
          </a:p>
          <a:p>
            <a:r>
              <a:rPr lang="hr-HR" dirty="0" smtClean="0"/>
              <a:t>Fotografije</a:t>
            </a:r>
            <a:r>
              <a:rPr lang="hr-HR" dirty="0"/>
              <a:t>: Jelena Paić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705207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424936" cy="2376264"/>
          </a:xfrm>
        </p:spPr>
        <p:txBody>
          <a:bodyPr>
            <a:normAutofit/>
          </a:bodyPr>
          <a:lstStyle/>
          <a:p>
            <a:r>
              <a:rPr lang="hr-HR" sz="3200" dirty="0" smtClean="0"/>
              <a:t/>
            </a:r>
            <a:br>
              <a:rPr lang="hr-HR" sz="3200" dirty="0" smtClean="0"/>
            </a:br>
            <a:r>
              <a:rPr lang="hr-HR" sz="2900" dirty="0" smtClean="0"/>
              <a:t/>
            </a:r>
            <a:br>
              <a:rPr lang="hr-HR" sz="2900" dirty="0" smtClean="0"/>
            </a:br>
            <a:endParaRPr lang="hr-HR" sz="2900" dirty="0"/>
          </a:p>
        </p:txBody>
      </p:sp>
      <p:sp>
        <p:nvSpPr>
          <p:cNvPr id="5" name="TekstniOkvir 4"/>
          <p:cNvSpPr txBox="1"/>
          <p:nvPr/>
        </p:nvSpPr>
        <p:spPr>
          <a:xfrm>
            <a:off x="1115616" y="404664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6000" dirty="0" smtClean="0"/>
              <a:t>Hvala na pozornosti!</a:t>
            </a:r>
            <a:endParaRPr lang="hr-HR" sz="6000" dirty="0"/>
          </a:p>
        </p:txBody>
      </p:sp>
      <p:sp>
        <p:nvSpPr>
          <p:cNvPr id="6" name="TekstniOkvir 5"/>
          <p:cNvSpPr txBox="1"/>
          <p:nvPr/>
        </p:nvSpPr>
        <p:spPr>
          <a:xfrm>
            <a:off x="5724128" y="5733256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Voditeljica: Jelena Paić, prof. i dipl. knjižničar</a:t>
            </a:r>
            <a:endParaRPr lang="hr-HR" dirty="0"/>
          </a:p>
        </p:txBody>
      </p:sp>
      <p:sp>
        <p:nvSpPr>
          <p:cNvPr id="7" name="Nasmiješeno lice 6"/>
          <p:cNvSpPr/>
          <p:nvPr/>
        </p:nvSpPr>
        <p:spPr>
          <a:xfrm>
            <a:off x="2195736" y="1772816"/>
            <a:ext cx="3888432" cy="3312368"/>
          </a:xfrm>
          <a:prstGeom prst="smileyFac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4803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r>
              <a:rPr lang="hr-HR" i="1" dirty="0" smtClean="0">
                <a:latin typeface="Bradley Hand ITC" panose="03070402050302030203" pitchFamily="66" charset="0"/>
              </a:rPr>
              <a:t>UMAG</a:t>
            </a:r>
            <a:endParaRPr lang="hr-HR" i="1" dirty="0">
              <a:latin typeface="Bradley Hand ITC" panose="03070402050302030203" pitchFamily="66" charset="0"/>
            </a:endParaRPr>
          </a:p>
        </p:txBody>
      </p:sp>
      <p:pic>
        <p:nvPicPr>
          <p:cNvPr id="2050" name="Picture 2" descr="C:\Users\Korisnik\Desktop\Foto 2015-16\Nomen est omen\POZI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27" y="-12700792"/>
            <a:ext cx="11498160" cy="957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755576" y="1700808"/>
            <a:ext cx="79208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R</a:t>
            </a:r>
            <a:r>
              <a:rPr lang="hr-HR" dirty="0" smtClean="0"/>
              <a:t>elevantna je teorija o njegovom ilirskom podrijetlu, teorija o keltskom podrijetlu je odbačena.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N</a:t>
            </a:r>
            <a:r>
              <a:rPr lang="hr-HR" dirty="0" smtClean="0"/>
              <a:t>aziv Umag/ </a:t>
            </a:r>
            <a:r>
              <a:rPr lang="hr-HR" dirty="0" err="1" smtClean="0"/>
              <a:t>Humagum</a:t>
            </a:r>
            <a:r>
              <a:rPr lang="hr-HR" dirty="0" smtClean="0"/>
              <a:t> je vjerojatno ilirskoga podrijetla.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M</a:t>
            </a:r>
            <a:r>
              <a:rPr lang="hr-HR" dirty="0" smtClean="0"/>
              <a:t>oglo bi se pomisliti da se radi o rimskoj etimologiji </a:t>
            </a:r>
            <a:r>
              <a:rPr lang="hr-HR" dirty="0" smtClean="0"/>
              <a:t>jer </a:t>
            </a:r>
            <a:r>
              <a:rPr lang="hr-HR" dirty="0" smtClean="0"/>
              <a:t>najstariji dosad pronađeni nalazi sežu u rimsko doba.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Umag </a:t>
            </a:r>
            <a:r>
              <a:rPr lang="hr-HR" dirty="0" smtClean="0"/>
              <a:t>se prvi </a:t>
            </a:r>
            <a:r>
              <a:rPr lang="hr-HR" dirty="0" smtClean="0"/>
              <a:t>put spominje nepoznati čovjek iz </a:t>
            </a:r>
            <a:r>
              <a:rPr lang="hr-HR" dirty="0" err="1" smtClean="0"/>
              <a:t>Ravenne</a:t>
            </a:r>
            <a:r>
              <a:rPr lang="hr-HR" dirty="0" smtClean="0"/>
              <a:t> u 7. st. kao </a:t>
            </a:r>
            <a:r>
              <a:rPr lang="hr-HR" dirty="0" err="1" smtClean="0"/>
              <a:t>Humagum</a:t>
            </a:r>
            <a:r>
              <a:rPr lang="hr-HR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N</a:t>
            </a:r>
            <a:r>
              <a:rPr lang="hr-HR" dirty="0" smtClean="0"/>
              <a:t>azivi </a:t>
            </a:r>
            <a:r>
              <a:rPr lang="hr-HR" dirty="0" err="1"/>
              <a:t>H</a:t>
            </a:r>
            <a:r>
              <a:rPr lang="hr-HR" dirty="0" err="1" smtClean="0"/>
              <a:t>umago</a:t>
            </a:r>
            <a:r>
              <a:rPr lang="hr-HR" dirty="0" smtClean="0"/>
              <a:t> i </a:t>
            </a:r>
            <a:r>
              <a:rPr lang="hr-HR" dirty="0" err="1" smtClean="0"/>
              <a:t>Omago</a:t>
            </a:r>
            <a:r>
              <a:rPr lang="hr-HR" dirty="0" smtClean="0"/>
              <a:t> nalazimo na zemljopisnim kartama iz 17. i 18. 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Rimljani su Umag proširili i utvrdili.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err="1" smtClean="0"/>
              <a:t>Castello</a:t>
            </a:r>
            <a:r>
              <a:rPr lang="hr-HR" dirty="0" smtClean="0"/>
              <a:t> </a:t>
            </a:r>
            <a:r>
              <a:rPr lang="hr-HR" dirty="0" err="1" smtClean="0"/>
              <a:t>di</a:t>
            </a:r>
            <a:r>
              <a:rPr lang="hr-HR" dirty="0" smtClean="0"/>
              <a:t> </a:t>
            </a:r>
            <a:r>
              <a:rPr lang="hr-HR" dirty="0" err="1" smtClean="0"/>
              <a:t>Umago</a:t>
            </a:r>
            <a:r>
              <a:rPr lang="hr-HR" dirty="0" smtClean="0"/>
              <a:t> naziv je otočića na kome je nastalo povijesno središte Umaga. Krajem prvoga milenija podignuti su bedemi, a pojačani su naoružanim kulama u 14. st. Površina kaštela iznosi 23000 m2, a u 14. st. Umag se proširio za još 35000 m2.Ovaj dio grada nazvan je </a:t>
            </a:r>
            <a:r>
              <a:rPr lang="hr-HR" dirty="0" err="1" smtClean="0"/>
              <a:t>Borgo</a:t>
            </a:r>
            <a:r>
              <a:rPr lang="hr-HR" dirty="0" smtClean="0"/>
              <a:t>. Kaštel i </a:t>
            </a:r>
            <a:r>
              <a:rPr lang="hr-HR" dirty="0" err="1" smtClean="0"/>
              <a:t>Borgo</a:t>
            </a:r>
            <a:r>
              <a:rPr lang="hr-HR" dirty="0" smtClean="0"/>
              <a:t> dijelio je morski kanal s ulaznim vratima s uzidanim likom sv. </a:t>
            </a:r>
            <a:r>
              <a:rPr lang="hr-HR" dirty="0" err="1" smtClean="0"/>
              <a:t>Pelegrina</a:t>
            </a:r>
            <a:r>
              <a:rPr lang="hr-HR" dirty="0" smtClean="0"/>
              <a:t>, zaštitnikom umaškoga </a:t>
            </a:r>
            <a:r>
              <a:rPr lang="hr-HR" dirty="0" smtClean="0"/>
              <a:t>kaštela.</a:t>
            </a:r>
            <a:endParaRPr lang="hr-H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Legendu o imenu Umaga pročitajte u nastavku.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4363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r>
              <a:rPr lang="hr-HR" i="1" dirty="0" smtClean="0">
                <a:latin typeface="Bradley Hand ITC" panose="03070402050302030203" pitchFamily="66" charset="0"/>
              </a:rPr>
              <a:t>UMAG</a:t>
            </a:r>
            <a:endParaRPr lang="hr-HR" i="1" dirty="0">
              <a:latin typeface="Bradley Hand ITC" panose="03070402050302030203" pitchFamily="66" charset="0"/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755576" y="1700808"/>
            <a:ext cx="79208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Postoje 3 legende o imenu Umaga koje nam je ispričala Barbara </a:t>
            </a:r>
            <a:r>
              <a:rPr lang="hr-HR" dirty="0" err="1" smtClean="0"/>
              <a:t>Crnobori</a:t>
            </a:r>
            <a:r>
              <a:rPr lang="hr-HR" dirty="0" smtClean="0"/>
              <a:t>, muzejska pedagoginja.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1. legenda kaže da ime Umaga dolazi od keltske riječi UMAGUS, što znači veliko plodno tlo, ali je činjenica da ni povjesničari ni arheolozi, kad su kopali ne samo u Umagu, već i po cijeloj Istri, našli su jako malo keltskih predmeta. Za Kelte se smatra da nisu bili toliko u Istri da bi dali ime nekom mjestu, više su bili u prolazu.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2. legenda kaže da ime dolazi iz slavenskog korijena riječi HUMAK. Humak znači bilo kakvo manje brdašce. Umag je nekad bio otok i humak bi podsjećao na taj otok.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3. legenda seže u vrijeme kad su Umag i </a:t>
            </a:r>
            <a:r>
              <a:rPr lang="hr-HR" dirty="0" err="1" smtClean="0"/>
              <a:t>Sipar</a:t>
            </a:r>
            <a:r>
              <a:rPr lang="hr-HR" dirty="0" smtClean="0"/>
              <a:t> bili u isto vrijeme gradovi iste veličine. Kad je knez Domagoj razorio </a:t>
            </a:r>
            <a:r>
              <a:rPr lang="hr-HR" dirty="0" err="1" smtClean="0"/>
              <a:t>Sipar</a:t>
            </a:r>
            <a:r>
              <a:rPr lang="hr-HR" dirty="0" smtClean="0"/>
              <a:t>, stanovnici su UMAKNULI u Umag.  Po toj riječi „umaknuti” Umag je dobio 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/>
              <a:t>Jednu od legendi o imenu Umaga pročitajte u nastavku.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2967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i="1" dirty="0" smtClean="0">
                <a:latin typeface="Bradley Hand ITC" panose="03070402050302030203" pitchFamily="66" charset="0"/>
              </a:rPr>
              <a:t>LEGENDA O IMENU UMAGA</a:t>
            </a:r>
            <a:endParaRPr lang="hr-HR" i="1" dirty="0">
              <a:latin typeface="Bradley Hand ITC" panose="03070402050302030203" pitchFamily="66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1267089" y="5501034"/>
            <a:ext cx="6113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Jednom davno, na mjestu gdje je danas Umag, bila je velika pustinja.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42" y="1349929"/>
            <a:ext cx="5877969" cy="4119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14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i="1" dirty="0" smtClean="0">
                <a:latin typeface="Bradley Hand ITC" panose="03070402050302030203" pitchFamily="66" charset="0"/>
              </a:rPr>
              <a:t>LEGENDA O IMENU UMAGA</a:t>
            </a:r>
            <a:endParaRPr lang="hr-HR" i="1" dirty="0">
              <a:latin typeface="Bradley Hand ITC" panose="03070402050302030203" pitchFamily="66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1248381" y="5589240"/>
            <a:ext cx="6345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Stari ribari pripovijedaju da se jedne godine dogodilo veliko nevrijeme. Ribari su bježali pred nevremenom i </a:t>
            </a:r>
            <a:r>
              <a:rPr lang="hr-HR" dirty="0" smtClean="0"/>
              <a:t>Mlečanima</a:t>
            </a:r>
            <a:r>
              <a:rPr lang="hr-HR" dirty="0"/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381" y="1236149"/>
            <a:ext cx="6161545" cy="435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77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i="1" dirty="0" smtClean="0">
                <a:latin typeface="Bradley Hand ITC" panose="03070402050302030203" pitchFamily="66" charset="0"/>
              </a:rPr>
              <a:t>LEGENDA O IMENU UMAGA</a:t>
            </a:r>
            <a:endParaRPr lang="hr-HR" i="1" dirty="0">
              <a:latin typeface="Bradley Hand ITC" panose="03070402050302030203" pitchFamily="66" charset="0"/>
            </a:endParaRPr>
          </a:p>
        </p:txBody>
      </p:sp>
      <p:sp>
        <p:nvSpPr>
          <p:cNvPr id="5" name="TekstniOkvir 4"/>
          <p:cNvSpPr txBox="1"/>
          <p:nvPr/>
        </p:nvSpPr>
        <p:spPr>
          <a:xfrm>
            <a:off x="1289972" y="5501034"/>
            <a:ext cx="6594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Tako su našli sklonište u uvali koja je bila skrivena šumom. Nazvali su je Umak jer su u nju umaknuli. </a:t>
            </a:r>
            <a:r>
              <a:rPr lang="hr-HR" dirty="0" smtClean="0"/>
              <a:t>Mlečani </a:t>
            </a:r>
            <a:r>
              <a:rPr lang="hr-HR" dirty="0"/>
              <a:t>su poslije riječ Umak preokrenuli u </a:t>
            </a:r>
            <a:r>
              <a:rPr lang="hr-HR" dirty="0" err="1"/>
              <a:t>Umago</a:t>
            </a:r>
            <a:r>
              <a:rPr lang="hr-HR" dirty="0"/>
              <a:t>, a Slaveni kažu Umag.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973" y="1268761"/>
            <a:ext cx="6162348" cy="423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avokutnik 2"/>
          <p:cNvSpPr/>
          <p:nvPr/>
        </p:nvSpPr>
        <p:spPr>
          <a:xfrm flipH="1">
            <a:off x="7452320" y="4437112"/>
            <a:ext cx="1152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Ilustrirala: </a:t>
            </a:r>
            <a:r>
              <a:rPr lang="hr-HR" dirty="0" err="1" smtClean="0"/>
              <a:t>Melisa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9662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1581</TotalTime>
  <Words>2575</Words>
  <Application>Microsoft Office PowerPoint</Application>
  <PresentationFormat>Prikaz na zaslonu (4:3)</PresentationFormat>
  <Paragraphs>177</Paragraphs>
  <Slides>42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42</vt:i4>
      </vt:variant>
    </vt:vector>
  </HeadingPairs>
  <TitlesOfParts>
    <vt:vector size="43" baseType="lpstr">
      <vt:lpstr>Tema sustava Office</vt:lpstr>
      <vt:lpstr> P.L.A.C.E.S., međunarodni projekt ERASMUS+  </vt:lpstr>
      <vt:lpstr>O POSLOVICI</vt:lpstr>
      <vt:lpstr>O PREZENTACIJI</vt:lpstr>
      <vt:lpstr>U GRADSKOJ KNJIŽNICI UMAG</vt:lpstr>
      <vt:lpstr>UMAG</vt:lpstr>
      <vt:lpstr>UMAG</vt:lpstr>
      <vt:lpstr>LEGENDA O IMENU UMAGA</vt:lpstr>
      <vt:lpstr>LEGENDA O IMENU UMAGA</vt:lpstr>
      <vt:lpstr>LEGENDA O IMENU UMAGA</vt:lpstr>
      <vt:lpstr>DIJELOVI GRADA UMAGA</vt:lpstr>
      <vt:lpstr>POZIOI</vt:lpstr>
      <vt:lpstr>Pozioi</vt:lpstr>
      <vt:lpstr>BROLO</vt:lpstr>
      <vt:lpstr>BROLO</vt:lpstr>
      <vt:lpstr>NASELJA U OKOLICI UMAGA</vt:lpstr>
      <vt:lpstr>NASELJA U OKOLICI UMAGA</vt:lpstr>
      <vt:lpstr>BUJE – GRADINA BULLEA</vt:lpstr>
      <vt:lpstr>LEGENDA O BUJAMA</vt:lpstr>
      <vt:lpstr>LEGENDA O BUJAMA</vt:lpstr>
      <vt:lpstr>LEGENDA O BUJAMA</vt:lpstr>
      <vt:lpstr>LEGENDA O POSTANKU SAVUDRIJE</vt:lpstr>
      <vt:lpstr>LEGENDA O POSTANKU SAVUDRIJE</vt:lpstr>
      <vt:lpstr>ROVINJ – RUBENS ILI MONS ALBANUS</vt:lpstr>
      <vt:lpstr> LEGENDA O SV. EUFEMIJI, ZAŠTITNICI ROVINJA </vt:lpstr>
      <vt:lpstr> LEGENDA O SV. EUFEMIJI, ZAŠTITNICI ROVINJA </vt:lpstr>
      <vt:lpstr>PAZIN – KAŠTEL NA  RUBU JAME</vt:lpstr>
      <vt:lpstr>LEGENDA O NASTANKU  PAZINSKE JAME</vt:lpstr>
      <vt:lpstr>LEGENDA O NASTANKU  PAZINSKE JAME</vt:lpstr>
      <vt:lpstr>LEGENDA O NASTANKU  PAZINSKE JAME</vt:lpstr>
      <vt:lpstr>LEGENDA O NASTANKU  PAZINSKE JAME</vt:lpstr>
      <vt:lpstr>LEGENDA O NASTANKU  PAZINSKE JAME</vt:lpstr>
      <vt:lpstr>BUZET</vt:lpstr>
      <vt:lpstr>LEGENDA O IMENU GRADA BUZETA</vt:lpstr>
      <vt:lpstr>KAŠTEL – VENERIN BRIJEG</vt:lpstr>
      <vt:lpstr>NOVIGRAD – STARI I NOVI GRAD</vt:lpstr>
      <vt:lpstr>GROŽNJAN – ANTIČKA GRISIA</vt:lpstr>
      <vt:lpstr>KRINGA</vt:lpstr>
      <vt:lpstr>HUM</vt:lpstr>
      <vt:lpstr>PULA</vt:lpstr>
      <vt:lpstr>Čitanje legendi na božićnom kutku</vt:lpstr>
      <vt:lpstr> IZVORI </vt:lpstr>
      <vt:lpstr>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P.L.A.C.E.S.</dc:title>
  <dc:creator>Adela Granić</dc:creator>
  <cp:lastModifiedBy>Knjiznica</cp:lastModifiedBy>
  <cp:revision>134</cp:revision>
  <dcterms:created xsi:type="dcterms:W3CDTF">2015-11-20T13:23:00Z</dcterms:created>
  <dcterms:modified xsi:type="dcterms:W3CDTF">2016-07-15T07:26:13Z</dcterms:modified>
</cp:coreProperties>
</file>