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sldIdLst>
    <p:sldId id="256" r:id="rId2"/>
    <p:sldId id="280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8" r:id="rId16"/>
    <p:sldId id="270" r:id="rId17"/>
    <p:sldId id="269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9" r:id="rId26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190" autoAdjust="0"/>
  </p:normalViewPr>
  <p:slideViewPr>
    <p:cSldViewPr>
      <p:cViewPr>
        <p:scale>
          <a:sx n="60" d="100"/>
          <a:sy n="60" d="100"/>
        </p:scale>
        <p:origin x="-3072" y="-1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slov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Podnaslov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r-HR" smtClean="0"/>
              <a:t>Kliknite da biste uredili stil podnaslova matrice</a:t>
            </a:r>
            <a:endParaRPr kumimoji="0" lang="en-US"/>
          </a:p>
        </p:txBody>
      </p:sp>
      <p:sp>
        <p:nvSpPr>
          <p:cNvPr id="16" name="Rezervirano mjesto datum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2" name="Rezervirano mjesto podnožj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5" name="Rezervirano mjesto broja slajd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slov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7" name="Rezervirano mjesto sadržaja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19" name="Rezervirano mjesto podnožj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odjelj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9" name="Rezervirano mjesto datum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11" name="Rezervirano mjesto podnožj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6" name="Rezervirano mjesto broja slajd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8" name="Naslov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slov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3" name="Rezervirano mjesto sadržaja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1" name="Rezervirano mjesto datum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slov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3" name="Rezervirano mjesto teksta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25" name="Rezervirano mjesto teksta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8" name="Rezervirano mjesto sadržaja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10" name="Rezervirano mjesto datum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1" name="Ravni poveznik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slov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12" name="Rezervirano mjesto datum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21" name="Rezervirano mjesto podnožj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24" name="Rezervirano mjesto podnožj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avni poveznik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slov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  <p:sp>
        <p:nvSpPr>
          <p:cNvPr id="14" name="Rezervirano mjesto sadržaja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hr-HR" smtClean="0"/>
              <a:t>Kliknite da biste uredili stilove teksta matrice</a:t>
            </a:r>
          </a:p>
          <a:p>
            <a:pPr lvl="1" eaLnBrk="1" latinLnBrk="0" hangingPunct="1"/>
            <a:r>
              <a:rPr lang="hr-HR" smtClean="0"/>
              <a:t>Druga razina</a:t>
            </a:r>
          </a:p>
          <a:p>
            <a:pPr lvl="2" eaLnBrk="1" latinLnBrk="0" hangingPunct="1"/>
            <a:r>
              <a:rPr lang="hr-HR" smtClean="0"/>
              <a:t>Treća razina</a:t>
            </a:r>
          </a:p>
          <a:p>
            <a:pPr lvl="3" eaLnBrk="1" latinLnBrk="0" hangingPunct="1"/>
            <a:r>
              <a:rPr lang="hr-HR" smtClean="0"/>
              <a:t>Četvrta razina</a:t>
            </a:r>
          </a:p>
          <a:p>
            <a:pPr lvl="4" eaLnBrk="1" latinLnBrk="0" hangingPunct="1"/>
            <a:r>
              <a:rPr lang="hr-HR" smtClean="0"/>
              <a:t>Peta razina</a:t>
            </a:r>
            <a:endParaRPr kumimoji="0" lang="en-US"/>
          </a:p>
        </p:txBody>
      </p:sp>
      <p:sp>
        <p:nvSpPr>
          <p:cNvPr id="25" name="Rezervirano mjesto datum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29" name="Rezervirano mjesto podnožj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zervirano mjesto slik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r-HR" smtClean="0"/>
              <a:t>Pritisnite ikonu za dodavanje slike</a:t>
            </a:r>
            <a:endParaRPr kumimoji="0" lang="en-US" dirty="0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1" name="Rezervirano mjesto broja slajd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7" name="Naslov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26" name="Rezervirano mjesto teksta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avni poveznik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ezervirano mjesto teksta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r-HR" smtClean="0"/>
              <a:t>Kliknite da biste uredili stilove teksta matrice</a:t>
            </a:r>
          </a:p>
          <a:p>
            <a:pPr lvl="1" eaLnBrk="1" latinLnBrk="0" hangingPunct="1"/>
            <a:r>
              <a:rPr kumimoji="0" lang="hr-HR" smtClean="0"/>
              <a:t>Druga razina</a:t>
            </a:r>
          </a:p>
          <a:p>
            <a:pPr lvl="2" eaLnBrk="1" latinLnBrk="0" hangingPunct="1"/>
            <a:r>
              <a:rPr kumimoji="0" lang="hr-HR" smtClean="0"/>
              <a:t>Treća razina</a:t>
            </a:r>
          </a:p>
          <a:p>
            <a:pPr lvl="3" eaLnBrk="1" latinLnBrk="0" hangingPunct="1"/>
            <a:r>
              <a:rPr kumimoji="0" lang="hr-HR" smtClean="0"/>
              <a:t>Četvrta razina</a:t>
            </a:r>
          </a:p>
          <a:p>
            <a:pPr lvl="4" eaLnBrk="1" latinLnBrk="0" hangingPunct="1"/>
            <a:r>
              <a:rPr kumimoji="0" lang="hr-HR" smtClean="0"/>
              <a:t>Peta razina</a:t>
            </a:r>
            <a:endParaRPr kumimoji="0" lang="en-US"/>
          </a:p>
        </p:txBody>
      </p:sp>
      <p:sp>
        <p:nvSpPr>
          <p:cNvPr id="11" name="Rezervirano mjesto datum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4CE217-C456-4CDE-B744-2AB9FEE4E192}" type="datetimeFigureOut">
              <a:rPr lang="hr-HR" smtClean="0"/>
              <a:pPr/>
              <a:t>6.7.2017.</a:t>
            </a:fld>
            <a:endParaRPr lang="hr-HR"/>
          </a:p>
        </p:txBody>
      </p:sp>
      <p:sp>
        <p:nvSpPr>
          <p:cNvPr id="28" name="Rezervirano mjesto podnožj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C25ABF-4BA5-4A03-BAF0-DF2D50DBBA09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0" name="Rezervirano mjesto naslova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hr-HR" smtClean="0"/>
              <a:t>Kliknite da biste uredili stil naslova matrice</a:t>
            </a:r>
            <a:endParaRPr kumimoji="0" lang="en-US"/>
          </a:p>
        </p:txBody>
      </p:sp>
      <p:sp>
        <p:nvSpPr>
          <p:cNvPr id="9" name="Ravni poveznik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avni poveznik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69.wmf"/><Relationship Id="rId4" Type="http://schemas.openxmlformats.org/officeDocument/2006/relationships/image" Target="../media/image71.jpeg"/><Relationship Id="rId9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772400" cy="1470025"/>
          </a:xfrm>
        </p:spPr>
        <p:txBody>
          <a:bodyPr/>
          <a:lstStyle/>
          <a:p>
            <a:r>
              <a:rPr lang="hr-HR" b="1" i="1" dirty="0" smtClean="0"/>
              <a:t>                </a:t>
            </a:r>
            <a:r>
              <a:rPr lang="hr-HR" sz="3200" b="1" i="1" dirty="0" smtClean="0">
                <a:latin typeface="Calibri" pitchFamily="34" charset="0"/>
              </a:rPr>
              <a:t>ZAVIČAJNA NASTAVA</a:t>
            </a:r>
            <a:br>
              <a:rPr lang="hr-HR" sz="3200" b="1" i="1" dirty="0" smtClean="0">
                <a:latin typeface="Calibri" pitchFamily="34" charset="0"/>
              </a:rPr>
            </a:br>
            <a:r>
              <a:rPr lang="hr-HR" sz="3200" b="1" i="1" dirty="0" smtClean="0">
                <a:latin typeface="Calibri" pitchFamily="34" charset="0"/>
              </a:rPr>
              <a:t>                            2016./ 2017.</a:t>
            </a:r>
            <a:endParaRPr lang="hr-HR" sz="3200" b="1" i="1" dirty="0">
              <a:latin typeface="Calibri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47664" y="1916832"/>
            <a:ext cx="6400800" cy="3528392"/>
          </a:xfrm>
        </p:spPr>
        <p:txBody>
          <a:bodyPr>
            <a:noAutofit/>
          </a:bodyPr>
          <a:lstStyle/>
          <a:p>
            <a:r>
              <a:rPr lang="hr-HR" sz="2800" dirty="0" smtClean="0">
                <a:solidFill>
                  <a:schemeClr val="tx1"/>
                </a:solidFill>
                <a:latin typeface="Calibri" pitchFamily="34" charset="0"/>
              </a:rPr>
              <a:t>              </a:t>
            </a:r>
            <a:r>
              <a:rPr lang="hr-HR" sz="2800" b="1" i="1" dirty="0" smtClean="0">
                <a:solidFill>
                  <a:schemeClr val="tx1"/>
                </a:solidFill>
                <a:latin typeface="Calibri" pitchFamily="34" charset="0"/>
              </a:rPr>
              <a:t>OŠ Marije i Line, Umag</a:t>
            </a:r>
          </a:p>
          <a:p>
            <a:r>
              <a:rPr lang="hr-HR" sz="2800" b="1" i="1" dirty="0" smtClean="0">
                <a:solidFill>
                  <a:schemeClr val="tx1"/>
                </a:solidFill>
                <a:latin typeface="Calibri" pitchFamily="34" charset="0"/>
              </a:rPr>
              <a:t>                        PŠ </a:t>
            </a:r>
            <a:r>
              <a:rPr lang="hr-HR" sz="2800" b="1" i="1" dirty="0" err="1" smtClean="0">
                <a:solidFill>
                  <a:schemeClr val="tx1"/>
                </a:solidFill>
                <a:latin typeface="Calibri" pitchFamily="34" charset="0"/>
              </a:rPr>
              <a:t>Petrovija</a:t>
            </a:r>
            <a:endParaRPr lang="hr-HR" sz="2800" b="1" i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hr-HR" sz="2800" b="1" i="1" dirty="0" smtClean="0">
                <a:solidFill>
                  <a:schemeClr val="tx1"/>
                </a:solidFill>
                <a:latin typeface="Calibri" pitchFamily="34" charset="0"/>
              </a:rPr>
              <a:t>                 Projekt: Vinova loza</a:t>
            </a:r>
          </a:p>
          <a:p>
            <a:endParaRPr lang="hr-HR" sz="2800" b="1" i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hr-HR" sz="2800" dirty="0" smtClean="0">
                <a:solidFill>
                  <a:schemeClr val="tx1"/>
                </a:solidFill>
                <a:latin typeface="Calibri" pitchFamily="34" charset="0"/>
              </a:rPr>
              <a:t>         Voditeljica projekta: </a:t>
            </a:r>
            <a:r>
              <a:rPr lang="hr-HR" sz="2800" dirty="0" err="1" smtClean="0">
                <a:solidFill>
                  <a:schemeClr val="tx1"/>
                </a:solidFill>
                <a:latin typeface="Calibri" pitchFamily="34" charset="0"/>
              </a:rPr>
              <a:t>Aurika</a:t>
            </a:r>
            <a:r>
              <a:rPr lang="hr-HR" sz="2800" dirty="0" smtClean="0">
                <a:solidFill>
                  <a:schemeClr val="tx1"/>
                </a:solidFill>
                <a:latin typeface="Calibri" pitchFamily="34" charset="0"/>
              </a:rPr>
              <a:t> Matković</a:t>
            </a:r>
          </a:p>
          <a:p>
            <a:r>
              <a:rPr lang="hr-HR" sz="2800" dirty="0" smtClean="0">
                <a:solidFill>
                  <a:schemeClr val="tx1"/>
                </a:solidFill>
                <a:latin typeface="Calibri" pitchFamily="34" charset="0"/>
              </a:rPr>
              <a:t>                          Suradnica: Daniela </a:t>
            </a:r>
            <a:r>
              <a:rPr lang="hr-HR" sz="2800" dirty="0" err="1" smtClean="0">
                <a:solidFill>
                  <a:schemeClr val="tx1"/>
                </a:solidFill>
                <a:latin typeface="Calibri" pitchFamily="34" charset="0"/>
              </a:rPr>
              <a:t>Circota</a:t>
            </a:r>
            <a:endParaRPr lang="hr-HR" sz="28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1037800"/>
          </a:xfrm>
        </p:spPr>
        <p:txBody>
          <a:bodyPr>
            <a:normAutofit/>
          </a:bodyPr>
          <a:lstStyle/>
          <a:p>
            <a:r>
              <a:rPr lang="hr-HR" sz="2400" dirty="0" smtClean="0"/>
              <a:t>          Posjet vinskom podrumu </a:t>
            </a:r>
            <a:r>
              <a:rPr lang="hr-HR" sz="2400" i="1" dirty="0" err="1" smtClean="0"/>
              <a:t>cuj</a:t>
            </a:r>
            <a:r>
              <a:rPr lang="hr-HR" sz="2400" dirty="0" smtClean="0"/>
              <a:t> u </a:t>
            </a:r>
            <a:r>
              <a:rPr lang="hr-HR" sz="2400" dirty="0" err="1" smtClean="0"/>
              <a:t>farnažinama</a:t>
            </a:r>
            <a:endParaRPr lang="hr-HR" sz="2400" dirty="0"/>
          </a:p>
        </p:txBody>
      </p:sp>
      <p:pic>
        <p:nvPicPr>
          <p:cNvPr id="3" name="Slika 2" descr="04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221088"/>
            <a:ext cx="3706395" cy="2436382"/>
          </a:xfrm>
          <a:prstGeom prst="rect">
            <a:avLst/>
          </a:prstGeom>
        </p:spPr>
      </p:pic>
      <p:pic>
        <p:nvPicPr>
          <p:cNvPr id="4" name="Slika 3" descr="05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9952" y="3501008"/>
            <a:ext cx="4536504" cy="3135957"/>
          </a:xfrm>
          <a:prstGeom prst="rect">
            <a:avLst/>
          </a:prstGeom>
        </p:spPr>
      </p:pic>
      <p:pic>
        <p:nvPicPr>
          <p:cNvPr id="5" name="Slika 4" descr="056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196752"/>
            <a:ext cx="3363842" cy="2880320"/>
          </a:xfrm>
          <a:prstGeom prst="rect">
            <a:avLst/>
          </a:prstGeom>
        </p:spPr>
      </p:pic>
      <p:pic>
        <p:nvPicPr>
          <p:cNvPr id="7" name="Slika 6" descr="06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20272" y="1052736"/>
            <a:ext cx="1872208" cy="2765762"/>
          </a:xfrm>
          <a:prstGeom prst="rect">
            <a:avLst/>
          </a:prstGeom>
        </p:spPr>
      </p:pic>
      <p:pic>
        <p:nvPicPr>
          <p:cNvPr id="8" name="Slika 7" descr="09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79912" y="1196752"/>
            <a:ext cx="1296144" cy="2016224"/>
          </a:xfrm>
          <a:prstGeom prst="rect">
            <a:avLst/>
          </a:prstGeom>
        </p:spPr>
      </p:pic>
      <p:pic>
        <p:nvPicPr>
          <p:cNvPr id="9" name="Slika 8" descr="097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96" y="1052736"/>
            <a:ext cx="1224136" cy="277585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33431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U vinskom podrumu </a:t>
            </a:r>
            <a:r>
              <a:rPr kumimoji="0" lang="hr-HR" sz="14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Cuj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Kako ove školske godine radimo na projektu </a:t>
            </a:r>
            <a:r>
              <a:rPr kumimoji="0" lang="hr-HR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Vinova loza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posjetili smo još jedan vinski podrumu. Taj se podrumu nalazi nešto dalje od naše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Petrovije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u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Farnažinama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Zadatak nam je bio promotriti razlike u odnosu na onaj kojeg smo vidjeli kod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nonića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Alda Prodana.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Odmah po dolasku,najprije su nam pokazali velik vinograd koji se nalazi pored vinarije.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Objasnili su nam kako se sadi loza i kako je treba okopati, obrezivati, vezati, kidati nepotrebno lišće kako bi grozdovi dobili što više sunca, o vrstama koje oni sade: Malvazija,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Teran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Merlot, Muškat.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Rekli su nam da postoji grožđe kojim se radi vino i stolno grožđe, koje je ono koje mi kupujemo u dućanima i koje jako volimo jesti, s velikim bobicama.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Slijedio je ulaz u vinski podrum koji se nalazi ispod zemlje. Vidjeli smo i kamene stijene koje nisu zabetonirali. Kažu da je to „živi kamen“. Iznenadili smo se. 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Tu su mogli vidjeti visoke bačve od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inoxa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posebne bačve u kojima se čuva vino na točno određenoj temperaturi, cijevi kojima se pretače vino, gdje nam ne trebaju kante i prenošenje od bačve do bačve. Sve to čine strojevi, a radnici samo trebaju stisnuti tipku i sve se pokrene.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Vidjeli smo 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čepilicu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koja se razlikuje od onih koje su se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nakada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koristile.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Gospodin iz podruma pokazao nam je kakve, prema propisima, trebaju biti vinske boce. Rekao je 0,75 l i da treba imati posebnu rupu na  dnu kako bi tamo mogli postaviti prst kad točimo. Rekao je da kod točenja u čaše moramo biti pažljivi zbog taloga i da se za vina koriste 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dekanteri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a to su posebne posude u koje se prelijeva vino. To najbolje rade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sommelieri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Oni najbolje znaju odvojiti bistru tekućinu od njena taloga.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 njihovoj taverni pokazali su nam staru brentu koju su prije nekoliko godina koristili vinogradari,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bukalete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ognjište, hladnjak za vino napravljen od starog ormara, stari drveni stol, posebne čaše za crno i bijelo vino, gudački instrument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bajs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koji se nekad svirao, a danas ga rijetko čujemo. Imaju zanimljiv luster od vinskih boca.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Dogovorili smo se da će nas pozvati kad grožđe bude zrelo</a:t>
            </a:r>
            <a:r>
              <a:rPr kumimoji="0" lang="hr-H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kako bi 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im pomogli u berbi. Posla će biti sigurno puno jer im je vinograd jako velik.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Bernarda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Šverko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Marisa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Sivć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4. razred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1109808"/>
          </a:xfrm>
        </p:spPr>
        <p:txBody>
          <a:bodyPr>
            <a:normAutofit fontScale="90000"/>
          </a:bodyPr>
          <a:lstStyle/>
          <a:p>
            <a:r>
              <a:rPr lang="hr-HR" sz="2400" i="1" dirty="0" smtClean="0"/>
              <a:t>             </a:t>
            </a:r>
            <a:r>
              <a:rPr lang="hr-HR" sz="2400" dirty="0" smtClean="0"/>
              <a:t>Muzejska radionica – upoznavanje amfora </a:t>
            </a:r>
            <a:br>
              <a:rPr lang="hr-HR" sz="2400" dirty="0" smtClean="0"/>
            </a:br>
            <a:r>
              <a:rPr lang="hr-HR" sz="2400" dirty="0" smtClean="0"/>
              <a:t>                     </a:t>
            </a:r>
            <a:r>
              <a:rPr lang="hr-HR" sz="2400" cap="none" dirty="0" smtClean="0"/>
              <a:t>u kojima se nekada davno čuvalo i vino</a:t>
            </a:r>
            <a:r>
              <a:rPr lang="hr-HR" sz="2400" dirty="0" smtClean="0"/>
              <a:t/>
            </a:r>
            <a:br>
              <a:rPr lang="hr-HR" sz="2400" dirty="0" smtClean="0"/>
            </a:br>
            <a:r>
              <a:rPr lang="hr-HR" sz="2400" dirty="0" smtClean="0"/>
              <a:t>                   (</a:t>
            </a:r>
            <a:r>
              <a:rPr lang="hr-HR" sz="2400" cap="none" dirty="0" smtClean="0"/>
              <a:t>muzejska pedagoginja </a:t>
            </a:r>
            <a:r>
              <a:rPr lang="hr-HR" sz="2400" dirty="0" smtClean="0"/>
              <a:t>b</a:t>
            </a:r>
            <a:r>
              <a:rPr lang="hr-HR" sz="2400" cap="none" dirty="0" smtClean="0"/>
              <a:t>arbara</a:t>
            </a:r>
            <a:r>
              <a:rPr lang="hr-HR" sz="2400" dirty="0" smtClean="0"/>
              <a:t> </a:t>
            </a:r>
            <a:r>
              <a:rPr lang="hr-HR" sz="2400" dirty="0" err="1" smtClean="0"/>
              <a:t>c</a:t>
            </a:r>
            <a:r>
              <a:rPr lang="hr-HR" sz="2400" cap="none" dirty="0" err="1" smtClean="0"/>
              <a:t>rnobori</a:t>
            </a:r>
            <a:r>
              <a:rPr lang="hr-HR" sz="2400" dirty="0" smtClean="0"/>
              <a:t>)</a:t>
            </a:r>
            <a:endParaRPr lang="hr-HR" sz="2400" dirty="0"/>
          </a:p>
        </p:txBody>
      </p:sp>
      <p:pic>
        <p:nvPicPr>
          <p:cNvPr id="3" name="Slika 2" descr="IMG_30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0192" y="1412776"/>
            <a:ext cx="2678698" cy="1728192"/>
          </a:xfrm>
          <a:prstGeom prst="rect">
            <a:avLst/>
          </a:prstGeom>
        </p:spPr>
      </p:pic>
      <p:pic>
        <p:nvPicPr>
          <p:cNvPr id="4" name="Slika 3" descr="IMG_301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8224" y="3212976"/>
            <a:ext cx="2382811" cy="1728192"/>
          </a:xfrm>
          <a:prstGeom prst="rect">
            <a:avLst/>
          </a:prstGeom>
        </p:spPr>
      </p:pic>
      <p:pic>
        <p:nvPicPr>
          <p:cNvPr id="5" name="Slika 4" descr="IMG_3024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279328"/>
            <a:ext cx="3024336" cy="2390480"/>
          </a:xfrm>
          <a:prstGeom prst="rect">
            <a:avLst/>
          </a:prstGeom>
        </p:spPr>
      </p:pic>
      <p:pic>
        <p:nvPicPr>
          <p:cNvPr id="6" name="Slika 5" descr="IMG_304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47864" y="1412776"/>
            <a:ext cx="2664296" cy="2190582"/>
          </a:xfrm>
          <a:prstGeom prst="rect">
            <a:avLst/>
          </a:prstGeom>
        </p:spPr>
      </p:pic>
      <p:pic>
        <p:nvPicPr>
          <p:cNvPr id="7" name="Slika 6" descr="IMG_305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700808"/>
            <a:ext cx="3072341" cy="2304256"/>
          </a:xfrm>
          <a:prstGeom prst="rect">
            <a:avLst/>
          </a:prstGeom>
        </p:spPr>
      </p:pic>
      <p:pic>
        <p:nvPicPr>
          <p:cNvPr id="12" name="Slika 11" descr="IMG_305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63888" y="3284984"/>
            <a:ext cx="2664296" cy="2049563"/>
          </a:xfrm>
          <a:prstGeom prst="rect">
            <a:avLst/>
          </a:prstGeom>
        </p:spPr>
      </p:pic>
      <p:pic>
        <p:nvPicPr>
          <p:cNvPr id="10" name="Slika 9" descr="IMG_3086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5013176"/>
            <a:ext cx="5364088" cy="168326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 descr="1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92918" y="3861048"/>
            <a:ext cx="4182450" cy="28529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720080"/>
          </a:xfrm>
        </p:spPr>
        <p:txBody>
          <a:bodyPr>
            <a:normAutofit fontScale="90000"/>
          </a:bodyPr>
          <a:lstStyle/>
          <a:p>
            <a:r>
              <a:rPr lang="hr-HR" sz="2400" i="1" dirty="0" smtClean="0"/>
              <a:t>                 </a:t>
            </a:r>
            <a:r>
              <a:rPr lang="hr-HR" sz="2400" dirty="0" smtClean="0"/>
              <a:t>posjet vinskom podrumu </a:t>
            </a:r>
            <a:r>
              <a:rPr lang="hr-HR" sz="2400" i="1" dirty="0" smtClean="0"/>
              <a:t>benčić</a:t>
            </a:r>
            <a:r>
              <a:rPr lang="hr-HR" sz="2400" dirty="0" smtClean="0"/>
              <a:t> u umagu</a:t>
            </a:r>
            <a:br>
              <a:rPr lang="hr-HR" sz="2400" dirty="0" smtClean="0"/>
            </a:br>
            <a:r>
              <a:rPr lang="hr-HR" sz="2400" dirty="0" smtClean="0"/>
              <a:t>                                        IZ 1911. GODINE</a:t>
            </a:r>
            <a:endParaRPr lang="hr-HR" sz="2400" dirty="0"/>
          </a:p>
        </p:txBody>
      </p:sp>
      <p:pic>
        <p:nvPicPr>
          <p:cNvPr id="3" name="Slika 2" descr="1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196752"/>
            <a:ext cx="2336562" cy="2448272"/>
          </a:xfrm>
          <a:prstGeom prst="rect">
            <a:avLst/>
          </a:prstGeom>
        </p:spPr>
      </p:pic>
      <p:sp>
        <p:nvSpPr>
          <p:cNvPr id="4" name="TekstniOkvir 3"/>
          <p:cNvSpPr txBox="1"/>
          <p:nvPr/>
        </p:nvSpPr>
        <p:spPr>
          <a:xfrm>
            <a:off x="2699792" y="1412776"/>
            <a:ext cx="8980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i="1" dirty="0" smtClean="0">
                <a:latin typeface="Calibri" pitchFamily="34" charset="0"/>
              </a:rPr>
              <a:t>STARA</a:t>
            </a:r>
          </a:p>
          <a:p>
            <a:r>
              <a:rPr lang="hr-HR" sz="1400" b="1" i="1" dirty="0" smtClean="0">
                <a:latin typeface="Calibri" pitchFamily="34" charset="0"/>
              </a:rPr>
              <a:t>VAGA,</a:t>
            </a:r>
          </a:p>
          <a:p>
            <a:r>
              <a:rPr lang="hr-HR" sz="1400" b="1" i="1" dirty="0" smtClean="0">
                <a:latin typeface="Calibri" pitchFamily="34" charset="0"/>
              </a:rPr>
              <a:t>PREŠA I </a:t>
            </a:r>
          </a:p>
          <a:p>
            <a:r>
              <a:rPr lang="hr-HR" sz="1400" b="1" i="1" dirty="0" smtClean="0">
                <a:latin typeface="Calibri" pitchFamily="34" charset="0"/>
              </a:rPr>
              <a:t>PUNILICE</a:t>
            </a:r>
            <a:endParaRPr lang="hr-HR" sz="1400" b="1" i="1" dirty="0">
              <a:latin typeface="Calibri" pitchFamily="34" charset="0"/>
            </a:endParaRPr>
          </a:p>
        </p:txBody>
      </p:sp>
      <p:pic>
        <p:nvPicPr>
          <p:cNvPr id="5" name="Slika 4" descr="127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3928" y="1196752"/>
            <a:ext cx="2365082" cy="2248680"/>
          </a:xfrm>
          <a:prstGeom prst="rect">
            <a:avLst/>
          </a:prstGeom>
        </p:spPr>
      </p:pic>
      <p:pic>
        <p:nvPicPr>
          <p:cNvPr id="6" name="Slika 5" descr="13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16216" y="1196752"/>
            <a:ext cx="2235585" cy="2232248"/>
          </a:xfrm>
          <a:prstGeom prst="rect">
            <a:avLst/>
          </a:prstGeom>
        </p:spPr>
      </p:pic>
      <p:pic>
        <p:nvPicPr>
          <p:cNvPr id="7" name="Slika 6" descr="137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789040"/>
            <a:ext cx="3779912" cy="2834934"/>
          </a:xfrm>
          <a:prstGeom prst="rect">
            <a:avLst/>
          </a:prstGeom>
        </p:spPr>
      </p:pic>
      <p:sp>
        <p:nvSpPr>
          <p:cNvPr id="8" name="TekstniOkvir 7"/>
          <p:cNvSpPr txBox="1"/>
          <p:nvPr/>
        </p:nvSpPr>
        <p:spPr>
          <a:xfrm>
            <a:off x="2627784" y="3429000"/>
            <a:ext cx="1966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i="1" dirty="0" smtClean="0">
                <a:latin typeface="Calibri" pitchFamily="34" charset="0"/>
              </a:rPr>
              <a:t>STARE ZAZIDANE BAČVE</a:t>
            </a:r>
            <a:endParaRPr lang="hr-HR" sz="1400" b="1" i="1" dirty="0">
              <a:latin typeface="Calibri" pitchFamily="34" charset="0"/>
            </a:endParaRPr>
          </a:p>
        </p:txBody>
      </p:sp>
      <p:pic>
        <p:nvPicPr>
          <p:cNvPr id="9" name="Slika 8" descr="144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23928" y="3789040"/>
            <a:ext cx="1080120" cy="1440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 descr="147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3861048"/>
            <a:ext cx="1645105" cy="792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1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332656"/>
            <a:ext cx="3024336" cy="2481391"/>
          </a:xfrm>
          <a:prstGeom prst="rect">
            <a:avLst/>
          </a:prstGeom>
        </p:spPr>
      </p:pic>
      <p:pic>
        <p:nvPicPr>
          <p:cNvPr id="4" name="Slika 3" descr="18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421" y="332656"/>
            <a:ext cx="2055692" cy="2448272"/>
          </a:xfrm>
          <a:prstGeom prst="rect">
            <a:avLst/>
          </a:prstGeom>
        </p:spPr>
      </p:pic>
      <p:pic>
        <p:nvPicPr>
          <p:cNvPr id="5" name="Slika 4" descr="19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476672"/>
            <a:ext cx="3059832" cy="2294874"/>
          </a:xfrm>
          <a:prstGeom prst="rect">
            <a:avLst/>
          </a:prstGeom>
        </p:spPr>
      </p:pic>
      <p:sp>
        <p:nvSpPr>
          <p:cNvPr id="7" name="TekstniOkvir 6"/>
          <p:cNvSpPr txBox="1"/>
          <p:nvPr/>
        </p:nvSpPr>
        <p:spPr>
          <a:xfrm>
            <a:off x="0" y="4365104"/>
            <a:ext cx="29741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i="1" dirty="0" smtClean="0">
                <a:latin typeface="Calibri" pitchFamily="34" charset="0"/>
              </a:rPr>
              <a:t>DRVENA BAČVA, BRENTE, DAMIĐANE</a:t>
            </a:r>
            <a:endParaRPr lang="hr-HR" sz="1400" b="1" i="1" dirty="0">
              <a:latin typeface="Calibri" pitchFamily="34" charset="0"/>
            </a:endParaRPr>
          </a:p>
        </p:txBody>
      </p:sp>
      <p:pic>
        <p:nvPicPr>
          <p:cNvPr id="9" name="Slika 8" descr="22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797152"/>
            <a:ext cx="4788024" cy="1730048"/>
          </a:xfrm>
          <a:prstGeom prst="rect">
            <a:avLst/>
          </a:prstGeom>
        </p:spPr>
      </p:pic>
      <p:pic>
        <p:nvPicPr>
          <p:cNvPr id="10" name="Slika 9" descr="22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59832" y="2924944"/>
            <a:ext cx="1944216" cy="1776112"/>
          </a:xfrm>
          <a:prstGeom prst="rect">
            <a:avLst/>
          </a:prstGeom>
        </p:spPr>
      </p:pic>
      <p:sp>
        <p:nvSpPr>
          <p:cNvPr id="11" name="TekstniOkvir 10"/>
          <p:cNvSpPr txBox="1"/>
          <p:nvPr/>
        </p:nvSpPr>
        <p:spPr>
          <a:xfrm>
            <a:off x="0" y="3212976"/>
            <a:ext cx="30204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b="1" i="1" dirty="0" smtClean="0">
                <a:latin typeface="Calibri" pitchFamily="34" charset="0"/>
              </a:rPr>
              <a:t>STARE PUMPE ZA ŠPRICANJE LOZE</a:t>
            </a:r>
          </a:p>
          <a:p>
            <a:r>
              <a:rPr lang="hr-HR" sz="1400" b="1" i="1" dirty="0" smtClean="0">
                <a:latin typeface="Calibri" pitchFamily="34" charset="0"/>
              </a:rPr>
              <a:t>(ZA “VERDERAME” – MODRU GALICU)</a:t>
            </a:r>
            <a:endParaRPr lang="hr-HR" sz="1400" b="1" i="1" dirty="0">
              <a:latin typeface="Calibri" pitchFamily="34" charset="0"/>
            </a:endParaRPr>
          </a:p>
        </p:txBody>
      </p:sp>
      <p:pic>
        <p:nvPicPr>
          <p:cNvPr id="13" name="Slika 12" descr="238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3789040"/>
            <a:ext cx="3850856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395536" y="364596"/>
            <a:ext cx="8280920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Posjet vinskom podrumu Benčić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400" b="1" i="1" dirty="0" smtClean="0">
                <a:latin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Bili smo u posjet podrumu Benčić. Vinski podrum Benčić sagrađen je 1911. godine, za vrijeme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Austro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-Ugarske. Radio je i za vrijeme Italije i Jugoslavije.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 podrumu i u vinogradima je bilo zaposleno puno ljudi.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Prije ulaska u podrum vidjeli smo i stali na veliku vagu na koju mogu stati i veća vozila s dvije do tri tone grožđa.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 samom ulazu vidjeli smo staru prešu 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čepilicu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a u unutrašnjosti podruma i druge stare strojeve.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Kada smo ušli u podrum vidjeli smo puno velikih metalnih bačvi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inox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 koje stane i pet tisuća litara vina. Neke bačve su bile napravljene u betonu. Imaju puno godina. Žele ih sačuvati.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Vidjeli smo i velike strojeve. Vidjeli smo puno vina.</a:t>
            </a:r>
            <a:r>
              <a:rPr lang="hr-HR" sz="1400" dirty="0" smtClean="0">
                <a:latin typeface="Calibri" pitchFamily="34" charset="0"/>
                <a:cs typeface="Times New Roman" pitchFamily="18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cs typeface="Times New Roman" pitchFamily="18" charset="0"/>
              </a:rPr>
              <a:t>Objasnili su nam kako od grožđa dobivamo rakiju, vinski ocat i sok od grožđa</a:t>
            </a:r>
            <a:r>
              <a:rPr lang="hr-HR" sz="1400" smtClean="0">
                <a:latin typeface="Calibri" pitchFamily="34" charset="0"/>
                <a:cs typeface="Times New Roman" pitchFamily="18" charset="0"/>
              </a:rPr>
              <a:t>. 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Najviše mi se svidio stroj za pakiranje vina. Na stroju je bila traka koja je vodila bocu na punjenje vina. Nakon toga boca je išla na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čepilicu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,a onda je boca došla da joj stave kapicu i na kraju ide etiketa. Saznali smo da vino treba biti na temperaturi od 8 do 12 celzijevih stupnjeva.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Postoji bijelo vino, crno vino i rose.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Napunjene boce onda idu u trgovinu na prodaju.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 kraju smo otišli vidjeti vinoteku u kojoj se može kupiti: Malvazija,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Teran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Muškat, Merlot i druge.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Bilo nam je super!!!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                   V</a:t>
            </a:r>
            <a:r>
              <a:rPr lang="hr-HR" sz="2400" cap="none" dirty="0" smtClean="0">
                <a:latin typeface="Calibri" pitchFamily="34" charset="0"/>
              </a:rPr>
              <a:t>inova loza kroz godišnja doba</a:t>
            </a:r>
            <a:endParaRPr lang="hr-HR" sz="2400" dirty="0">
              <a:latin typeface="Calibri" pitchFamily="34" charset="0"/>
            </a:endParaRPr>
          </a:p>
        </p:txBody>
      </p:sp>
      <p:pic>
        <p:nvPicPr>
          <p:cNvPr id="3" name="Slika 2" descr="IMG_3561.JPG"/>
          <p:cNvPicPr>
            <a:picLocks noChangeAspect="1"/>
          </p:cNvPicPr>
          <p:nvPr/>
        </p:nvPicPr>
        <p:blipFill>
          <a:blip r:embed="rId2" cstate="email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3" y="3734400"/>
            <a:ext cx="2808312" cy="1985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lika 3" descr="IMG_3563.JPG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5856" y="4199096"/>
            <a:ext cx="2727030" cy="1894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 descr="IMG_3564.JPG"/>
          <p:cNvPicPr>
            <a:picLocks noChangeAspect="1"/>
          </p:cNvPicPr>
          <p:nvPr/>
        </p:nvPicPr>
        <p:blipFill>
          <a:blip r:embed="rId4" cstate="email">
            <a:lum brigh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3" y="1201212"/>
            <a:ext cx="2808312" cy="1913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lika 5" descr="IMG_356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5856" y="1556792"/>
            <a:ext cx="2670562" cy="1893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 descr="IMG_356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8184" y="2046952"/>
            <a:ext cx="2736304" cy="19202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 descr="IMG_3573.JPG"/>
          <p:cNvPicPr>
            <a:picLocks noChangeAspect="1"/>
          </p:cNvPicPr>
          <p:nvPr/>
        </p:nvPicPr>
        <p:blipFill>
          <a:blip r:embed="rId7" cstate="email">
            <a:lum bright="-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8184" y="4653136"/>
            <a:ext cx="2717216" cy="1944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 descr="IMG_357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4437112"/>
            <a:ext cx="3072341" cy="21270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J</a:t>
            </a:r>
            <a:r>
              <a:rPr lang="hr-HR" sz="2400" cap="none" dirty="0" smtClean="0">
                <a:latin typeface="Calibri" pitchFamily="34" charset="0"/>
              </a:rPr>
              <a:t>oš malo likovnih radova …</a:t>
            </a:r>
            <a:endParaRPr lang="hr-HR" sz="2400" dirty="0">
              <a:latin typeface="Calibri" pitchFamily="34" charset="0"/>
            </a:endParaRPr>
          </a:p>
        </p:txBody>
      </p:sp>
      <p:pic>
        <p:nvPicPr>
          <p:cNvPr id="4" name="Slika 3" descr="IMG_3567.JPG"/>
          <p:cNvPicPr>
            <a:picLocks noChangeAspect="1"/>
          </p:cNvPicPr>
          <p:nvPr/>
        </p:nvPicPr>
        <p:blipFill>
          <a:blip r:embed="rId3" cstate="email">
            <a:lum bright="-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196752"/>
            <a:ext cx="3024336" cy="22364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Slika 4" descr="IMG_3570.JPG"/>
          <p:cNvPicPr>
            <a:picLocks noChangeAspect="1"/>
          </p:cNvPicPr>
          <p:nvPr/>
        </p:nvPicPr>
        <p:blipFill>
          <a:blip r:embed="rId4" cstate="email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8144" y="620688"/>
            <a:ext cx="3024336" cy="22142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Slika 6" descr="IMG_3574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5856" y="2852936"/>
            <a:ext cx="298699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 descr="IMG_3575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128" y="4365104"/>
            <a:ext cx="3096344" cy="2175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</a:t>
            </a:r>
            <a:r>
              <a:rPr lang="hr-HR" sz="2400" cap="none" dirty="0" smtClean="0">
                <a:latin typeface="Calibri" pitchFamily="34" charset="0"/>
              </a:rPr>
              <a:t>i … </a:t>
            </a:r>
            <a:endParaRPr lang="hr-HR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110980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                        E</a:t>
            </a:r>
            <a:r>
              <a:rPr lang="hr-HR" sz="2400" cap="none" dirty="0" smtClean="0">
                <a:latin typeface="Calibri" pitchFamily="34" charset="0"/>
              </a:rPr>
              <a:t>ngleski jezik i </a:t>
            </a:r>
            <a:r>
              <a:rPr lang="hr-HR" sz="2400" i="1" dirty="0" smtClean="0">
                <a:latin typeface="Calibri" pitchFamily="34" charset="0"/>
              </a:rPr>
              <a:t>V</a:t>
            </a:r>
            <a:r>
              <a:rPr lang="hr-HR" sz="2400" i="1" cap="none" dirty="0" smtClean="0">
                <a:latin typeface="Calibri" pitchFamily="34" charset="0"/>
              </a:rPr>
              <a:t>inova loza</a:t>
            </a:r>
            <a:br>
              <a:rPr lang="hr-HR" sz="2400" i="1" cap="none" dirty="0" smtClean="0">
                <a:latin typeface="Calibri" pitchFamily="34" charset="0"/>
              </a:rPr>
            </a:br>
            <a:r>
              <a:rPr lang="hr-HR" sz="2400" i="1" cap="none" dirty="0" smtClean="0">
                <a:latin typeface="Calibri" pitchFamily="34" charset="0"/>
              </a:rPr>
              <a:t>                               </a:t>
            </a:r>
            <a:r>
              <a:rPr lang="hr-HR" sz="2400" cap="none" dirty="0" smtClean="0">
                <a:latin typeface="Calibri" pitchFamily="34" charset="0"/>
              </a:rPr>
              <a:t>(</a:t>
            </a:r>
            <a:r>
              <a:rPr lang="hr-HR" sz="2400" cap="none" dirty="0" err="1" smtClean="0">
                <a:latin typeface="Calibri" pitchFamily="34" charset="0"/>
              </a:rPr>
              <a:t>prof</a:t>
            </a:r>
            <a:r>
              <a:rPr lang="hr-HR" sz="2400" cap="none" dirty="0" smtClean="0">
                <a:latin typeface="Calibri" pitchFamily="34" charset="0"/>
              </a:rPr>
              <a:t>. Vesna </a:t>
            </a:r>
            <a:r>
              <a:rPr lang="hr-HR" sz="2400" cap="none" dirty="0" err="1" smtClean="0">
                <a:latin typeface="Calibri" pitchFamily="34" charset="0"/>
              </a:rPr>
              <a:t>Srdoč</a:t>
            </a:r>
            <a:r>
              <a:rPr lang="hr-HR" sz="2400" cap="none" dirty="0" smtClean="0">
                <a:latin typeface="Calibri" pitchFamily="34" charset="0"/>
              </a:rPr>
              <a:t> </a:t>
            </a:r>
            <a:r>
              <a:rPr lang="hr-HR" sz="2400" cap="none" dirty="0" err="1" smtClean="0">
                <a:latin typeface="Calibri" pitchFamily="34" charset="0"/>
              </a:rPr>
              <a:t>Lekšan</a:t>
            </a:r>
            <a:r>
              <a:rPr lang="hr-HR" sz="2400" cap="none" dirty="0" smtClean="0">
                <a:latin typeface="Calibri" pitchFamily="34" charset="0"/>
              </a:rPr>
              <a:t>)</a:t>
            </a:r>
            <a:endParaRPr lang="hr-HR" sz="2400" i="1" dirty="0">
              <a:latin typeface="Calibri" pitchFamily="34" charset="0"/>
            </a:endParaRPr>
          </a:p>
        </p:txBody>
      </p:sp>
      <p:pic>
        <p:nvPicPr>
          <p:cNvPr id="3" name="Slika 2" descr="IMG_250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2726" y="260648"/>
            <a:ext cx="3070034" cy="2376264"/>
          </a:xfrm>
          <a:prstGeom prst="rect">
            <a:avLst/>
          </a:prstGeom>
        </p:spPr>
      </p:pic>
      <p:pic>
        <p:nvPicPr>
          <p:cNvPr id="4" name="Slika 3" descr="IMG_25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80728"/>
            <a:ext cx="2193708" cy="2924944"/>
          </a:xfrm>
          <a:prstGeom prst="rect">
            <a:avLst/>
          </a:prstGeom>
        </p:spPr>
      </p:pic>
      <p:pic>
        <p:nvPicPr>
          <p:cNvPr id="5" name="Slika 4" descr="IMG_334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883235" y="1157325"/>
            <a:ext cx="2564904" cy="2787774"/>
          </a:xfrm>
          <a:prstGeom prst="rect">
            <a:avLst/>
          </a:prstGeom>
        </p:spPr>
      </p:pic>
      <p:pic>
        <p:nvPicPr>
          <p:cNvPr id="9" name="Slika 8" descr="IMG_250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077072"/>
            <a:ext cx="3561828" cy="2503727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923928" y="4293096"/>
            <a:ext cx="30243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"A 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Groovy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  Green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Grape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Georgia" pitchFamily="18" charset="0"/>
                <a:ea typeface="Times New Roman" pitchFamily="18" charset="0"/>
                <a:cs typeface="Times New Roman" pitchFamily="18" charset="0"/>
              </a:rPr>
              <a:t>"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8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hr-HR" altLang="ja-JP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Oh, I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wish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was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a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groovy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, green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grape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Oh, I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wish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was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a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groovy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, green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grape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.</a:t>
            </a:r>
            <a:b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Oh, I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think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it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would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be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fine,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To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grow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upon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a vine.</a:t>
            </a:r>
            <a:b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</a:b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Oh, I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wish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was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 a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groovy</a:t>
            </a:r>
            <a:r>
              <a:rPr kumimoji="0" lang="hr-HR" altLang="ja-JP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, green </a:t>
            </a:r>
            <a:r>
              <a:rPr kumimoji="0" lang="hr-HR" altLang="ja-JP" sz="1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grape</a:t>
            </a:r>
            <a:r>
              <a:rPr kumimoji="0" lang="hr-HR" altLang="ja-JP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elvetica"/>
                <a:ea typeface="Times New Roman" pitchFamily="18" charset="0"/>
                <a:cs typeface="Times New Roman" pitchFamily="18" charset="0"/>
              </a:rPr>
              <a:t>.</a:t>
            </a:r>
            <a:endParaRPr kumimoji="0" lang="hr-HR" altLang="ja-JP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3" descr="Slikovni rezultat za grapes drawings free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4581128"/>
            <a:ext cx="1556390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0" descr="Slikovni rezultat za barrelvine drawi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05" t="8438" r="2968" b="12813"/>
          <a:stretch>
            <a:fillRect/>
          </a:stretch>
        </p:blipFill>
        <p:spPr bwMode="auto">
          <a:xfrm>
            <a:off x="6660232" y="2852936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427984" y="5733256"/>
          <a:ext cx="2057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bjekt ljudske za pakera" showAsIcon="1" r:id="rId9" imgW="2057760" imgH="685800" progId="Package">
                  <p:embed/>
                </p:oleObj>
              </mc:Choice>
              <mc:Fallback>
                <p:oleObj name="Objekt ljudske za pakera" showAsIcon="1" r:id="rId9" imgW="2057760" imgH="68580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984" y="5733256"/>
                        <a:ext cx="2057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   C</a:t>
            </a:r>
            <a:r>
              <a:rPr lang="hr-HR" cap="none" dirty="0" smtClean="0"/>
              <a:t>iljevi projekta</a:t>
            </a:r>
            <a:r>
              <a:rPr lang="hr-HR" dirty="0" smtClean="0"/>
              <a:t>:</a:t>
            </a:r>
            <a:endParaRPr lang="hr-HR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467544" y="1437427"/>
            <a:ext cx="8208912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Cilj projekta  bio je upoznati učenike s uzgojem vinove loze te značenjem tog uzgoja za život ljudi u našem zavičaju.</a:t>
            </a: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Upoznati učenike s načinom branja grožđa i preradom grožđa u prošlosti te usporediti ih s današnjim, modernijim preradama i proizvodnjom.</a:t>
            </a: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Upoznati ih s proizvodima koje možemo dobiti od grožđa, kao ploda vinove loze, njegovom preradom i skladištenjem. Upoznati ih s različitim sortama koje uspijevaju u našem selu i okolici, našem zavičaju.</a:t>
            </a: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Naučiti ih cijeniti rad ljudi koji obrađuju zemlju, vinovu lozu, zapravo svih onih koji su povezani u tom procesu od uzgoja do proizvodnje.</a:t>
            </a: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Naučiti učenike poštovati zemlju, običaje i tradiciju svoga zavičaja, kulturom ponašanja u određenim situacijama.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Na tu temu učenici su stvarali pjesmice ili prema želji sastavke, pisali obavijesti, izvještaje i to sve na standardnom književnom hrvatskom jeziku i na čakavštini.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Istraživali su na Internetu, enciklopedijama i revijama .</a:t>
            </a:r>
            <a:endParaRPr lang="hr-HR" sz="10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Glumili su seljake vinogradare, vinare…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Pjevali  i plesali  tradicijske pjesme našega zavičaja, naše Istre.</a:t>
            </a:r>
            <a:endParaRPr lang="hr-HR" sz="1000" dirty="0" smtClean="0"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Izrađivali likovne radove - crtali, slikali, plastično oblikovali, koristili se znači različitim likovnim tehnikama.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U cijelom „procesu rada“ zapravo u cijelom projektu postojala je korelacija svih predmeta, i engleskog jezika, talijanskog jezika, njemačkog jezika te likovne kulture i vjeronauka, a  time i EKO sadržaja, </a:t>
            </a:r>
            <a:r>
              <a:rPr lang="hr-HR" sz="14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sadržaja</a:t>
            </a: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Zdravstvenog odgoja, Građanskog odgoja sa sadržajima Zavičajne nastave.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hr-HR" sz="1400" dirty="0" smtClean="0">
                <a:latin typeface="Calibri" pitchFamily="34" charset="0"/>
                <a:cs typeface="Times New Roman" pitchFamily="18" charset="0"/>
              </a:rPr>
              <a:t>Sve to u </a:t>
            </a:r>
            <a:r>
              <a:rPr lang="hr-HR" sz="14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suradnji s roditeljima, lokalnom zajednicom, užom i širom zajednicom općenito.</a:t>
            </a: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4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24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400" b="0" i="0" u="none" strike="noStrike" cap="none" normalizeH="0" baseline="0" dirty="0" smtClean="0">
              <a:ln>
                <a:noFill/>
              </a:ln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IMG_335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84168" y="3284984"/>
            <a:ext cx="1418558" cy="1351008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110980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                        t</a:t>
            </a:r>
            <a:r>
              <a:rPr lang="hr-HR" sz="2400" cap="none" dirty="0" smtClean="0">
                <a:latin typeface="Calibri" pitchFamily="34" charset="0"/>
              </a:rPr>
              <a:t>alijanski jezik i </a:t>
            </a:r>
            <a:r>
              <a:rPr lang="hr-HR" sz="2400" dirty="0" smtClean="0">
                <a:latin typeface="Calibri" pitchFamily="34" charset="0"/>
              </a:rPr>
              <a:t>v</a:t>
            </a:r>
            <a:r>
              <a:rPr lang="hr-HR" sz="2400" cap="none" dirty="0" smtClean="0">
                <a:latin typeface="Calibri" pitchFamily="34" charset="0"/>
              </a:rPr>
              <a:t>inova loza</a:t>
            </a:r>
            <a:br>
              <a:rPr lang="hr-HR" sz="2400" cap="none" dirty="0" smtClean="0">
                <a:latin typeface="Calibri" pitchFamily="34" charset="0"/>
              </a:rPr>
            </a:br>
            <a:r>
              <a:rPr lang="hr-HR" sz="2400" cap="none" dirty="0" smtClean="0">
                <a:latin typeface="Calibri" pitchFamily="34" charset="0"/>
              </a:rPr>
              <a:t>                                 (</a:t>
            </a:r>
            <a:r>
              <a:rPr lang="hr-HR" sz="2400" cap="none" dirty="0" err="1" smtClean="0">
                <a:latin typeface="Calibri" pitchFamily="34" charset="0"/>
              </a:rPr>
              <a:t>prof</a:t>
            </a:r>
            <a:r>
              <a:rPr lang="hr-HR" sz="2400" cap="none" dirty="0" smtClean="0">
                <a:latin typeface="Calibri" pitchFamily="34" charset="0"/>
              </a:rPr>
              <a:t>. Marina </a:t>
            </a:r>
            <a:r>
              <a:rPr lang="hr-HR" sz="2400" cap="none" dirty="0" err="1" smtClean="0">
                <a:latin typeface="Calibri" pitchFamily="34" charset="0"/>
              </a:rPr>
              <a:t>Jurišević</a:t>
            </a:r>
            <a:r>
              <a:rPr lang="hr-HR" sz="2400" cap="none" dirty="0" smtClean="0">
                <a:latin typeface="Calibri" pitchFamily="34" charset="0"/>
              </a:rPr>
              <a:t>)</a:t>
            </a:r>
            <a:endParaRPr lang="hr-HR" sz="2400" dirty="0">
              <a:latin typeface="Calibri" pitchFamily="34" charset="0"/>
            </a:endParaRPr>
          </a:p>
        </p:txBody>
      </p:sp>
      <p:pic>
        <p:nvPicPr>
          <p:cNvPr id="3" name="Slika 2" descr="IMG_335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3491881" y="1819807"/>
            <a:ext cx="2304254" cy="1728191"/>
          </a:xfrm>
          <a:prstGeom prst="rect">
            <a:avLst/>
          </a:prstGeom>
        </p:spPr>
      </p:pic>
      <p:pic>
        <p:nvPicPr>
          <p:cNvPr id="4" name="Slika 3" descr="IMG_335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1196752"/>
            <a:ext cx="3373271" cy="2664296"/>
          </a:xfrm>
          <a:prstGeom prst="rect">
            <a:avLst/>
          </a:prstGeom>
        </p:spPr>
      </p:pic>
      <p:pic>
        <p:nvPicPr>
          <p:cNvPr id="5" name="Slika 4" descr="IMG_3355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2241" y="686394"/>
            <a:ext cx="2088232" cy="1652308"/>
          </a:xfrm>
          <a:prstGeom prst="rect">
            <a:avLst/>
          </a:prstGeom>
        </p:spPr>
      </p:pic>
      <p:pic>
        <p:nvPicPr>
          <p:cNvPr id="6" name="Slika 5" descr="IMG_3356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98341" y="1385773"/>
            <a:ext cx="2088232" cy="1566174"/>
          </a:xfrm>
          <a:prstGeom prst="rect">
            <a:avLst/>
          </a:prstGeom>
        </p:spPr>
      </p:pic>
      <p:pic>
        <p:nvPicPr>
          <p:cNvPr id="8" name="Slika 7" descr="043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1" y="4149080"/>
            <a:ext cx="2827057" cy="1944216"/>
          </a:xfrm>
          <a:prstGeom prst="rect">
            <a:avLst/>
          </a:prstGeom>
        </p:spPr>
      </p:pic>
      <p:pic>
        <p:nvPicPr>
          <p:cNvPr id="10" name="Slika 9" descr="078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725144"/>
            <a:ext cx="2664296" cy="1998222"/>
          </a:xfrm>
          <a:prstGeom prst="rect">
            <a:avLst/>
          </a:prstGeom>
        </p:spPr>
      </p:pic>
      <p:pic>
        <p:nvPicPr>
          <p:cNvPr id="11" name="Slika 10" descr="095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4509120"/>
            <a:ext cx="2880321" cy="2160240"/>
          </a:xfrm>
          <a:prstGeom prst="rect">
            <a:avLst/>
          </a:prstGeom>
        </p:spPr>
      </p:pic>
      <p:pic>
        <p:nvPicPr>
          <p:cNvPr id="13" name="Slika 12" descr="IMG_20170405_145407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4328" y="2492896"/>
            <a:ext cx="1437624" cy="191683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110980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                          N</a:t>
            </a:r>
            <a:r>
              <a:rPr lang="hr-HR" sz="2400" cap="none" dirty="0" smtClean="0">
                <a:latin typeface="Calibri" pitchFamily="34" charset="0"/>
              </a:rPr>
              <a:t>jemački jezik i </a:t>
            </a:r>
            <a:r>
              <a:rPr lang="hr-HR" sz="2400" dirty="0" smtClean="0">
                <a:latin typeface="Calibri" pitchFamily="34" charset="0"/>
              </a:rPr>
              <a:t>v</a:t>
            </a:r>
            <a:r>
              <a:rPr lang="hr-HR" sz="2400" cap="none" dirty="0" smtClean="0">
                <a:latin typeface="Calibri" pitchFamily="34" charset="0"/>
              </a:rPr>
              <a:t>inova loza</a:t>
            </a:r>
            <a:br>
              <a:rPr lang="hr-HR" sz="2400" cap="none" dirty="0" smtClean="0">
                <a:latin typeface="Calibri" pitchFamily="34" charset="0"/>
              </a:rPr>
            </a:br>
            <a:r>
              <a:rPr lang="hr-HR" sz="2400" cap="none" dirty="0" smtClean="0">
                <a:latin typeface="Calibri" pitchFamily="34" charset="0"/>
              </a:rPr>
              <a:t>                                    (</a:t>
            </a:r>
            <a:r>
              <a:rPr lang="hr-HR" sz="2400" cap="none" dirty="0" err="1" smtClean="0">
                <a:latin typeface="Calibri" pitchFamily="34" charset="0"/>
              </a:rPr>
              <a:t>prof</a:t>
            </a:r>
            <a:r>
              <a:rPr lang="hr-HR" sz="2400" cap="none" dirty="0" smtClean="0">
                <a:latin typeface="Calibri" pitchFamily="34" charset="0"/>
              </a:rPr>
              <a:t>. Marina Zelenika)</a:t>
            </a:r>
            <a:endParaRPr lang="hr-HR" sz="2400" dirty="0">
              <a:latin typeface="Calibri" pitchFamily="34" charset="0"/>
            </a:endParaRPr>
          </a:p>
        </p:txBody>
      </p:sp>
      <p:pic>
        <p:nvPicPr>
          <p:cNvPr id="3" name="Slika 2" descr="IMG_336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412776"/>
            <a:ext cx="2603232" cy="2304256"/>
          </a:xfrm>
          <a:prstGeom prst="rect">
            <a:avLst/>
          </a:prstGeom>
        </p:spPr>
      </p:pic>
      <p:pic>
        <p:nvPicPr>
          <p:cNvPr id="4" name="Slika 3" descr="IMG_338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5400000">
            <a:off x="5832141" y="1016731"/>
            <a:ext cx="3312369" cy="2808314"/>
          </a:xfrm>
          <a:prstGeom prst="rect">
            <a:avLst/>
          </a:prstGeom>
        </p:spPr>
      </p:pic>
      <p:pic>
        <p:nvPicPr>
          <p:cNvPr id="5" name="Slika 4" descr="IMG_339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4005064"/>
            <a:ext cx="3528392" cy="2698404"/>
          </a:xfrm>
          <a:prstGeom prst="rect">
            <a:avLst/>
          </a:prstGeom>
        </p:spPr>
      </p:pic>
      <p:pic>
        <p:nvPicPr>
          <p:cNvPr id="6" name="Slika 5" descr="IMG_3396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293096"/>
            <a:ext cx="3168352" cy="2376264"/>
          </a:xfrm>
          <a:prstGeom prst="rect">
            <a:avLst/>
          </a:prstGeom>
        </p:spPr>
      </p:pic>
      <p:pic>
        <p:nvPicPr>
          <p:cNvPr id="7" name="Slika 6" descr="IMG_3400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87824" y="1124744"/>
            <a:ext cx="2952328" cy="34065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1109808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          n</a:t>
            </a:r>
            <a:r>
              <a:rPr lang="hr-HR" sz="2400" cap="none" dirty="0" smtClean="0">
                <a:latin typeface="Calibri" pitchFamily="34" charset="0"/>
              </a:rPr>
              <a:t>a poklon smo dobili dvije sadnice vinove loze </a:t>
            </a:r>
            <a:br>
              <a:rPr lang="hr-HR" sz="2400" cap="none" dirty="0" smtClean="0">
                <a:latin typeface="Calibri" pitchFamily="34" charset="0"/>
              </a:rPr>
            </a:br>
            <a:r>
              <a:rPr lang="hr-HR" sz="2400" cap="none" dirty="0" smtClean="0">
                <a:latin typeface="Calibri" pitchFamily="34" charset="0"/>
              </a:rPr>
              <a:t>                                           ( Donacija </a:t>
            </a:r>
            <a:r>
              <a:rPr lang="hr-HR" sz="2400" i="1" cap="none" dirty="0" smtClean="0">
                <a:latin typeface="Calibri" pitchFamily="34" charset="0"/>
              </a:rPr>
              <a:t>URES-a</a:t>
            </a:r>
            <a:r>
              <a:rPr lang="hr-HR" sz="2400" cap="none" dirty="0" smtClean="0">
                <a:latin typeface="Calibri" pitchFamily="34" charset="0"/>
              </a:rPr>
              <a:t>) </a:t>
            </a:r>
            <a:endParaRPr lang="hr-HR" sz="2400" dirty="0">
              <a:latin typeface="Calibri" pitchFamily="34" charset="0"/>
            </a:endParaRPr>
          </a:p>
        </p:txBody>
      </p:sp>
      <p:pic>
        <p:nvPicPr>
          <p:cNvPr id="4" name="Slika 3" descr="IMG_336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5536" y="1340768"/>
            <a:ext cx="3692350" cy="2376264"/>
          </a:xfrm>
          <a:prstGeom prst="rect">
            <a:avLst/>
          </a:prstGeom>
        </p:spPr>
      </p:pic>
      <p:pic>
        <p:nvPicPr>
          <p:cNvPr id="5" name="Slika 4" descr="IMG_338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39952" y="3720854"/>
            <a:ext cx="4752528" cy="2901987"/>
          </a:xfrm>
          <a:prstGeom prst="rect">
            <a:avLst/>
          </a:prstGeom>
        </p:spPr>
      </p:pic>
      <p:pic>
        <p:nvPicPr>
          <p:cNvPr id="6" name="Slika 5" descr="IMG_3375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4077072"/>
            <a:ext cx="3360374" cy="2520280"/>
          </a:xfrm>
          <a:prstGeom prst="rect">
            <a:avLst/>
          </a:prstGeom>
        </p:spPr>
      </p:pic>
      <p:pic>
        <p:nvPicPr>
          <p:cNvPr id="7" name="Slika 6" descr="IMG_338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-5400000">
            <a:off x="6551925" y="1305059"/>
            <a:ext cx="2594653" cy="1945990"/>
          </a:xfrm>
          <a:prstGeom prst="rect">
            <a:avLst/>
          </a:prstGeom>
        </p:spPr>
      </p:pic>
      <p:pic>
        <p:nvPicPr>
          <p:cNvPr id="9" name="Slika 8" descr="IMG_3373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572000" y="1556792"/>
            <a:ext cx="2304256" cy="1728192"/>
          </a:xfrm>
          <a:prstGeom prst="rect">
            <a:avLst/>
          </a:prstGeom>
        </p:spPr>
      </p:pic>
      <p:sp>
        <p:nvSpPr>
          <p:cNvPr id="10" name="TekstniOkvir 9"/>
          <p:cNvSpPr txBox="1"/>
          <p:nvPr/>
        </p:nvSpPr>
        <p:spPr>
          <a:xfrm>
            <a:off x="395536" y="3717032"/>
            <a:ext cx="340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Za koji dan sadnja u naš mali vrt!</a:t>
            </a:r>
            <a:endParaRPr lang="hr-H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317920"/>
          </a:xfrm>
        </p:spPr>
        <p:txBody>
          <a:bodyPr>
            <a:normAutofit/>
          </a:bodyPr>
          <a:lstStyle/>
          <a:p>
            <a:r>
              <a:rPr lang="hr-HR" dirty="0" smtClean="0"/>
              <a:t>           </a:t>
            </a:r>
            <a:r>
              <a:rPr lang="hr-HR" sz="2700" dirty="0" smtClean="0">
                <a:latin typeface="Calibri" pitchFamily="34" charset="0"/>
              </a:rPr>
              <a:t>p</a:t>
            </a:r>
            <a:r>
              <a:rPr lang="hr-HR" sz="2700" cap="none" dirty="0" smtClean="0">
                <a:latin typeface="Calibri" pitchFamily="34" charset="0"/>
              </a:rPr>
              <a:t>osvećeno vinovoj lozi i istarskoj zemlji</a:t>
            </a:r>
            <a:endParaRPr lang="hr-HR" sz="2700" dirty="0">
              <a:latin typeface="Calibri" pitchFamily="34" charset="0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51520" y="1011469"/>
            <a:ext cx="36004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Istarska crvena </a:t>
            </a:r>
            <a:r>
              <a:rPr kumimoji="0" lang="hr-HR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zemja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Istarska crvena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zemja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je vrlo rodna.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 njoj dobro uspijeva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grozje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Malvazija,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Teran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Merlot.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Anke, uspijevaju masline: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Črnica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Rišinjola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Istarska bjelica. 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Tu su još smokve i drugo lipo voće.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100" dirty="0" smtClean="0">
                <a:latin typeface="Calibri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David </a:t>
            </a:r>
            <a:r>
              <a:rPr kumimoji="0" lang="hr-HR" sz="1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Čukić</a:t>
            </a:r>
            <a:endParaRPr lang="hr-HR" sz="1100" dirty="0" smtClean="0"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2.razred</a:t>
            </a:r>
            <a:endParaRPr kumimoji="0" lang="hr-H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148064" y="1006677"/>
            <a:ext cx="3816424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Loza</a:t>
            </a:r>
            <a:endParaRPr kumimoji="0" lang="hr-HR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Vinogradari gredu u kampanju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deštrigaju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tende trse.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Kada su berbe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grozja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stave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grozje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 siće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pelju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grozje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voziće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Zatim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grozje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pelju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 kantine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Kade ga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peštaju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delaju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vine.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hr-HR" sz="16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r-HR" sz="16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</a:t>
            </a:r>
            <a:r>
              <a:rPr lang="hr-HR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Lana </a:t>
            </a:r>
            <a:r>
              <a:rPr lang="hr-HR" sz="11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Šantor</a:t>
            </a:r>
            <a:endParaRPr kumimoji="0" lang="hr-H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1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2. razred     </a:t>
            </a:r>
            <a:endParaRPr kumimoji="0" lang="hr-HR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</a:t>
            </a:r>
            <a:endParaRPr kumimoji="0" lang="hr-H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23528" y="3481263"/>
            <a:ext cx="4536504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</a:t>
            </a:r>
            <a:r>
              <a:rPr kumimoji="0" lang="hr-H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Moj vinograd</a:t>
            </a:r>
            <a:endParaRPr kumimoji="0" lang="hr-HR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Lipi moj vinograd. Lipe loze moga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nonića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Svako vas lito poberemo. 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Lipi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grojzi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črni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bili. Od jakog sunca prišli ste tako slatki i lipo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kolorani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Prišlo je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vrime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da vas u vino pretvorim. 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Pronto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je sve u kantini, i vele i miće drvene bačve.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Mošt pa vino i evo veselja.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 ovo lito je berba pasala.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Malo sriće, dobro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vrime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zdravja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novo lito i nova berba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jopet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će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doć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Arian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Lazović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2. razred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5940152" y="3384485"/>
            <a:ext cx="2520280" cy="3339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Lipo </a:t>
            </a:r>
            <a:r>
              <a:rPr kumimoji="0" lang="hr-BA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vrime</a:t>
            </a:r>
            <a:endParaRPr kumimoji="0" lang="hr-HR" sz="16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Adio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adio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Pasala je zima.</a:t>
            </a:r>
            <a:endParaRPr lang="hr-HR" sz="1600" dirty="0" smtClean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Dohaja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lipo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vrime..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Mići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cvit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iz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zemje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prihaja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Sunce teplo greje.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Homo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zajno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na poje.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 teplo sunce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zajno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se zibat i igrat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dok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nan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ne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dojdu</a:t>
            </a:r>
            <a:r>
              <a:rPr kumimoji="0" lang="hr-BA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BA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zvizde</a:t>
            </a:r>
            <a:r>
              <a:rPr kumimoji="0" lang="hr-B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0550" algn="l"/>
              </a:tabLst>
            </a:pPr>
            <a:r>
              <a:rPr kumimoji="0" lang="hr-B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</a:t>
            </a:r>
            <a:r>
              <a:rPr kumimoji="0" lang="hr-B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Jasmin </a:t>
            </a:r>
            <a:r>
              <a:rPr kumimoji="0" lang="hr-BA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Mušija</a:t>
            </a:r>
            <a:r>
              <a:rPr kumimoji="0" lang="hr-BA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2. razred</a:t>
            </a:r>
            <a:endParaRPr kumimoji="0" lang="hr-B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864096"/>
          </a:xfrm>
        </p:spPr>
        <p:txBody>
          <a:bodyPr>
            <a:normAutofit/>
          </a:bodyPr>
          <a:lstStyle/>
          <a:p>
            <a:r>
              <a:rPr lang="hr-HR" sz="2400" dirty="0" smtClean="0">
                <a:latin typeface="Calibri" pitchFamily="34" charset="0"/>
              </a:rPr>
              <a:t>                        … </a:t>
            </a:r>
            <a:r>
              <a:rPr lang="hr-HR" sz="2400" cap="none" dirty="0" smtClean="0">
                <a:latin typeface="Calibri" pitchFamily="34" charset="0"/>
              </a:rPr>
              <a:t>stihova ima … a i slikovnica … je tu!</a:t>
            </a:r>
            <a:endParaRPr lang="hr-HR" sz="2400" dirty="0">
              <a:latin typeface="Calibri" pitchFamily="34" charset="0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79512" y="1209524"/>
            <a:ext cx="2376264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Moje </a:t>
            </a:r>
            <a:r>
              <a:rPr kumimoji="0" lang="hr-HR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grojze</a:t>
            </a:r>
            <a:endParaRPr kumimoji="0" lang="hr-HR" sz="16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Brig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do briga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trs do trsa.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Na trsi veseli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grozdi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se smiju.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Črni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bili i rumeni.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Neki veli neki mići.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Slatke i bistre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sve jude zovu: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„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Dojdite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judi,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brentele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štanjaki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su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pronti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!“.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Dora Matijašić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lang="hr-HR" sz="1200" dirty="0" smtClean="0">
                <a:latin typeface="Calibri" pitchFamily="34" charset="0"/>
                <a:cs typeface="Times New Roman" pitchFamily="18" charset="0"/>
              </a:rPr>
              <a:t> 2. razred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00125" algn="l"/>
              </a:tabLst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6660232" y="1255400"/>
            <a:ext cx="2088232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Moje loze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volin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kampanju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tendit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svoje loze.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Ja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volin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kampanju i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delati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noću i danju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 ča lipše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grojze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imat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i  poli  hi  pobrat.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Sunce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grojze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grije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da ča brže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uzrije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a kad berba fini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gušton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mošt pijen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nonićen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hr-H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mojin</a:t>
            </a:r>
            <a:r>
              <a:rPr kumimoji="0" lang="hr-H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u kantini.</a:t>
            </a:r>
            <a:endParaRPr kumimoji="0" lang="hr-H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lang="hr-HR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</a:t>
            </a:r>
            <a:r>
              <a:rPr lang="hr-HR" sz="1200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Noel</a:t>
            </a:r>
            <a:r>
              <a:rPr lang="hr-HR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Mališa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6250" algn="l"/>
              </a:tabLst>
            </a:pPr>
            <a:r>
              <a:rPr kumimoji="0" lang="hr-HR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2. razred</a:t>
            </a:r>
            <a:endParaRPr kumimoji="0" lang="hr-H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131840" y="1339312"/>
            <a:ext cx="252028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Vinograd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 vinograde rabi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poć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Grojze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je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dobrao</a:t>
            </a:r>
            <a:r>
              <a:rPr kumimoji="0" lang="hr-H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rodilo.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Trgat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triba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muškat i našu malvaziju.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Za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grojze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brati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Kaništra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 brenta nama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triba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 kantini je deboto sve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pronto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Svaka bačva na svome </a:t>
            </a:r>
            <a:r>
              <a:rPr kumimoji="0" lang="hr-H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mistu</a:t>
            </a:r>
            <a:r>
              <a:rPr kumimoji="0" lang="hr-H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hr-H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sz="12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</a:t>
            </a: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Alen </a:t>
            </a:r>
            <a:r>
              <a:rPr kumimoji="0" lang="hr-HR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Šečo</a:t>
            </a:r>
            <a:endParaRPr kumimoji="0" lang="hr-H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4. razred</a:t>
            </a:r>
            <a:endParaRPr kumimoji="0" lang="hr-H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Slika 5" descr="IMG_358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84" y="4077072"/>
            <a:ext cx="3672408" cy="2622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-324544" y="1052736"/>
            <a:ext cx="5184576" cy="4154984"/>
          </a:xfrm>
          <a:prstGeom prst="rect">
            <a:avLst/>
          </a:prstGeom>
          <a:noFill/>
          <a:ln>
            <a:noFill/>
          </a:ln>
          <a:scene3d>
            <a:camera prst="isometricOffAxis2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hr-HR" sz="6600" b="1" i="1" dirty="0" smtClean="0">
                <a:solidFill>
                  <a:srgbClr val="00B050"/>
                </a:solidFill>
                <a:latin typeface="Calibri" pitchFamily="34" charset="0"/>
              </a:rPr>
              <a:t>Vidimo  se …</a:t>
            </a:r>
          </a:p>
          <a:p>
            <a:r>
              <a:rPr lang="hr-HR" sz="6600" b="1" i="1" dirty="0" smtClean="0">
                <a:solidFill>
                  <a:srgbClr val="00B050"/>
                </a:solidFill>
                <a:latin typeface="Calibri" pitchFamily="34" charset="0"/>
              </a:rPr>
              <a:t> jer</a:t>
            </a:r>
          </a:p>
          <a:p>
            <a:r>
              <a:rPr lang="hr-HR" sz="6600" b="1" i="1" dirty="0" smtClean="0">
                <a:solidFill>
                  <a:srgbClr val="00B050"/>
                </a:solidFill>
                <a:latin typeface="Calibri" pitchFamily="34" charset="0"/>
              </a:rPr>
              <a:t> projekt  se nastavlja!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416791"/>
            <a:ext cx="3818010" cy="3170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Slika 3" descr="IMG_2529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332656"/>
            <a:ext cx="3767403" cy="2825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   Slavimo našu novu školu uz malo </a:t>
            </a:r>
            <a:r>
              <a:rPr lang="hr-HR" sz="2400" dirty="0" err="1" smtClean="0"/>
              <a:t>baluna</a:t>
            </a:r>
            <a:r>
              <a:rPr lang="hr-HR" sz="2400" dirty="0" smtClean="0"/>
              <a:t> i </a:t>
            </a:r>
            <a:r>
              <a:rPr lang="hr-HR" sz="2400" dirty="0" err="1" smtClean="0"/>
              <a:t>šete</a:t>
            </a:r>
            <a:r>
              <a:rPr lang="hr-HR" sz="2400" dirty="0" smtClean="0"/>
              <a:t> paši…</a:t>
            </a:r>
            <a:br>
              <a:rPr lang="hr-HR" sz="2400" dirty="0" smtClean="0"/>
            </a:br>
            <a:r>
              <a:rPr lang="hr-HR" sz="2400" dirty="0" smtClean="0"/>
              <a:t>         SPREMAMO SE ZA REALIZACIJU NAŠIH PROJEKATA…</a:t>
            </a:r>
            <a:endParaRPr lang="hr-HR" sz="2400" dirty="0"/>
          </a:p>
        </p:txBody>
      </p:sp>
      <p:pic>
        <p:nvPicPr>
          <p:cNvPr id="4" name="Rezervirano mjesto sadržaja 3" descr="IMG_238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96752"/>
            <a:ext cx="3170175" cy="2370678"/>
          </a:xfrm>
          <a:prstGeom prst="rect">
            <a:avLst/>
          </a:prstGeom>
        </p:spPr>
      </p:pic>
      <p:pic>
        <p:nvPicPr>
          <p:cNvPr id="5" name="Slika 4" descr="IMG_239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984" y="1196752"/>
            <a:ext cx="3326770" cy="2376264"/>
          </a:xfrm>
          <a:prstGeom prst="rect">
            <a:avLst/>
          </a:prstGeom>
        </p:spPr>
      </p:pic>
      <p:pic>
        <p:nvPicPr>
          <p:cNvPr id="6" name="Slika 5" descr="IMG_240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584" y="3717032"/>
            <a:ext cx="3240360" cy="2931754"/>
          </a:xfrm>
          <a:prstGeom prst="rect">
            <a:avLst/>
          </a:prstGeom>
        </p:spPr>
      </p:pic>
      <p:pic>
        <p:nvPicPr>
          <p:cNvPr id="7" name="Slika 6" descr="IMG_240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96" y="3720390"/>
            <a:ext cx="3096344" cy="295193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2800" dirty="0" smtClean="0"/>
              <a:t>      berba grožđa  U Vinogradu </a:t>
            </a:r>
            <a:r>
              <a:rPr lang="hr-HR" sz="2800" dirty="0" err="1" smtClean="0"/>
              <a:t>gosp</a:t>
            </a:r>
            <a:r>
              <a:rPr lang="hr-HR" sz="2800" dirty="0" smtClean="0"/>
              <a:t>. Alda Prodana </a:t>
            </a:r>
            <a:endParaRPr lang="hr-HR" sz="2800" dirty="0"/>
          </a:p>
        </p:txBody>
      </p:sp>
      <p:pic>
        <p:nvPicPr>
          <p:cNvPr id="6" name="Slika 5" descr="IMG_2507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541" y="1124744"/>
            <a:ext cx="3840427" cy="2880320"/>
          </a:xfrm>
          <a:prstGeom prst="rect">
            <a:avLst/>
          </a:prstGeom>
        </p:spPr>
      </p:pic>
      <p:pic>
        <p:nvPicPr>
          <p:cNvPr id="7" name="Slika 6" descr="IMG_25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124744"/>
            <a:ext cx="3792421" cy="2844316"/>
          </a:xfrm>
          <a:prstGeom prst="rect">
            <a:avLst/>
          </a:prstGeom>
        </p:spPr>
      </p:pic>
      <p:pic>
        <p:nvPicPr>
          <p:cNvPr id="8" name="Slika 7" descr="IMG_252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88224" y="4284553"/>
            <a:ext cx="2267744" cy="2357423"/>
          </a:xfrm>
          <a:prstGeom prst="rect">
            <a:avLst/>
          </a:prstGeom>
        </p:spPr>
      </p:pic>
      <p:pic>
        <p:nvPicPr>
          <p:cNvPr id="10" name="Slika 9" descr="IMG_2527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4077072"/>
            <a:ext cx="4248472" cy="2622108"/>
          </a:xfrm>
          <a:prstGeom prst="rect">
            <a:avLst/>
          </a:prstGeom>
        </p:spPr>
      </p:pic>
      <p:pic>
        <p:nvPicPr>
          <p:cNvPr id="11" name="Slika 10" descr="039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2996952"/>
            <a:ext cx="2699792" cy="20248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21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0072" y="3645024"/>
            <a:ext cx="3384375" cy="298034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48708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                 Spremamo marmeladu od grožđa</a:t>
            </a:r>
            <a:br>
              <a:rPr lang="hr-HR" sz="2400" dirty="0" smtClean="0"/>
            </a:br>
            <a:r>
              <a:rPr lang="hr-HR" sz="2400" dirty="0" smtClean="0"/>
              <a:t>                      (p</a:t>
            </a:r>
            <a:r>
              <a:rPr lang="hr-HR" sz="2400" cap="none" dirty="0" smtClean="0"/>
              <a:t>rodaja u humanitarne svrhe</a:t>
            </a:r>
            <a:r>
              <a:rPr lang="hr-HR" sz="2400" dirty="0" smtClean="0"/>
              <a:t>) </a:t>
            </a:r>
            <a:endParaRPr lang="hr-HR" sz="2400" dirty="0"/>
          </a:p>
        </p:txBody>
      </p:sp>
      <p:pic>
        <p:nvPicPr>
          <p:cNvPr id="3" name="Slika 2" descr="21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1340768"/>
            <a:ext cx="2432107" cy="2235557"/>
          </a:xfrm>
          <a:prstGeom prst="rect">
            <a:avLst/>
          </a:prstGeom>
        </p:spPr>
      </p:pic>
      <p:pic>
        <p:nvPicPr>
          <p:cNvPr id="4" name="Slika 3" descr="209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1196752"/>
            <a:ext cx="2915816" cy="2186862"/>
          </a:xfrm>
          <a:prstGeom prst="rect">
            <a:avLst/>
          </a:prstGeom>
        </p:spPr>
      </p:pic>
      <p:pic>
        <p:nvPicPr>
          <p:cNvPr id="5" name="Slika 4" descr="212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7544" y="3861048"/>
            <a:ext cx="4137774" cy="277230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                   Izrada likovnih radova – grozdovi</a:t>
            </a:r>
            <a:br>
              <a:rPr lang="hr-HR" sz="2400" dirty="0" smtClean="0"/>
            </a:br>
            <a:r>
              <a:rPr lang="hr-HR" sz="2400" dirty="0" smtClean="0"/>
              <a:t>               (S</a:t>
            </a:r>
            <a:r>
              <a:rPr lang="hr-HR" sz="2400" cap="none" dirty="0" smtClean="0"/>
              <a:t>uradnja s </a:t>
            </a:r>
            <a:r>
              <a:rPr lang="hr-HR" sz="2400" cap="none" dirty="0" err="1" smtClean="0"/>
              <a:t>prof</a:t>
            </a:r>
            <a:r>
              <a:rPr lang="hr-HR" sz="2400" cap="none" dirty="0" smtClean="0"/>
              <a:t>. likovne kulture </a:t>
            </a:r>
            <a:r>
              <a:rPr lang="hr-HR" sz="2400" dirty="0" smtClean="0"/>
              <a:t>d</a:t>
            </a:r>
            <a:r>
              <a:rPr lang="hr-HR" sz="2400" cap="none" dirty="0" smtClean="0"/>
              <a:t>anice</a:t>
            </a:r>
            <a:r>
              <a:rPr lang="hr-HR" sz="2400" dirty="0" smtClean="0"/>
              <a:t> s</a:t>
            </a:r>
            <a:r>
              <a:rPr lang="hr-HR" sz="2400" cap="none" dirty="0" smtClean="0"/>
              <a:t>ardelić)</a:t>
            </a:r>
            <a:endParaRPr lang="hr-HR" sz="2400" dirty="0"/>
          </a:p>
        </p:txBody>
      </p:sp>
      <p:pic>
        <p:nvPicPr>
          <p:cNvPr id="5" name="Slika 4" descr="20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3528" y="1196752"/>
            <a:ext cx="4430458" cy="2952328"/>
          </a:xfrm>
          <a:prstGeom prst="rect">
            <a:avLst/>
          </a:prstGeom>
        </p:spPr>
      </p:pic>
      <p:pic>
        <p:nvPicPr>
          <p:cNvPr id="6" name="Slika 5" descr="2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32040" y="1988840"/>
            <a:ext cx="3877848" cy="4213905"/>
          </a:xfrm>
          <a:prstGeom prst="rect">
            <a:avLst/>
          </a:prstGeom>
        </p:spPr>
      </p:pic>
      <p:pic>
        <p:nvPicPr>
          <p:cNvPr id="7" name="Slika 6" descr="IMG_356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5576" y="4221088"/>
            <a:ext cx="3780203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0"/>
            <a:ext cx="8686800" cy="1298448"/>
          </a:xfrm>
        </p:spPr>
        <p:txBody>
          <a:bodyPr>
            <a:normAutofit/>
          </a:bodyPr>
          <a:lstStyle/>
          <a:p>
            <a:r>
              <a:rPr lang="hr-HR" sz="2000" dirty="0" smtClean="0"/>
              <a:t>                           </a:t>
            </a:r>
            <a:r>
              <a:rPr lang="hr-HR" sz="2400" dirty="0" smtClean="0"/>
              <a:t>Dani kruha i kolači od grožđa</a:t>
            </a:r>
            <a:r>
              <a:rPr lang="hr-HR" sz="2000" dirty="0" smtClean="0"/>
              <a:t/>
            </a:r>
            <a:br>
              <a:rPr lang="hr-HR" sz="2000" dirty="0" smtClean="0"/>
            </a:br>
            <a:r>
              <a:rPr lang="hr-HR" sz="2000" dirty="0" smtClean="0"/>
              <a:t>                                      (</a:t>
            </a:r>
            <a:r>
              <a:rPr lang="hr-HR" sz="2000" cap="none" dirty="0" smtClean="0"/>
              <a:t>Blagoslov kruha i kolača.</a:t>
            </a:r>
            <a:r>
              <a:rPr lang="hr-HR" sz="2000" dirty="0" smtClean="0"/>
              <a:t>)     </a:t>
            </a:r>
            <a:endParaRPr lang="hr-HR" sz="2000" dirty="0"/>
          </a:p>
        </p:txBody>
      </p:sp>
      <p:pic>
        <p:nvPicPr>
          <p:cNvPr id="3" name="Slika 2" descr="2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43608" y="1124744"/>
            <a:ext cx="2241673" cy="2561470"/>
          </a:xfrm>
          <a:prstGeom prst="rect">
            <a:avLst/>
          </a:prstGeom>
        </p:spPr>
      </p:pic>
      <p:pic>
        <p:nvPicPr>
          <p:cNvPr id="4" name="Slika 3" descr="2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968" y="1556792"/>
            <a:ext cx="4674641" cy="4752528"/>
          </a:xfrm>
          <a:prstGeom prst="rect">
            <a:avLst/>
          </a:prstGeom>
        </p:spPr>
      </p:pic>
      <p:pic>
        <p:nvPicPr>
          <p:cNvPr id="6" name="Slika 5" descr="thumbnail_11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3789040"/>
            <a:ext cx="3827264" cy="28704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686800" cy="965792"/>
          </a:xfrm>
        </p:spPr>
        <p:txBody>
          <a:bodyPr>
            <a:normAutofit/>
          </a:bodyPr>
          <a:lstStyle/>
          <a:p>
            <a:r>
              <a:rPr lang="hr-HR" sz="2400" dirty="0" smtClean="0"/>
              <a:t>                          U podrumu </a:t>
            </a:r>
            <a:r>
              <a:rPr lang="hr-HR" sz="2400" cap="none" dirty="0" smtClean="0"/>
              <a:t>NONIĆA</a:t>
            </a:r>
            <a:r>
              <a:rPr lang="hr-HR" sz="2400" dirty="0" smtClean="0"/>
              <a:t> prodana</a:t>
            </a:r>
            <a:endParaRPr lang="hr-HR" sz="2400" dirty="0"/>
          </a:p>
        </p:txBody>
      </p:sp>
      <p:pic>
        <p:nvPicPr>
          <p:cNvPr id="3" name="Slika 2" descr="IMG_2834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83768" y="1124745"/>
            <a:ext cx="4176464" cy="2891399"/>
          </a:xfrm>
          <a:prstGeom prst="rect">
            <a:avLst/>
          </a:prstGeom>
        </p:spPr>
      </p:pic>
      <p:pic>
        <p:nvPicPr>
          <p:cNvPr id="4" name="Slika 3" descr="IMG_28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124744"/>
            <a:ext cx="2016224" cy="2581103"/>
          </a:xfrm>
          <a:prstGeom prst="rect">
            <a:avLst/>
          </a:prstGeom>
        </p:spPr>
      </p:pic>
      <p:pic>
        <p:nvPicPr>
          <p:cNvPr id="5" name="Slika 4" descr="IMG_2858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1720" y="1121361"/>
            <a:ext cx="2000760" cy="2667680"/>
          </a:xfrm>
          <a:prstGeom prst="rect">
            <a:avLst/>
          </a:prstGeom>
        </p:spPr>
      </p:pic>
      <p:pic>
        <p:nvPicPr>
          <p:cNvPr id="6" name="Slika 5" descr="IMG_2859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1" y="3819164"/>
            <a:ext cx="2016224" cy="2836246"/>
          </a:xfrm>
          <a:prstGeom prst="rect">
            <a:avLst/>
          </a:prstGeom>
        </p:spPr>
      </p:pic>
      <p:pic>
        <p:nvPicPr>
          <p:cNvPr id="7" name="Slika 6" descr="IMG_2862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6256" y="3933056"/>
            <a:ext cx="2067694" cy="2756925"/>
          </a:xfrm>
          <a:prstGeom prst="rect">
            <a:avLst/>
          </a:prstGeom>
        </p:spPr>
      </p:pic>
      <p:pic>
        <p:nvPicPr>
          <p:cNvPr id="8" name="Slika 7" descr="IMG_2840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4149080"/>
            <a:ext cx="2171232" cy="249289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1752" y="188640"/>
            <a:ext cx="8686800" cy="1109808"/>
          </a:xfrm>
        </p:spPr>
        <p:txBody>
          <a:bodyPr>
            <a:normAutofit/>
          </a:bodyPr>
          <a:lstStyle/>
          <a:p>
            <a:r>
              <a:rPr lang="hr-HR" sz="2400" dirty="0" smtClean="0"/>
              <a:t>     Uz pratnju zvuka harmonike </a:t>
            </a:r>
            <a:r>
              <a:rPr lang="hr-HR" sz="2400" dirty="0" err="1" smtClean="0"/>
              <a:t>prof</a:t>
            </a:r>
            <a:r>
              <a:rPr lang="hr-HR" sz="2400" dirty="0" smtClean="0"/>
              <a:t>. davora Plešemo</a:t>
            </a:r>
            <a:br>
              <a:rPr lang="hr-HR" sz="2400" dirty="0" smtClean="0"/>
            </a:br>
            <a:r>
              <a:rPr lang="hr-HR" sz="2400" dirty="0" smtClean="0"/>
              <a:t>        </a:t>
            </a:r>
            <a:r>
              <a:rPr lang="hr-HR" sz="2400" dirty="0" err="1" smtClean="0"/>
              <a:t>polku</a:t>
            </a:r>
            <a:r>
              <a:rPr lang="hr-HR" sz="2400" dirty="0" smtClean="0"/>
              <a:t> i valcer   (vinogradari – maškare)   </a:t>
            </a:r>
            <a:endParaRPr lang="hr-HR" sz="2400" dirty="0"/>
          </a:p>
        </p:txBody>
      </p:sp>
      <p:pic>
        <p:nvPicPr>
          <p:cNvPr id="3" name="Slika 2" descr="IMG_3098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520" y="1412776"/>
            <a:ext cx="5220072" cy="2663625"/>
          </a:xfrm>
          <a:prstGeom prst="rect">
            <a:avLst/>
          </a:prstGeom>
        </p:spPr>
      </p:pic>
      <p:pic>
        <p:nvPicPr>
          <p:cNvPr id="4" name="Slika 3" descr="IMG_3095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992" y="3917921"/>
            <a:ext cx="4320480" cy="2773913"/>
          </a:xfrm>
          <a:prstGeom prst="rect">
            <a:avLst/>
          </a:prstGeom>
        </p:spPr>
      </p:pic>
      <p:pic>
        <p:nvPicPr>
          <p:cNvPr id="6" name="Slika 5" descr="IMG_3091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340768"/>
            <a:ext cx="1872208" cy="2496278"/>
          </a:xfrm>
          <a:prstGeom prst="rect">
            <a:avLst/>
          </a:prstGeom>
        </p:spPr>
      </p:pic>
      <p:pic>
        <p:nvPicPr>
          <p:cNvPr id="7" name="Slika 6" descr="IMG_3108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9592" y="4293096"/>
            <a:ext cx="2951068" cy="2352088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utovanje">
  <a:themeElements>
    <a:clrScheme name="Putovanj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utovanj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Putovanj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572</TotalTime>
  <Words>1581</Words>
  <Application>Microsoft Office PowerPoint</Application>
  <PresentationFormat>Prikaz na zaslonu (4:3)</PresentationFormat>
  <Paragraphs>178</Paragraphs>
  <Slides>25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27" baseType="lpstr">
      <vt:lpstr>Putovanje</vt:lpstr>
      <vt:lpstr>Objekt ljudske za pakera</vt:lpstr>
      <vt:lpstr>                ZAVIČAJNA NASTAVA                             2016./ 2017.</vt:lpstr>
      <vt:lpstr>   Ciljevi projekta:</vt:lpstr>
      <vt:lpstr>   Slavimo našu novu školu uz malo baluna i šete paši…          SPREMAMO SE ZA REALIZACIJU NAŠIH PROJEKATA…</vt:lpstr>
      <vt:lpstr>      berba grožđa  U Vinogradu gosp. Alda Prodana </vt:lpstr>
      <vt:lpstr>                 Spremamo marmeladu od grožđa                       (prodaja u humanitarne svrhe) </vt:lpstr>
      <vt:lpstr>                   Izrada likovnih radova – grozdovi                (Suradnja s prof. likovne kulture danice sardelić)</vt:lpstr>
      <vt:lpstr>                           Dani kruha i kolači od grožđa                                       (Blagoslov kruha i kolača.)     </vt:lpstr>
      <vt:lpstr>                          U podrumu NONIĆA prodana</vt:lpstr>
      <vt:lpstr>     Uz pratnju zvuka harmonike prof. davora Plešemo         polku i valcer   (vinogradari – maškare)   </vt:lpstr>
      <vt:lpstr>          Posjet vinskom podrumu cuj u farnažinama</vt:lpstr>
      <vt:lpstr>PowerPointova prezentacija</vt:lpstr>
      <vt:lpstr>             Muzejska radionica – upoznavanje amfora                       u kojima se nekada davno čuvalo i vino                    (muzejska pedagoginja barbara crnobori)</vt:lpstr>
      <vt:lpstr>                 posjet vinskom podrumu benčić u umagu                                         IZ 1911. GODINE</vt:lpstr>
      <vt:lpstr>PowerPointova prezentacija</vt:lpstr>
      <vt:lpstr>PowerPointova prezentacija</vt:lpstr>
      <vt:lpstr>                          Vinova loza kroz godišnja doba</vt:lpstr>
      <vt:lpstr>     Još malo likovnih radova …</vt:lpstr>
      <vt:lpstr>       i … </vt:lpstr>
      <vt:lpstr>                               Engleski jezik i Vinova loza                                (prof. Vesna Srdoč Lekšan)</vt:lpstr>
      <vt:lpstr>                               talijanski jezik i vinova loza                                  (prof. Marina Jurišević)</vt:lpstr>
      <vt:lpstr>                                 Njemački jezik i vinova loza                                     (prof. Marina Zelenika)</vt:lpstr>
      <vt:lpstr>                 na poklon smo dobili dvije sadnice vinove loze                                             ( Donacija URES-a) </vt:lpstr>
      <vt:lpstr>           posvećeno vinovoj lozi i istarskoj zemlji</vt:lpstr>
      <vt:lpstr>                        … stihova ima … a i slikovnica … je tu!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ZAVIČAJNA NASTAVA 2016./ 2017.</dc:title>
  <dc:creator>Korisnik</dc:creator>
  <cp:lastModifiedBy>Knjiznica</cp:lastModifiedBy>
  <cp:revision>135</cp:revision>
  <dcterms:created xsi:type="dcterms:W3CDTF">2017-04-17T18:41:51Z</dcterms:created>
  <dcterms:modified xsi:type="dcterms:W3CDTF">2017-07-06T06:34:13Z</dcterms:modified>
</cp:coreProperties>
</file>