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Lst>
  <p:sldIdLst>
    <p:sldId id="256" r:id="rId2"/>
    <p:sldId id="257" r:id="rId3"/>
    <p:sldId id="258" r:id="rId4"/>
    <p:sldId id="275" r:id="rId5"/>
    <p:sldId id="277" r:id="rId6"/>
    <p:sldId id="273" r:id="rId7"/>
    <p:sldId id="272" r:id="rId8"/>
    <p:sldId id="279" r:id="rId9"/>
    <p:sldId id="281" r:id="rId10"/>
    <p:sldId id="283" r:id="rId11"/>
    <p:sldId id="285" r:id="rId12"/>
    <p:sldId id="260" r:id="rId13"/>
    <p:sldId id="261" r:id="rId14"/>
    <p:sldId id="286" r:id="rId15"/>
    <p:sldId id="262" r:id="rId16"/>
    <p:sldId id="263" r:id="rId17"/>
    <p:sldId id="264" r:id="rId18"/>
    <p:sldId id="265" r:id="rId19"/>
    <p:sldId id="266" r:id="rId20"/>
    <p:sldId id="267" r:id="rId21"/>
    <p:sldId id="268" r:id="rId22"/>
    <p:sldId id="269" r:id="rId23"/>
    <p:sldId id="270" r:id="rId2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95A2"/>
    <a:srgbClr val="588E68"/>
    <a:srgbClr val="3399FF"/>
    <a:srgbClr val="0B0189"/>
    <a:srgbClr val="BC8F00"/>
    <a:srgbClr val="FFC000"/>
    <a:srgbClr val="DB253F"/>
    <a:srgbClr val="890D10"/>
    <a:srgbClr val="CE9B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78" autoAdjust="0"/>
    <p:restoredTop sz="94707" autoAdjust="0"/>
  </p:normalViewPr>
  <p:slideViewPr>
    <p:cSldViewPr snapToGrid="0">
      <p:cViewPr varScale="1">
        <p:scale>
          <a:sx n="78" d="100"/>
          <a:sy n="78" d="100"/>
        </p:scale>
        <p:origin x="54" y="7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hr-HR" smtClean="0"/>
              <a:t>Uredite stil naslova matrice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Uredite stil podnaslova matrice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AA9BB32-6484-4DE4-A2CD-7F2257ACDFA8}" type="datetimeFigureOut">
              <a:rPr lang="hr-HR" smtClean="0"/>
              <a:t>25.10.2017.</a:t>
            </a:fld>
            <a:endParaRPr lang="hr-HR"/>
          </a:p>
        </p:txBody>
      </p:sp>
      <p:sp>
        <p:nvSpPr>
          <p:cNvPr id="5" name="Footer Placeholder 4"/>
          <p:cNvSpPr>
            <a:spLocks noGrp="1"/>
          </p:cNvSpPr>
          <p:nvPr>
            <p:ph type="ftr" sz="quarter" idx="11"/>
          </p:nvPr>
        </p:nvSpPr>
        <p:spPr>
          <a:xfrm>
            <a:off x="1371600" y="4323845"/>
            <a:ext cx="6400800" cy="365125"/>
          </a:xfrm>
        </p:spPr>
        <p:txBody>
          <a:bodyPr/>
          <a:lstStyle/>
          <a:p>
            <a:endParaRPr lang="hr-HR"/>
          </a:p>
        </p:txBody>
      </p:sp>
      <p:sp>
        <p:nvSpPr>
          <p:cNvPr id="6" name="Slide Number Placeholder 5"/>
          <p:cNvSpPr>
            <a:spLocks noGrp="1"/>
          </p:cNvSpPr>
          <p:nvPr>
            <p:ph type="sldNum" sz="quarter" idx="12"/>
          </p:nvPr>
        </p:nvSpPr>
        <p:spPr>
          <a:xfrm>
            <a:off x="8077200" y="1430866"/>
            <a:ext cx="2743200" cy="365125"/>
          </a:xfrm>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4432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4677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slov i opis">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hr-HR" smtClean="0"/>
              <a:t>Uredite stil naslova matrice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a:xfrm>
            <a:off x="685800" y="379941"/>
            <a:ext cx="6991492" cy="365125"/>
          </a:xfrm>
        </p:spPr>
        <p:txBody>
          <a:bodyPr/>
          <a:lstStyle/>
          <a:p>
            <a:endParaRPr lang="hr-HR"/>
          </a:p>
        </p:txBody>
      </p:sp>
      <p:sp>
        <p:nvSpPr>
          <p:cNvPr id="7" name="Slide Number Placeholder 6"/>
          <p:cNvSpPr>
            <a:spLocks noGrp="1"/>
          </p:cNvSpPr>
          <p:nvPr>
            <p:ph type="sldNum" sz="quarter" idx="12"/>
          </p:nvPr>
        </p:nvSpPr>
        <p:spPr>
          <a:xfrm>
            <a:off x="10862452" y="381000"/>
            <a:ext cx="643748" cy="365125"/>
          </a:xfrm>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88530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 s opisom">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hr-HR" smtClean="0"/>
              <a:t>Uredite stil naslova matrice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a:xfrm>
            <a:off x="685800" y="379941"/>
            <a:ext cx="6991492" cy="365125"/>
          </a:xfrm>
        </p:spPr>
        <p:txBody>
          <a:bodyPr/>
          <a:lstStyle/>
          <a:p>
            <a:endParaRPr lang="hr-HR"/>
          </a:p>
        </p:txBody>
      </p:sp>
      <p:sp>
        <p:nvSpPr>
          <p:cNvPr id="7" name="Slide Number Placeholder 6"/>
          <p:cNvSpPr>
            <a:spLocks noGrp="1"/>
          </p:cNvSpPr>
          <p:nvPr>
            <p:ph type="sldNum" sz="quarter" idx="12"/>
          </p:nvPr>
        </p:nvSpPr>
        <p:spPr>
          <a:xfrm>
            <a:off x="10862452" y="381000"/>
            <a:ext cx="643748" cy="365125"/>
          </a:xfrm>
        </p:spPr>
        <p:txBody>
          <a:bodyPr/>
          <a:lstStyle/>
          <a:p>
            <a:fld id="{6266F18A-4BED-456B-809F-177844E9EB1B}" type="slidenum">
              <a:rPr lang="hr-HR" smtClean="0"/>
              <a:t>‹#›</a:t>
            </a:fld>
            <a:endParaRPr lang="hr-H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645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ica s nazivom">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hr-HR" smtClean="0"/>
              <a:t>Uredite stil naslova matrice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a:xfrm>
            <a:off x="685800" y="378883"/>
            <a:ext cx="6991492" cy="365125"/>
          </a:xfrm>
        </p:spPr>
        <p:txBody>
          <a:bodyPr/>
          <a:lstStyle/>
          <a:p>
            <a:endParaRPr lang="hr-HR"/>
          </a:p>
        </p:txBody>
      </p:sp>
      <p:sp>
        <p:nvSpPr>
          <p:cNvPr id="7" name="Slide Number Placeholder 6"/>
          <p:cNvSpPr>
            <a:spLocks noGrp="1"/>
          </p:cNvSpPr>
          <p:nvPr>
            <p:ph type="sldNum" sz="quarter" idx="12"/>
          </p:nvPr>
        </p:nvSpPr>
        <p:spPr>
          <a:xfrm>
            <a:off x="10862452" y="381000"/>
            <a:ext cx="643748" cy="365125"/>
          </a:xfrm>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355920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pc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hr-HR" smtClean="0"/>
              <a:t>Uredite stil naslova matrice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3" name="Date Placeholder 2"/>
          <p:cNvSpPr>
            <a:spLocks noGrp="1"/>
          </p:cNvSpPr>
          <p:nvPr>
            <p:ph type="dt" sz="half" idx="10"/>
          </p:nvPr>
        </p:nvSpPr>
        <p:spPr/>
        <p:txBody>
          <a:bodyPr/>
          <a:lstStyle/>
          <a:p>
            <a:fld id="{BAA9BB32-6484-4DE4-A2CD-7F2257ACDFA8}" type="datetimeFigureOut">
              <a:rPr lang="hr-HR" smtClean="0"/>
              <a:t>25.10.2017.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5727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upca sa slikama">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hr-HR" smtClean="0"/>
              <a:t>Uredite stil naslova matrice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3" name="Date Placeholder 2"/>
          <p:cNvSpPr>
            <a:spLocks noGrp="1"/>
          </p:cNvSpPr>
          <p:nvPr>
            <p:ph type="dt" sz="half" idx="10"/>
          </p:nvPr>
        </p:nvSpPr>
        <p:spPr/>
        <p:txBody>
          <a:bodyPr/>
          <a:lstStyle/>
          <a:p>
            <a:fld id="{BAA9BB32-6484-4DE4-A2CD-7F2257ACDFA8}" type="datetimeFigureOut">
              <a:rPr lang="hr-HR" smtClean="0"/>
              <a:t>25.10.2017.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341378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AA9BB32-6484-4DE4-A2CD-7F2257ACDFA8}" type="datetimeFigureOut">
              <a:rPr lang="hr-HR" smtClean="0"/>
              <a:t>25.10.2017.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2727425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hr-HR" smtClean="0"/>
              <a:t>Uredite stil naslova matrice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AA9BB32-6484-4DE4-A2CD-7F2257ACDFA8}" type="datetimeFigureOut">
              <a:rPr lang="hr-HR" smtClean="0"/>
              <a:t>25.10.2017.</a:t>
            </a:fld>
            <a:endParaRPr lang="hr-HR"/>
          </a:p>
        </p:txBody>
      </p:sp>
      <p:sp>
        <p:nvSpPr>
          <p:cNvPr id="5" name="Footer Placeholder 4"/>
          <p:cNvSpPr>
            <a:spLocks noGrp="1"/>
          </p:cNvSpPr>
          <p:nvPr>
            <p:ph type="ftr" sz="quarter" idx="11"/>
          </p:nvPr>
        </p:nvSpPr>
        <p:spPr>
          <a:xfrm>
            <a:off x="685800" y="381000"/>
            <a:ext cx="6991492" cy="365125"/>
          </a:xfrm>
        </p:spPr>
        <p:txBody>
          <a:bodyPr/>
          <a:lstStyle/>
          <a:p>
            <a:endParaRPr lang="hr-HR"/>
          </a:p>
        </p:txBody>
      </p:sp>
      <p:sp>
        <p:nvSpPr>
          <p:cNvPr id="6" name="Slide Number Placeholder 5"/>
          <p:cNvSpPr>
            <a:spLocks noGrp="1"/>
          </p:cNvSpPr>
          <p:nvPr>
            <p:ph type="sldNum" sz="quarter" idx="12"/>
          </p:nvPr>
        </p:nvSpPr>
        <p:spPr>
          <a:xfrm>
            <a:off x="10862452" y="381000"/>
            <a:ext cx="643748" cy="365125"/>
          </a:xfrm>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21178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AA9BB32-6484-4DE4-A2CD-7F2257ACDFA8}" type="datetimeFigureOut">
              <a:rPr lang="hr-HR" smtClean="0"/>
              <a:t>25.10.2017.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66043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hr-HR" smtClean="0"/>
              <a:t>Uredite stil naslova matrice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AA9BB32-6484-4DE4-A2CD-7F2257ACDFA8}" type="datetimeFigureOut">
              <a:rPr lang="hr-HR" smtClean="0"/>
              <a:t>25.10.2017.</a:t>
            </a:fld>
            <a:endParaRPr lang="hr-HR"/>
          </a:p>
        </p:txBody>
      </p:sp>
      <p:sp>
        <p:nvSpPr>
          <p:cNvPr id="5" name="Footer Placeholder 4"/>
          <p:cNvSpPr>
            <a:spLocks noGrp="1"/>
          </p:cNvSpPr>
          <p:nvPr>
            <p:ph type="ftr" sz="quarter" idx="11"/>
          </p:nvPr>
        </p:nvSpPr>
        <p:spPr>
          <a:xfrm>
            <a:off x="685800" y="381001"/>
            <a:ext cx="6991492" cy="364065"/>
          </a:xfrm>
        </p:spPr>
        <p:txBody>
          <a:bodyPr/>
          <a:lstStyle/>
          <a:p>
            <a:endParaRPr lang="hr-HR"/>
          </a:p>
        </p:txBody>
      </p:sp>
      <p:sp>
        <p:nvSpPr>
          <p:cNvPr id="6" name="Slide Number Placeholder 5"/>
          <p:cNvSpPr>
            <a:spLocks noGrp="1"/>
          </p:cNvSpPr>
          <p:nvPr>
            <p:ph type="sldNum" sz="quarter" idx="12"/>
          </p:nvPr>
        </p:nvSpPr>
        <p:spPr>
          <a:xfrm>
            <a:off x="10862452" y="381000"/>
            <a:ext cx="643748" cy="365125"/>
          </a:xfrm>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66408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35225439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hr-HR" smtClean="0"/>
              <a:t>Uredite stil naslova matrice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685800" y="3132666"/>
            <a:ext cx="5311775" cy="3086019"/>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6172200" y="3132666"/>
            <a:ext cx="5334000" cy="3086019"/>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BAA9BB32-6484-4DE4-A2CD-7F2257ACDFA8}" type="datetimeFigureOut">
              <a:rPr lang="hr-HR" smtClean="0"/>
              <a:t>25.10.2017.</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398384611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BAA9BB32-6484-4DE4-A2CD-7F2257ACDFA8}" type="datetimeFigureOut">
              <a:rPr lang="hr-HR" smtClean="0"/>
              <a:t>25.10.2017.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61990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9BB32-6484-4DE4-A2CD-7F2257ACDFA8}" type="datetimeFigureOut">
              <a:rPr lang="hr-HR" smtClean="0"/>
              <a:t>25.10.2017.</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407843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hr-HR" smtClean="0"/>
              <a:t>Uredite stil naslova matrice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212026977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AA9BB32-6484-4DE4-A2CD-7F2257ACDFA8}" type="datetimeFigureOut">
              <a:rPr lang="hr-HR" smtClean="0"/>
              <a:t>25.10.2017.</a:t>
            </a:fld>
            <a:endParaRPr lang="hr-H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66F18A-4BED-456B-809F-177844E9EB1B}" type="slidenum">
              <a:rPr lang="hr-HR" smtClean="0"/>
              <a:t>‹#›</a:t>
            </a:fld>
            <a:endParaRPr lang="hr-HR"/>
          </a:p>
        </p:txBody>
      </p:sp>
    </p:spTree>
    <p:extLst>
      <p:ext uri="{BB962C8B-B14F-4D97-AF65-F5344CB8AC3E}">
        <p14:creationId xmlns:p14="http://schemas.microsoft.com/office/powerpoint/2010/main" val="1532784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hr-HR" smtClean="0"/>
              <a:t>Uredite stil naslova matrice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AA9BB32-6484-4DE4-A2CD-7F2257ACDFA8}" type="datetimeFigureOut">
              <a:rPr lang="hr-HR" smtClean="0"/>
              <a:t>25.10.2017.</a:t>
            </a:fld>
            <a:endParaRPr lang="hr-H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266F18A-4BED-456B-809F-177844E9EB1B}" type="slidenum">
              <a:rPr lang="hr-HR" smtClean="0"/>
              <a:t>‹#›</a:t>
            </a:fld>
            <a:endParaRPr lang="hr-HR"/>
          </a:p>
        </p:txBody>
      </p:sp>
    </p:spTree>
    <p:extLst>
      <p:ext uri="{BB962C8B-B14F-4D97-AF65-F5344CB8AC3E}">
        <p14:creationId xmlns:p14="http://schemas.microsoft.com/office/powerpoint/2010/main" val="2470424905"/>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os-marijeiline-umag.skole.hr/"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914399" y="1120877"/>
            <a:ext cx="10550013" cy="2507624"/>
          </a:xfrm>
        </p:spPr>
        <p:txBody>
          <a:bodyPr>
            <a:normAutofit/>
          </a:bodyPr>
          <a:lstStyle/>
          <a:p>
            <a:pPr algn="ctr"/>
            <a:r>
              <a:rPr lang="hr-HR" dirty="0" err="1" smtClean="0">
                <a:latin typeface="Bell MT" panose="02020503060305020303" pitchFamily="18" charset="0"/>
                <a:cs typeface="Arial" panose="020B0604020202020204" pitchFamily="34" charset="0"/>
              </a:rPr>
              <a:t>Bookmark</a:t>
            </a:r>
            <a:r>
              <a:rPr lang="hr-HR" dirty="0" smtClean="0">
                <a:latin typeface="Bell MT" panose="02020503060305020303" pitchFamily="18" charset="0"/>
                <a:cs typeface="Arial" panose="020B0604020202020204" pitchFamily="34" charset="0"/>
              </a:rPr>
              <a:t> Exchange </a:t>
            </a:r>
            <a:r>
              <a:rPr lang="hr-HR" dirty="0" err="1" smtClean="0">
                <a:latin typeface="Bell MT" panose="02020503060305020303" pitchFamily="18" charset="0"/>
                <a:cs typeface="Arial" panose="020B0604020202020204" pitchFamily="34" charset="0"/>
              </a:rPr>
              <a:t>project</a:t>
            </a:r>
            <a:r>
              <a:rPr lang="hr-HR" dirty="0" smtClean="0">
                <a:latin typeface="Bell MT" panose="02020503060305020303" pitchFamily="18" charset="0"/>
                <a:cs typeface="Arial" panose="020B0604020202020204" pitchFamily="34" charset="0"/>
              </a:rPr>
              <a:t/>
            </a:r>
            <a:br>
              <a:rPr lang="hr-HR" dirty="0" smtClean="0">
                <a:latin typeface="Bell MT" panose="02020503060305020303" pitchFamily="18" charset="0"/>
                <a:cs typeface="Arial" panose="020B0604020202020204" pitchFamily="34" charset="0"/>
              </a:rPr>
            </a:br>
            <a:endParaRPr lang="hr-HR" sz="3600" dirty="0">
              <a:latin typeface="Bell MT" panose="02020503060305020303" pitchFamily="18" charset="0"/>
              <a:cs typeface="Arial" panose="020B0604020202020204" pitchFamily="34" charset="0"/>
            </a:endParaRPr>
          </a:p>
        </p:txBody>
      </p:sp>
      <p:sp>
        <p:nvSpPr>
          <p:cNvPr id="3" name="Podnaslov 2"/>
          <p:cNvSpPr>
            <a:spLocks noGrp="1"/>
          </p:cNvSpPr>
          <p:nvPr>
            <p:ph type="subTitle" idx="1"/>
          </p:nvPr>
        </p:nvSpPr>
        <p:spPr>
          <a:xfrm>
            <a:off x="6921909" y="4951940"/>
            <a:ext cx="5142271" cy="721273"/>
          </a:xfrm>
        </p:spPr>
        <p:txBody>
          <a:bodyPr/>
          <a:lstStyle/>
          <a:p>
            <a:r>
              <a:rPr lang="hr-HR" dirty="0" err="1" smtClean="0"/>
              <a:t>Edited</a:t>
            </a:r>
            <a:r>
              <a:rPr lang="hr-HR" dirty="0" smtClean="0"/>
              <a:t> </a:t>
            </a:r>
            <a:r>
              <a:rPr lang="hr-HR" dirty="0" err="1" smtClean="0"/>
              <a:t>by</a:t>
            </a:r>
            <a:r>
              <a:rPr lang="hr-HR" dirty="0" smtClean="0"/>
              <a:t>: Maja Lalić</a:t>
            </a:r>
            <a:endParaRPr lang="hr-HR" dirty="0"/>
          </a:p>
        </p:txBody>
      </p:sp>
      <p:sp>
        <p:nvSpPr>
          <p:cNvPr id="4" name="TekstniOkvir 3"/>
          <p:cNvSpPr txBox="1"/>
          <p:nvPr/>
        </p:nvSpPr>
        <p:spPr>
          <a:xfrm>
            <a:off x="698092" y="3628501"/>
            <a:ext cx="4463844" cy="1938992"/>
          </a:xfrm>
          <a:prstGeom prst="rect">
            <a:avLst/>
          </a:prstGeom>
          <a:noFill/>
        </p:spPr>
        <p:txBody>
          <a:bodyPr wrap="square" rtlCol="0">
            <a:spAutoFit/>
          </a:bodyPr>
          <a:lstStyle/>
          <a:p>
            <a:r>
              <a:rPr lang="hr-HR" sz="4000" dirty="0" err="1" smtClean="0">
                <a:latin typeface="Bell MT" panose="02020503060305020303" pitchFamily="18" charset="0"/>
                <a:cs typeface="Arial" panose="020B0604020202020204" pitchFamily="34" charset="0"/>
              </a:rPr>
              <a:t>Elemetary</a:t>
            </a:r>
            <a:r>
              <a:rPr lang="hr-HR" sz="4000" dirty="0" smtClean="0">
                <a:latin typeface="Bell MT" panose="02020503060305020303" pitchFamily="18" charset="0"/>
                <a:cs typeface="Arial" panose="020B0604020202020204" pitchFamily="34" charset="0"/>
              </a:rPr>
              <a:t> </a:t>
            </a:r>
            <a:r>
              <a:rPr lang="hr-HR" sz="4000" dirty="0" err="1" smtClean="0">
                <a:latin typeface="Bell MT" panose="02020503060305020303" pitchFamily="18" charset="0"/>
                <a:cs typeface="Arial" panose="020B0604020202020204" pitchFamily="34" charset="0"/>
              </a:rPr>
              <a:t>school</a:t>
            </a:r>
            <a:r>
              <a:rPr lang="hr-HR" sz="4000" dirty="0" smtClean="0">
                <a:latin typeface="Bell MT" panose="02020503060305020303" pitchFamily="18" charset="0"/>
                <a:cs typeface="Arial" panose="020B0604020202020204" pitchFamily="34" charset="0"/>
              </a:rPr>
              <a:t> Marija </a:t>
            </a:r>
            <a:r>
              <a:rPr lang="hr-HR" sz="4000" dirty="0" err="1" smtClean="0">
                <a:latin typeface="Bell MT" panose="02020503060305020303" pitchFamily="18" charset="0"/>
                <a:cs typeface="Arial" panose="020B0604020202020204" pitchFamily="34" charset="0"/>
              </a:rPr>
              <a:t>and</a:t>
            </a:r>
            <a:r>
              <a:rPr lang="hr-HR" sz="4000" dirty="0" smtClean="0">
                <a:latin typeface="Bell MT" panose="02020503060305020303" pitchFamily="18" charset="0"/>
                <a:cs typeface="Arial" panose="020B0604020202020204" pitchFamily="34" charset="0"/>
              </a:rPr>
              <a:t> Lina Umag</a:t>
            </a:r>
            <a:endParaRPr lang="hr-HR" sz="4000" dirty="0"/>
          </a:p>
        </p:txBody>
      </p:sp>
    </p:spTree>
    <p:extLst>
      <p:ext uri="{BB962C8B-B14F-4D97-AF65-F5344CB8AC3E}">
        <p14:creationId xmlns:p14="http://schemas.microsoft.com/office/powerpoint/2010/main" val="2811815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2239">
            <a:off x="281910" y="1548935"/>
            <a:ext cx="3633924" cy="2424120"/>
          </a:xfrm>
          <a:prstGeom prst="rect">
            <a:avLst/>
          </a:prstGeom>
          <a:effectLst>
            <a:glow rad="139700">
              <a:schemeClr val="accent2">
                <a:satMod val="175000"/>
                <a:alpha val="40000"/>
              </a:schemeClr>
            </a:glow>
          </a:effectLst>
        </p:spPr>
      </p:pic>
      <p:pic>
        <p:nvPicPr>
          <p:cNvPr id="9" name="Slik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66036">
            <a:off x="322681" y="4439115"/>
            <a:ext cx="3306401" cy="1780758"/>
          </a:xfrm>
          <a:prstGeom prst="rect">
            <a:avLst/>
          </a:prstGeom>
          <a:effectLst>
            <a:glow rad="139700">
              <a:schemeClr val="accent2">
                <a:satMod val="175000"/>
                <a:alpha val="40000"/>
              </a:schemeClr>
            </a:glow>
          </a:effectLst>
        </p:spPr>
      </p:pic>
      <p:sp>
        <p:nvSpPr>
          <p:cNvPr id="10" name="TekstniOkvir 9"/>
          <p:cNvSpPr txBox="1"/>
          <p:nvPr/>
        </p:nvSpPr>
        <p:spPr>
          <a:xfrm>
            <a:off x="4640625" y="1371471"/>
            <a:ext cx="2414016" cy="1785104"/>
          </a:xfrm>
          <a:prstGeom prst="rect">
            <a:avLst/>
          </a:prstGeom>
          <a:noFill/>
        </p:spPr>
        <p:txBody>
          <a:bodyPr wrap="square" rtlCol="0">
            <a:spAutoFit/>
          </a:bodyPr>
          <a:lstStyle/>
          <a:p>
            <a:r>
              <a:rPr lang="hr-HR" sz="2200" dirty="0" err="1" smtClean="0">
                <a:solidFill>
                  <a:schemeClr val="accent1">
                    <a:lumMod val="75000"/>
                  </a:schemeClr>
                </a:solidFill>
              </a:rPr>
              <a:t>World’s</a:t>
            </a:r>
            <a:r>
              <a:rPr lang="hr-HR" sz="2200" dirty="0" smtClean="0">
                <a:solidFill>
                  <a:schemeClr val="accent1">
                    <a:lumMod val="75000"/>
                  </a:schemeClr>
                </a:solidFill>
              </a:rPr>
              <a:t> </a:t>
            </a:r>
            <a:r>
              <a:rPr lang="hr-HR" sz="2200" dirty="0" err="1" smtClean="0">
                <a:solidFill>
                  <a:schemeClr val="accent1">
                    <a:lumMod val="75000"/>
                  </a:schemeClr>
                </a:solidFill>
              </a:rPr>
              <a:t>first</a:t>
            </a:r>
            <a:r>
              <a:rPr lang="hr-HR" sz="2200" dirty="0" smtClean="0">
                <a:solidFill>
                  <a:schemeClr val="accent1">
                    <a:lumMod val="75000"/>
                  </a:schemeClr>
                </a:solidFill>
              </a:rPr>
              <a:t> pipe organ (</a:t>
            </a:r>
            <a:r>
              <a:rPr lang="hr-HR" sz="2200" dirty="0" err="1" smtClean="0">
                <a:solidFill>
                  <a:schemeClr val="accent1">
                    <a:lumMod val="75000"/>
                  </a:schemeClr>
                </a:solidFill>
              </a:rPr>
              <a:t>Sea</a:t>
            </a:r>
            <a:r>
              <a:rPr lang="hr-HR" sz="2200" dirty="0" smtClean="0">
                <a:solidFill>
                  <a:schemeClr val="accent1">
                    <a:lumMod val="75000"/>
                  </a:schemeClr>
                </a:solidFill>
              </a:rPr>
              <a:t> organ) </a:t>
            </a:r>
            <a:r>
              <a:rPr lang="hr-HR" sz="2200" dirty="0" err="1" smtClean="0">
                <a:solidFill>
                  <a:schemeClr val="accent1">
                    <a:lumMod val="75000"/>
                  </a:schemeClr>
                </a:solidFill>
              </a:rPr>
              <a:t>that</a:t>
            </a:r>
            <a:r>
              <a:rPr lang="hr-HR" sz="2200" dirty="0" smtClean="0">
                <a:solidFill>
                  <a:schemeClr val="accent1">
                    <a:lumMod val="75000"/>
                  </a:schemeClr>
                </a:solidFill>
              </a:rPr>
              <a:t> </a:t>
            </a:r>
            <a:r>
              <a:rPr lang="hr-HR" sz="2200" dirty="0" err="1" smtClean="0">
                <a:solidFill>
                  <a:schemeClr val="accent1">
                    <a:lumMod val="75000"/>
                  </a:schemeClr>
                </a:solidFill>
              </a:rPr>
              <a:t>is</a:t>
            </a:r>
            <a:r>
              <a:rPr lang="hr-HR" sz="2200" dirty="0" smtClean="0">
                <a:solidFill>
                  <a:schemeClr val="accent1">
                    <a:lumMod val="75000"/>
                  </a:schemeClr>
                </a:solidFill>
              </a:rPr>
              <a:t> </a:t>
            </a:r>
            <a:r>
              <a:rPr lang="hr-HR" sz="2200" dirty="0" err="1" smtClean="0">
                <a:solidFill>
                  <a:schemeClr val="accent1">
                    <a:lumMod val="75000"/>
                  </a:schemeClr>
                </a:solidFill>
              </a:rPr>
              <a:t>played</a:t>
            </a:r>
            <a:r>
              <a:rPr lang="hr-HR" sz="2200" dirty="0" smtClean="0">
                <a:solidFill>
                  <a:schemeClr val="accent1">
                    <a:lumMod val="75000"/>
                  </a:schemeClr>
                </a:solidFill>
              </a:rPr>
              <a:t> </a:t>
            </a:r>
            <a:r>
              <a:rPr lang="hr-HR" sz="2200" dirty="0" err="1" smtClean="0">
                <a:solidFill>
                  <a:schemeClr val="accent1">
                    <a:lumMod val="75000"/>
                  </a:schemeClr>
                </a:solidFill>
              </a:rPr>
              <a:t>by</a:t>
            </a:r>
            <a:r>
              <a:rPr lang="hr-HR" sz="2200" dirty="0" smtClean="0">
                <a:solidFill>
                  <a:schemeClr val="accent1">
                    <a:lumMod val="75000"/>
                  </a:schemeClr>
                </a:solidFill>
              </a:rPr>
              <a:t> </a:t>
            </a:r>
            <a:r>
              <a:rPr lang="hr-HR" sz="2200" dirty="0" err="1" smtClean="0">
                <a:solidFill>
                  <a:schemeClr val="accent1">
                    <a:lumMod val="75000"/>
                  </a:schemeClr>
                </a:solidFill>
              </a:rPr>
              <a:t>the</a:t>
            </a:r>
            <a:r>
              <a:rPr lang="hr-HR" sz="2200" dirty="0" smtClean="0">
                <a:solidFill>
                  <a:schemeClr val="accent1">
                    <a:lumMod val="75000"/>
                  </a:schemeClr>
                </a:solidFill>
              </a:rPr>
              <a:t> </a:t>
            </a:r>
            <a:r>
              <a:rPr lang="hr-HR" sz="2200" dirty="0" err="1" smtClean="0">
                <a:solidFill>
                  <a:schemeClr val="accent1">
                    <a:lumMod val="75000"/>
                  </a:schemeClr>
                </a:solidFill>
              </a:rPr>
              <a:t>sea’s</a:t>
            </a:r>
            <a:r>
              <a:rPr lang="hr-HR" sz="2200" dirty="0" smtClean="0">
                <a:solidFill>
                  <a:schemeClr val="accent1">
                    <a:lumMod val="75000"/>
                  </a:schemeClr>
                </a:solidFill>
              </a:rPr>
              <a:t> </a:t>
            </a:r>
            <a:r>
              <a:rPr lang="hr-HR" sz="2200" dirty="0" err="1" smtClean="0">
                <a:solidFill>
                  <a:schemeClr val="accent1">
                    <a:lumMod val="75000"/>
                  </a:schemeClr>
                </a:solidFill>
              </a:rPr>
              <a:t>rhythmic</a:t>
            </a:r>
            <a:r>
              <a:rPr lang="hr-HR" sz="2200" dirty="0" smtClean="0">
                <a:solidFill>
                  <a:schemeClr val="accent1">
                    <a:lumMod val="75000"/>
                  </a:schemeClr>
                </a:solidFill>
              </a:rPr>
              <a:t> </a:t>
            </a:r>
            <a:r>
              <a:rPr lang="hr-HR" sz="2200" dirty="0" err="1" smtClean="0">
                <a:solidFill>
                  <a:schemeClr val="accent1">
                    <a:lumMod val="75000"/>
                  </a:schemeClr>
                </a:solidFill>
              </a:rPr>
              <a:t>waves</a:t>
            </a:r>
            <a:r>
              <a:rPr lang="hr-HR" sz="2200" dirty="0" smtClean="0">
                <a:solidFill>
                  <a:schemeClr val="accent1">
                    <a:lumMod val="75000"/>
                  </a:schemeClr>
                </a:solidFill>
              </a:rPr>
              <a:t> </a:t>
            </a:r>
            <a:r>
              <a:rPr lang="hr-HR" sz="2200" dirty="0" err="1" smtClean="0">
                <a:solidFill>
                  <a:schemeClr val="accent1">
                    <a:lumMod val="75000"/>
                  </a:schemeClr>
                </a:solidFill>
              </a:rPr>
              <a:t>is</a:t>
            </a:r>
            <a:r>
              <a:rPr lang="hr-HR" sz="2200" dirty="0" smtClean="0">
                <a:solidFill>
                  <a:schemeClr val="accent1">
                    <a:lumMod val="75000"/>
                  </a:schemeClr>
                </a:solidFill>
              </a:rPr>
              <a:t> </a:t>
            </a:r>
            <a:r>
              <a:rPr lang="hr-HR" sz="2200" dirty="0" err="1" smtClean="0">
                <a:solidFill>
                  <a:schemeClr val="accent1">
                    <a:lumMod val="75000"/>
                  </a:schemeClr>
                </a:solidFill>
              </a:rPr>
              <a:t>in</a:t>
            </a:r>
            <a:r>
              <a:rPr lang="hr-HR" sz="2200" dirty="0" smtClean="0">
                <a:solidFill>
                  <a:schemeClr val="accent1">
                    <a:lumMod val="75000"/>
                  </a:schemeClr>
                </a:solidFill>
              </a:rPr>
              <a:t> Zadar.</a:t>
            </a:r>
            <a:endParaRPr lang="hr-HR" sz="2200" dirty="0">
              <a:solidFill>
                <a:schemeClr val="accent1">
                  <a:lumMod val="75000"/>
                </a:schemeClr>
              </a:solidFill>
            </a:endParaRPr>
          </a:p>
        </p:txBody>
      </p:sp>
      <p:sp>
        <p:nvSpPr>
          <p:cNvPr id="11" name="Pravokutnik 10"/>
          <p:cNvSpPr/>
          <p:nvPr/>
        </p:nvSpPr>
        <p:spPr>
          <a:xfrm>
            <a:off x="4643363" y="4104593"/>
            <a:ext cx="2631643" cy="2800767"/>
          </a:xfrm>
          <a:prstGeom prst="rect">
            <a:avLst/>
          </a:prstGeom>
        </p:spPr>
        <p:txBody>
          <a:bodyPr wrap="square">
            <a:spAutoFit/>
          </a:bodyPr>
          <a:lstStyle/>
          <a:p>
            <a:r>
              <a:rPr lang="en-US" sz="2200" dirty="0">
                <a:solidFill>
                  <a:schemeClr val="accent1">
                    <a:lumMod val="75000"/>
                  </a:schemeClr>
                </a:solidFill>
                <a:latin typeface="+mj-lt"/>
              </a:rPr>
              <a:t>The Greeting to the Sun, right next to the Sea Organ crates playful game of lights activated by the sunlight saluting “The most beautiful sunset in the world”.</a:t>
            </a:r>
            <a:endParaRPr lang="hr-HR" sz="2200" dirty="0">
              <a:solidFill>
                <a:schemeClr val="accent1">
                  <a:lumMod val="75000"/>
                </a:schemeClr>
              </a:solidFill>
              <a:latin typeface="+mj-lt"/>
            </a:endParaRPr>
          </a:p>
        </p:txBody>
      </p:sp>
      <p:pic>
        <p:nvPicPr>
          <p:cNvPr id="12" name="Slika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707">
            <a:off x="8268986" y="1689897"/>
            <a:ext cx="3574431" cy="2025146"/>
          </a:xfrm>
          <a:prstGeom prst="rect">
            <a:avLst/>
          </a:prstGeom>
          <a:ln>
            <a:solidFill>
              <a:srgbClr val="FFC000"/>
            </a:solidFill>
          </a:ln>
          <a:effectLst>
            <a:glow rad="139700">
              <a:schemeClr val="accent2">
                <a:satMod val="175000"/>
                <a:alpha val="40000"/>
              </a:schemeClr>
            </a:glow>
          </a:effectLst>
        </p:spPr>
      </p:pic>
      <p:sp>
        <p:nvSpPr>
          <p:cNvPr id="13" name="Strelica udesno 12"/>
          <p:cNvSpPr/>
          <p:nvPr/>
        </p:nvSpPr>
        <p:spPr>
          <a:xfrm rot="19514211">
            <a:off x="3968692" y="1943046"/>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
        <p:nvSpPr>
          <p:cNvPr id="14" name="Strelica udesno 13"/>
          <p:cNvSpPr/>
          <p:nvPr/>
        </p:nvSpPr>
        <p:spPr>
          <a:xfrm rot="890718">
            <a:off x="3689617" y="4197208"/>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
        <p:nvSpPr>
          <p:cNvPr id="15" name="Pravokutnik 14"/>
          <p:cNvSpPr/>
          <p:nvPr/>
        </p:nvSpPr>
        <p:spPr>
          <a:xfrm>
            <a:off x="7904563" y="4088724"/>
            <a:ext cx="4013824" cy="2800767"/>
          </a:xfrm>
          <a:prstGeom prst="rect">
            <a:avLst/>
          </a:prstGeom>
        </p:spPr>
        <p:txBody>
          <a:bodyPr wrap="square">
            <a:spAutoFit/>
          </a:bodyPr>
          <a:lstStyle/>
          <a:p>
            <a:r>
              <a:rPr lang="en-US" sz="2200" dirty="0">
                <a:solidFill>
                  <a:schemeClr val="accent1">
                    <a:lumMod val="75000"/>
                  </a:schemeClr>
                </a:solidFill>
                <a:latin typeface="+mj-lt"/>
              </a:rPr>
              <a:t>“</a:t>
            </a:r>
            <a:r>
              <a:rPr lang="en-US" sz="2200" dirty="0" err="1">
                <a:solidFill>
                  <a:schemeClr val="accent1">
                    <a:lumMod val="75000"/>
                  </a:schemeClr>
                </a:solidFill>
                <a:latin typeface="+mj-lt"/>
              </a:rPr>
              <a:t>Zadar</a:t>
            </a:r>
            <a:r>
              <a:rPr lang="en-US" sz="2200" dirty="0">
                <a:solidFill>
                  <a:schemeClr val="accent1">
                    <a:lumMod val="75000"/>
                  </a:schemeClr>
                </a:solidFill>
                <a:latin typeface="+mj-lt"/>
              </a:rPr>
              <a:t> has the most beautiful sunset in the world, more beautiful than the one in Key West in Florida, applauded at every evening.” Those were the words Alfred Hitchcock said during his visit to </a:t>
            </a:r>
            <a:r>
              <a:rPr lang="en-US" sz="2200" dirty="0" err="1">
                <a:solidFill>
                  <a:schemeClr val="accent1">
                    <a:lumMod val="75000"/>
                  </a:schemeClr>
                </a:solidFill>
                <a:latin typeface="+mj-lt"/>
              </a:rPr>
              <a:t>Zadar</a:t>
            </a:r>
            <a:r>
              <a:rPr lang="en-US" sz="2200" dirty="0">
                <a:solidFill>
                  <a:schemeClr val="accent1">
                    <a:lumMod val="75000"/>
                  </a:schemeClr>
                </a:solidFill>
                <a:latin typeface="+mj-lt"/>
              </a:rPr>
              <a:t> </a:t>
            </a:r>
            <a:r>
              <a:rPr lang="en-US" sz="2200" dirty="0" smtClean="0">
                <a:solidFill>
                  <a:schemeClr val="accent1">
                    <a:lumMod val="75000"/>
                  </a:schemeClr>
                </a:solidFill>
                <a:latin typeface="+mj-lt"/>
              </a:rPr>
              <a:t>in</a:t>
            </a:r>
            <a:r>
              <a:rPr lang="hr-HR" sz="2200" dirty="0" smtClean="0">
                <a:solidFill>
                  <a:schemeClr val="accent1">
                    <a:lumMod val="75000"/>
                  </a:schemeClr>
                </a:solidFill>
                <a:latin typeface="+mj-lt"/>
              </a:rPr>
              <a:t> </a:t>
            </a:r>
            <a:r>
              <a:rPr lang="en-US" sz="2200" dirty="0" smtClean="0">
                <a:solidFill>
                  <a:schemeClr val="accent1">
                    <a:lumMod val="75000"/>
                  </a:schemeClr>
                </a:solidFill>
                <a:latin typeface="+mj-lt"/>
              </a:rPr>
              <a:t>1964</a:t>
            </a:r>
            <a:r>
              <a:rPr lang="en-US" sz="2200" dirty="0">
                <a:solidFill>
                  <a:schemeClr val="accent1">
                    <a:lumMod val="75000"/>
                  </a:schemeClr>
                </a:solidFill>
                <a:latin typeface="+mj-lt"/>
              </a:rPr>
              <a:t>. </a:t>
            </a:r>
            <a:endParaRPr lang="hr-HR" sz="2200" dirty="0">
              <a:solidFill>
                <a:schemeClr val="accent1">
                  <a:lumMod val="75000"/>
                </a:schemeClr>
              </a:solidFill>
              <a:latin typeface="+mj-lt"/>
            </a:endParaRPr>
          </a:p>
        </p:txBody>
      </p:sp>
      <p:sp>
        <p:nvSpPr>
          <p:cNvPr id="16" name="Strelica udesno 15"/>
          <p:cNvSpPr/>
          <p:nvPr/>
        </p:nvSpPr>
        <p:spPr>
          <a:xfrm rot="19954928">
            <a:off x="8116464" y="3605776"/>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Tree>
    <p:extLst>
      <p:ext uri="{BB962C8B-B14F-4D97-AF65-F5344CB8AC3E}">
        <p14:creationId xmlns:p14="http://schemas.microsoft.com/office/powerpoint/2010/main" val="783259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9" y="1274618"/>
            <a:ext cx="6930039" cy="2821894"/>
          </a:xfrm>
          <a:prstGeom prst="rect">
            <a:avLst/>
          </a:prstGeom>
          <a:effectLst>
            <a:glow rad="76200">
              <a:schemeClr val="accent1">
                <a:lumMod val="20000"/>
                <a:lumOff val="80000"/>
                <a:alpha val="40000"/>
              </a:schemeClr>
            </a:glow>
            <a:softEdge rad="152400"/>
          </a:effectLst>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80" y="3995101"/>
            <a:ext cx="6930038" cy="2793626"/>
          </a:xfrm>
          <a:prstGeom prst="rect">
            <a:avLst/>
          </a:prstGeom>
          <a:effectLst>
            <a:glow rad="76200">
              <a:schemeClr val="accent1">
                <a:lumMod val="20000"/>
                <a:lumOff val="80000"/>
                <a:alpha val="40000"/>
              </a:schemeClr>
            </a:glow>
            <a:softEdge rad="152400"/>
          </a:effectLst>
        </p:spPr>
      </p:pic>
      <p:sp>
        <p:nvSpPr>
          <p:cNvPr id="6" name="TekstniOkvir 5"/>
          <p:cNvSpPr txBox="1"/>
          <p:nvPr/>
        </p:nvSpPr>
        <p:spPr>
          <a:xfrm>
            <a:off x="8102078" y="1640328"/>
            <a:ext cx="3777672" cy="4524315"/>
          </a:xfrm>
          <a:prstGeom prst="rect">
            <a:avLst/>
          </a:prstGeom>
          <a:noFill/>
        </p:spPr>
        <p:txBody>
          <a:bodyPr wrap="square" rtlCol="0">
            <a:spAutoFit/>
          </a:bodyPr>
          <a:lstStyle/>
          <a:p>
            <a:r>
              <a:rPr lang="hr-HR" sz="2400" dirty="0" smtClean="0">
                <a:solidFill>
                  <a:schemeClr val="accent1">
                    <a:lumMod val="75000"/>
                  </a:schemeClr>
                </a:solidFill>
              </a:rPr>
              <a:t>English poet Lord Byron </a:t>
            </a:r>
            <a:r>
              <a:rPr lang="hr-HR" sz="2400" dirty="0" err="1" smtClean="0">
                <a:solidFill>
                  <a:schemeClr val="accent1">
                    <a:lumMod val="75000"/>
                  </a:schemeClr>
                </a:solidFill>
              </a:rPr>
              <a:t>was</a:t>
            </a:r>
            <a:r>
              <a:rPr lang="hr-HR" sz="2400" dirty="0" smtClean="0">
                <a:solidFill>
                  <a:schemeClr val="accent1">
                    <a:lumMod val="75000"/>
                  </a:schemeClr>
                </a:solidFill>
              </a:rPr>
              <a:t> </a:t>
            </a:r>
            <a:r>
              <a:rPr lang="hr-HR" sz="2400" dirty="0" err="1" smtClean="0">
                <a:solidFill>
                  <a:schemeClr val="accent1">
                    <a:lumMod val="75000"/>
                  </a:schemeClr>
                </a:solidFill>
              </a:rPr>
              <a:t>the</a:t>
            </a:r>
            <a:r>
              <a:rPr lang="hr-HR" sz="2400" dirty="0" smtClean="0">
                <a:solidFill>
                  <a:schemeClr val="accent1">
                    <a:lumMod val="75000"/>
                  </a:schemeClr>
                </a:solidFill>
              </a:rPr>
              <a:t> </a:t>
            </a:r>
            <a:r>
              <a:rPr lang="hr-HR" sz="2400" dirty="0" err="1" smtClean="0">
                <a:solidFill>
                  <a:schemeClr val="accent1">
                    <a:lumMod val="75000"/>
                  </a:schemeClr>
                </a:solidFill>
              </a:rPr>
              <a:t>first</a:t>
            </a:r>
            <a:r>
              <a:rPr lang="hr-HR" sz="2400" dirty="0" smtClean="0">
                <a:solidFill>
                  <a:schemeClr val="accent1">
                    <a:lumMod val="75000"/>
                  </a:schemeClr>
                </a:solidFill>
              </a:rPr>
              <a:t> to </a:t>
            </a:r>
            <a:r>
              <a:rPr lang="hr-HR" sz="2400" dirty="0" err="1" smtClean="0">
                <a:solidFill>
                  <a:schemeClr val="accent1">
                    <a:lumMod val="75000"/>
                  </a:schemeClr>
                </a:solidFill>
              </a:rPr>
              <a:t>describe</a:t>
            </a:r>
            <a:r>
              <a:rPr lang="hr-HR" sz="2400" dirty="0" smtClean="0">
                <a:solidFill>
                  <a:schemeClr val="accent1">
                    <a:lumMod val="75000"/>
                  </a:schemeClr>
                </a:solidFill>
              </a:rPr>
              <a:t> Dubrovnik as ‘</a:t>
            </a:r>
            <a:r>
              <a:rPr lang="hr-HR" sz="2400" dirty="0" err="1" smtClean="0">
                <a:solidFill>
                  <a:schemeClr val="accent1">
                    <a:lumMod val="75000"/>
                  </a:schemeClr>
                </a:solidFill>
              </a:rPr>
              <a:t>the</a:t>
            </a:r>
            <a:r>
              <a:rPr lang="hr-HR" sz="2400" dirty="0" smtClean="0">
                <a:solidFill>
                  <a:schemeClr val="accent1">
                    <a:lumMod val="75000"/>
                  </a:schemeClr>
                </a:solidFill>
              </a:rPr>
              <a:t> </a:t>
            </a:r>
            <a:r>
              <a:rPr lang="hr-HR" sz="2400" dirty="0" err="1" smtClean="0">
                <a:solidFill>
                  <a:schemeClr val="accent1">
                    <a:lumMod val="75000"/>
                  </a:schemeClr>
                </a:solidFill>
              </a:rPr>
              <a:t>pearl</a:t>
            </a:r>
            <a:r>
              <a:rPr lang="hr-HR" sz="2400" dirty="0" smtClean="0">
                <a:solidFill>
                  <a:schemeClr val="accent1">
                    <a:lumMod val="75000"/>
                  </a:schemeClr>
                </a:solidFill>
              </a:rPr>
              <a:t> </a:t>
            </a:r>
            <a:r>
              <a:rPr lang="hr-HR" sz="2400" dirty="0" err="1" smtClean="0">
                <a:solidFill>
                  <a:schemeClr val="accent1">
                    <a:lumMod val="75000"/>
                  </a:schemeClr>
                </a:solidFill>
              </a:rPr>
              <a:t>of</a:t>
            </a:r>
            <a:r>
              <a:rPr lang="hr-HR" sz="2400" dirty="0" smtClean="0">
                <a:solidFill>
                  <a:schemeClr val="accent1">
                    <a:lumMod val="75000"/>
                  </a:schemeClr>
                </a:solidFill>
              </a:rPr>
              <a:t> </a:t>
            </a:r>
            <a:r>
              <a:rPr lang="hr-HR" sz="2400" dirty="0" err="1" smtClean="0">
                <a:solidFill>
                  <a:schemeClr val="accent1">
                    <a:lumMod val="75000"/>
                  </a:schemeClr>
                </a:solidFill>
              </a:rPr>
              <a:t>the</a:t>
            </a:r>
            <a:r>
              <a:rPr lang="hr-HR" sz="2400" dirty="0" smtClean="0">
                <a:solidFill>
                  <a:schemeClr val="accent1">
                    <a:lumMod val="75000"/>
                  </a:schemeClr>
                </a:solidFill>
              </a:rPr>
              <a:t> Adriatic’. </a:t>
            </a:r>
            <a:r>
              <a:rPr lang="hr-HR" sz="2400" dirty="0" err="1" smtClean="0">
                <a:solidFill>
                  <a:schemeClr val="accent1">
                    <a:lumMod val="75000"/>
                  </a:schemeClr>
                </a:solidFill>
              </a:rPr>
              <a:t>Playwright</a:t>
            </a:r>
            <a:r>
              <a:rPr lang="hr-HR" sz="2400" dirty="0" smtClean="0">
                <a:solidFill>
                  <a:schemeClr val="accent1">
                    <a:lumMod val="75000"/>
                  </a:schemeClr>
                </a:solidFill>
              </a:rPr>
              <a:t> George Bernard Shaw </a:t>
            </a:r>
            <a:r>
              <a:rPr lang="hr-HR" sz="2400" dirty="0" err="1" smtClean="0">
                <a:solidFill>
                  <a:schemeClr val="accent1">
                    <a:lumMod val="75000"/>
                  </a:schemeClr>
                </a:solidFill>
              </a:rPr>
              <a:t>also</a:t>
            </a:r>
            <a:r>
              <a:rPr lang="hr-HR" sz="2400" dirty="0" smtClean="0">
                <a:solidFill>
                  <a:schemeClr val="accent1">
                    <a:lumMod val="75000"/>
                  </a:schemeClr>
                </a:solidFill>
              </a:rPr>
              <a:t> </a:t>
            </a:r>
            <a:r>
              <a:rPr lang="hr-HR" sz="2400" dirty="0" err="1" smtClean="0">
                <a:solidFill>
                  <a:schemeClr val="accent1">
                    <a:lumMod val="75000"/>
                  </a:schemeClr>
                </a:solidFill>
              </a:rPr>
              <a:t>once</a:t>
            </a:r>
            <a:r>
              <a:rPr lang="hr-HR" sz="2400" dirty="0" smtClean="0">
                <a:solidFill>
                  <a:schemeClr val="accent1">
                    <a:lumMod val="75000"/>
                  </a:schemeClr>
                </a:solidFill>
              </a:rPr>
              <a:t> </a:t>
            </a:r>
            <a:r>
              <a:rPr lang="hr-HR" sz="2400" dirty="0" err="1" smtClean="0">
                <a:solidFill>
                  <a:schemeClr val="accent1">
                    <a:lumMod val="75000"/>
                  </a:schemeClr>
                </a:solidFill>
              </a:rPr>
              <a:t>said</a:t>
            </a:r>
            <a:r>
              <a:rPr lang="hr-HR" sz="2400" dirty="0" smtClean="0">
                <a:solidFill>
                  <a:schemeClr val="accent1">
                    <a:lumMod val="75000"/>
                  </a:schemeClr>
                </a:solidFill>
              </a:rPr>
              <a:t>: „</a:t>
            </a:r>
            <a:r>
              <a:rPr lang="hr-HR" sz="2400" dirty="0" err="1" smtClean="0">
                <a:solidFill>
                  <a:schemeClr val="accent1">
                    <a:lumMod val="75000"/>
                  </a:schemeClr>
                </a:solidFill>
              </a:rPr>
              <a:t>Those</a:t>
            </a:r>
            <a:r>
              <a:rPr lang="hr-HR" sz="2400" dirty="0" smtClean="0">
                <a:solidFill>
                  <a:schemeClr val="accent1">
                    <a:lumMod val="75000"/>
                  </a:schemeClr>
                </a:solidFill>
              </a:rPr>
              <a:t> </a:t>
            </a:r>
            <a:r>
              <a:rPr lang="hr-HR" sz="2400" dirty="0" err="1" smtClean="0">
                <a:solidFill>
                  <a:schemeClr val="accent1">
                    <a:lumMod val="75000"/>
                  </a:schemeClr>
                </a:solidFill>
              </a:rPr>
              <a:t>who</a:t>
            </a:r>
            <a:r>
              <a:rPr lang="hr-HR" sz="2400" dirty="0" smtClean="0">
                <a:solidFill>
                  <a:schemeClr val="accent1">
                    <a:lumMod val="75000"/>
                  </a:schemeClr>
                </a:solidFill>
              </a:rPr>
              <a:t> </a:t>
            </a:r>
            <a:r>
              <a:rPr lang="hr-HR" sz="2400" dirty="0" err="1" smtClean="0">
                <a:solidFill>
                  <a:schemeClr val="accent1">
                    <a:lumMod val="75000"/>
                  </a:schemeClr>
                </a:solidFill>
              </a:rPr>
              <a:t>seek</a:t>
            </a:r>
            <a:r>
              <a:rPr lang="hr-HR" sz="2400" dirty="0" smtClean="0">
                <a:solidFill>
                  <a:schemeClr val="accent1">
                    <a:lumMod val="75000"/>
                  </a:schemeClr>
                </a:solidFill>
              </a:rPr>
              <a:t> </a:t>
            </a:r>
            <a:r>
              <a:rPr lang="hr-HR" sz="2400" dirty="0" err="1" smtClean="0">
                <a:solidFill>
                  <a:schemeClr val="accent1">
                    <a:lumMod val="75000"/>
                  </a:schemeClr>
                </a:solidFill>
              </a:rPr>
              <a:t>paradise</a:t>
            </a:r>
            <a:r>
              <a:rPr lang="hr-HR" sz="2400" dirty="0" smtClean="0">
                <a:solidFill>
                  <a:schemeClr val="accent1">
                    <a:lumMod val="75000"/>
                  </a:schemeClr>
                </a:solidFill>
              </a:rPr>
              <a:t> on </a:t>
            </a:r>
            <a:r>
              <a:rPr lang="hr-HR" sz="2400" dirty="0" err="1" smtClean="0">
                <a:solidFill>
                  <a:schemeClr val="accent1">
                    <a:lumMod val="75000"/>
                  </a:schemeClr>
                </a:solidFill>
              </a:rPr>
              <a:t>earth</a:t>
            </a:r>
            <a:r>
              <a:rPr lang="hr-HR" sz="2400" dirty="0" smtClean="0">
                <a:solidFill>
                  <a:schemeClr val="accent1">
                    <a:lumMod val="75000"/>
                  </a:schemeClr>
                </a:solidFill>
              </a:rPr>
              <a:t> </a:t>
            </a:r>
            <a:r>
              <a:rPr lang="hr-HR" sz="2400" dirty="0" err="1" smtClean="0">
                <a:solidFill>
                  <a:schemeClr val="accent1">
                    <a:lumMod val="75000"/>
                  </a:schemeClr>
                </a:solidFill>
              </a:rPr>
              <a:t>should</a:t>
            </a:r>
            <a:r>
              <a:rPr lang="hr-HR" sz="2400" dirty="0" smtClean="0">
                <a:solidFill>
                  <a:schemeClr val="accent1">
                    <a:lumMod val="75000"/>
                  </a:schemeClr>
                </a:solidFill>
              </a:rPr>
              <a:t> </a:t>
            </a:r>
            <a:r>
              <a:rPr lang="hr-HR" sz="2400" dirty="0" err="1" smtClean="0">
                <a:solidFill>
                  <a:schemeClr val="accent1">
                    <a:lumMod val="75000"/>
                  </a:schemeClr>
                </a:solidFill>
              </a:rPr>
              <a:t>come</a:t>
            </a:r>
            <a:r>
              <a:rPr lang="hr-HR" sz="2400" dirty="0" smtClean="0">
                <a:solidFill>
                  <a:schemeClr val="accent1">
                    <a:lumMod val="75000"/>
                  </a:schemeClr>
                </a:solidFill>
              </a:rPr>
              <a:t> to Dubrovnik”.</a:t>
            </a:r>
          </a:p>
          <a:p>
            <a:endParaRPr lang="hr-HR" sz="2400" dirty="0">
              <a:solidFill>
                <a:schemeClr val="accent1">
                  <a:lumMod val="75000"/>
                </a:schemeClr>
              </a:solidFill>
            </a:endParaRPr>
          </a:p>
          <a:p>
            <a:r>
              <a:rPr lang="hr-HR" sz="2400" dirty="0" smtClean="0">
                <a:solidFill>
                  <a:schemeClr val="accent1">
                    <a:lumMod val="75000"/>
                  </a:schemeClr>
                </a:solidFill>
              </a:rPr>
              <a:t>Popular tv </a:t>
            </a:r>
            <a:r>
              <a:rPr lang="hr-HR" sz="2400" dirty="0" err="1" smtClean="0">
                <a:solidFill>
                  <a:schemeClr val="accent1">
                    <a:lumMod val="75000"/>
                  </a:schemeClr>
                </a:solidFill>
              </a:rPr>
              <a:t>series</a:t>
            </a:r>
            <a:r>
              <a:rPr lang="hr-HR" sz="2400" dirty="0" smtClean="0">
                <a:solidFill>
                  <a:schemeClr val="accent1">
                    <a:lumMod val="75000"/>
                  </a:schemeClr>
                </a:solidFill>
              </a:rPr>
              <a:t> Game </a:t>
            </a:r>
            <a:r>
              <a:rPr lang="hr-HR" sz="2400" dirty="0" err="1" smtClean="0">
                <a:solidFill>
                  <a:schemeClr val="accent1">
                    <a:lumMod val="75000"/>
                  </a:schemeClr>
                </a:solidFill>
              </a:rPr>
              <a:t>of</a:t>
            </a:r>
            <a:r>
              <a:rPr lang="hr-HR" sz="2400" dirty="0" smtClean="0">
                <a:solidFill>
                  <a:schemeClr val="accent1">
                    <a:lumMod val="75000"/>
                  </a:schemeClr>
                </a:solidFill>
              </a:rPr>
              <a:t> </a:t>
            </a:r>
            <a:r>
              <a:rPr lang="hr-HR" sz="2400" dirty="0" err="1" smtClean="0">
                <a:solidFill>
                  <a:schemeClr val="accent1">
                    <a:lumMod val="75000"/>
                  </a:schemeClr>
                </a:solidFill>
              </a:rPr>
              <a:t>Thrones</a:t>
            </a:r>
            <a:r>
              <a:rPr lang="hr-HR" sz="2400" dirty="0" smtClean="0">
                <a:solidFill>
                  <a:schemeClr val="accent1">
                    <a:lumMod val="75000"/>
                  </a:schemeClr>
                </a:solidFill>
              </a:rPr>
              <a:t> </a:t>
            </a:r>
            <a:r>
              <a:rPr lang="hr-HR" sz="2400" dirty="0" err="1" smtClean="0">
                <a:solidFill>
                  <a:schemeClr val="accent1">
                    <a:lumMod val="75000"/>
                  </a:schemeClr>
                </a:solidFill>
              </a:rPr>
              <a:t>was</a:t>
            </a:r>
            <a:r>
              <a:rPr lang="hr-HR" sz="2400" dirty="0" smtClean="0">
                <a:solidFill>
                  <a:schemeClr val="accent1">
                    <a:lumMod val="75000"/>
                  </a:schemeClr>
                </a:solidFill>
              </a:rPr>
              <a:t> </a:t>
            </a:r>
            <a:r>
              <a:rPr lang="hr-HR" sz="2400" dirty="0" err="1" smtClean="0">
                <a:solidFill>
                  <a:schemeClr val="accent1">
                    <a:lumMod val="75000"/>
                  </a:schemeClr>
                </a:solidFill>
              </a:rPr>
              <a:t>filmed</a:t>
            </a:r>
            <a:r>
              <a:rPr lang="hr-HR" sz="2400" dirty="0" smtClean="0">
                <a:solidFill>
                  <a:schemeClr val="accent1">
                    <a:lumMod val="75000"/>
                  </a:schemeClr>
                </a:solidFill>
              </a:rPr>
              <a:t> </a:t>
            </a:r>
            <a:r>
              <a:rPr lang="hr-HR" sz="2400" dirty="0" err="1" smtClean="0">
                <a:solidFill>
                  <a:schemeClr val="accent1">
                    <a:lumMod val="75000"/>
                  </a:schemeClr>
                </a:solidFill>
              </a:rPr>
              <a:t>in</a:t>
            </a:r>
            <a:r>
              <a:rPr lang="hr-HR" sz="2400" dirty="0" smtClean="0">
                <a:solidFill>
                  <a:schemeClr val="accent1">
                    <a:lumMod val="75000"/>
                  </a:schemeClr>
                </a:solidFill>
              </a:rPr>
              <a:t> Croatia </a:t>
            </a:r>
            <a:r>
              <a:rPr lang="hr-HR" sz="2400" dirty="0" err="1" smtClean="0">
                <a:solidFill>
                  <a:schemeClr val="accent1">
                    <a:lumMod val="75000"/>
                  </a:schemeClr>
                </a:solidFill>
              </a:rPr>
              <a:t>in</a:t>
            </a:r>
            <a:r>
              <a:rPr lang="hr-HR" sz="2400" dirty="0" smtClean="0">
                <a:solidFill>
                  <a:schemeClr val="accent1">
                    <a:lumMod val="75000"/>
                  </a:schemeClr>
                </a:solidFill>
              </a:rPr>
              <a:t> </a:t>
            </a:r>
            <a:r>
              <a:rPr lang="hr-HR" sz="2400" dirty="0">
                <a:solidFill>
                  <a:schemeClr val="accent1">
                    <a:lumMod val="75000"/>
                  </a:schemeClr>
                </a:solidFill>
              </a:rPr>
              <a:t>D</a:t>
            </a:r>
            <a:r>
              <a:rPr lang="hr-HR" sz="2400" dirty="0" smtClean="0">
                <a:solidFill>
                  <a:schemeClr val="accent1">
                    <a:lumMod val="75000"/>
                  </a:schemeClr>
                </a:solidFill>
              </a:rPr>
              <a:t>ubrovnik.</a:t>
            </a:r>
            <a:endParaRPr lang="hr-HR" sz="2400" dirty="0">
              <a:solidFill>
                <a:schemeClr val="accent1">
                  <a:lumMod val="75000"/>
                </a:schemeClr>
              </a:solidFill>
            </a:endParaRPr>
          </a:p>
        </p:txBody>
      </p:sp>
      <p:sp>
        <p:nvSpPr>
          <p:cNvPr id="9" name="Strelica udesno 8"/>
          <p:cNvSpPr/>
          <p:nvPr/>
        </p:nvSpPr>
        <p:spPr>
          <a:xfrm>
            <a:off x="7191088" y="3382123"/>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Tree>
    <p:extLst>
      <p:ext uri="{BB962C8B-B14F-4D97-AF65-F5344CB8AC3E}">
        <p14:creationId xmlns:p14="http://schemas.microsoft.com/office/powerpoint/2010/main" val="376387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4766" y="1007153"/>
            <a:ext cx="11162071" cy="1293028"/>
          </a:xfrm>
        </p:spPr>
        <p:txBody>
          <a:bodyPr>
            <a:normAutofit/>
          </a:bodyPr>
          <a:lstStyle/>
          <a:p>
            <a:pPr algn="l"/>
            <a:r>
              <a:rPr lang="hr-HR" sz="4800" dirty="0" smtClean="0">
                <a:solidFill>
                  <a:schemeClr val="accent1">
                    <a:lumMod val="75000"/>
                  </a:schemeClr>
                </a:solidFill>
              </a:rPr>
              <a:t>Umag</a:t>
            </a:r>
            <a:endParaRPr lang="hr-HR" sz="4800" dirty="0">
              <a:solidFill>
                <a:schemeClr val="accent1">
                  <a:lumMod val="75000"/>
                </a:schemeClr>
              </a:solidFill>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737" y="2492724"/>
            <a:ext cx="4214343" cy="41027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kstniOkvir 4"/>
          <p:cNvSpPr txBox="1"/>
          <p:nvPr/>
        </p:nvSpPr>
        <p:spPr>
          <a:xfrm>
            <a:off x="5098473" y="1423201"/>
            <a:ext cx="6714836" cy="3046988"/>
          </a:xfrm>
          <a:prstGeom prst="rect">
            <a:avLst/>
          </a:prstGeom>
          <a:noFill/>
        </p:spPr>
        <p:txBody>
          <a:bodyPr wrap="square" rtlCol="0">
            <a:spAutoFit/>
          </a:bodyPr>
          <a:lstStyle/>
          <a:p>
            <a:r>
              <a:rPr lang="en-US" sz="2400" dirty="0" err="1" smtClean="0">
                <a:solidFill>
                  <a:schemeClr val="accent1">
                    <a:lumMod val="75000"/>
                  </a:schemeClr>
                </a:solidFill>
              </a:rPr>
              <a:t>Umag</a:t>
            </a:r>
            <a:r>
              <a:rPr lang="en-US" sz="2400" dirty="0" smtClean="0">
                <a:solidFill>
                  <a:schemeClr val="accent1">
                    <a:lumMod val="75000"/>
                  </a:schemeClr>
                </a:solidFill>
              </a:rPr>
              <a:t> </a:t>
            </a:r>
            <a:r>
              <a:rPr lang="en-US" sz="2400" dirty="0">
                <a:solidFill>
                  <a:schemeClr val="accent1">
                    <a:lumMod val="75000"/>
                  </a:schemeClr>
                </a:solidFill>
              </a:rPr>
              <a:t>is a city in Istria that year after year attracts numerous tourists with its beautiful 45 km long coast, interesting hinterland, crystal clear sea and unique old buildings built by the Romans who once used the place as their summer residence and churches in renaissance and baroque style. It is also known as the westernmost city of Croatia and a host of famous ATP tournament. </a:t>
            </a:r>
            <a:endParaRPr lang="hr-HR" sz="2400" dirty="0">
              <a:solidFill>
                <a:schemeClr val="accent1">
                  <a:lumMod val="75000"/>
                </a:schemeClr>
              </a:solidFill>
            </a:endParaRPr>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491" y="4470189"/>
            <a:ext cx="4114800" cy="2057400"/>
          </a:xfrm>
          <a:prstGeom prst="rect">
            <a:avLst/>
          </a:prstGeom>
        </p:spPr>
      </p:pic>
    </p:spTree>
    <p:extLst>
      <p:ext uri="{BB962C8B-B14F-4D97-AF65-F5344CB8AC3E}">
        <p14:creationId xmlns:p14="http://schemas.microsoft.com/office/powerpoint/2010/main" val="1757402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83458"/>
            <a:ext cx="6194854" cy="3495561"/>
          </a:xfrm>
          <a:prstGeom prst="rect">
            <a:avLst/>
          </a:prstGeom>
          <a:effectLst>
            <a:glow>
              <a:schemeClr val="accent1">
                <a:alpha val="40000"/>
              </a:schemeClr>
            </a:glow>
            <a:softEdge rad="63500"/>
          </a:effectLst>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854" y="3583458"/>
            <a:ext cx="5997146" cy="3495561"/>
          </a:xfrm>
          <a:prstGeom prst="rect">
            <a:avLst/>
          </a:prstGeom>
          <a:effectLst>
            <a:glow>
              <a:schemeClr val="accent1">
                <a:alpha val="40000"/>
              </a:schemeClr>
            </a:glow>
            <a:softEdge rad="63500"/>
          </a:effectLst>
        </p:spPr>
      </p:pic>
      <p:sp>
        <p:nvSpPr>
          <p:cNvPr id="7" name="TekstniOkvir 6"/>
          <p:cNvSpPr txBox="1"/>
          <p:nvPr/>
        </p:nvSpPr>
        <p:spPr>
          <a:xfrm rot="1745233">
            <a:off x="6469668" y="856889"/>
            <a:ext cx="2619632" cy="1107996"/>
          </a:xfrm>
          <a:prstGeom prst="rect">
            <a:avLst/>
          </a:prstGeom>
          <a:noFill/>
          <a:ln>
            <a:solidFill>
              <a:schemeClr val="bg2">
                <a:lumMod val="75000"/>
              </a:schemeClr>
            </a:solidFill>
          </a:ln>
          <a:effectLst>
            <a:glow>
              <a:schemeClr val="accent1">
                <a:alpha val="40000"/>
              </a:schemeClr>
            </a:glow>
            <a:softEdge rad="1003300"/>
          </a:effectLst>
          <a:scene3d>
            <a:camera prst="orthographicFront"/>
            <a:lightRig rig="threePt" dir="t"/>
          </a:scene3d>
          <a:sp3d>
            <a:bevelT prst="relaxedInset"/>
            <a:bevelB prst="angle"/>
          </a:sp3d>
        </p:spPr>
        <p:txBody>
          <a:bodyPr wrap="square" rtlCol="0">
            <a:spAutoFit/>
          </a:bodyPr>
          <a:lstStyle/>
          <a:p>
            <a:r>
              <a:rPr lang="hr-HR" sz="6600" dirty="0" smtClean="0">
                <a:solidFill>
                  <a:schemeClr val="bg1">
                    <a:lumMod val="40000"/>
                    <a:lumOff val="60000"/>
                  </a:schemeClr>
                </a:solidFill>
              </a:rPr>
              <a:t>Umag</a:t>
            </a:r>
            <a:endParaRPr lang="hr-HR" sz="6600" dirty="0">
              <a:solidFill>
                <a:schemeClr val="bg1">
                  <a:lumMod val="40000"/>
                  <a:lumOff val="60000"/>
                </a:schemeClr>
              </a:solidFill>
            </a:endParaRPr>
          </a:p>
        </p:txBody>
      </p:sp>
      <p:pic>
        <p:nvPicPr>
          <p:cNvPr id="8" name="Rezervirano mjesto sadržaja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155228" y="0"/>
            <a:ext cx="5997146" cy="3588988"/>
          </a:xfrm>
          <a:effectLst>
            <a:softEdge rad="63500"/>
          </a:effectLst>
        </p:spPr>
      </p:pic>
      <p:sp>
        <p:nvSpPr>
          <p:cNvPr id="10" name="TekstniOkvir 9"/>
          <p:cNvSpPr txBox="1"/>
          <p:nvPr/>
        </p:nvSpPr>
        <p:spPr>
          <a:xfrm rot="1745233">
            <a:off x="780035" y="901933"/>
            <a:ext cx="2619632" cy="1107996"/>
          </a:xfrm>
          <a:prstGeom prst="rect">
            <a:avLst/>
          </a:prstGeom>
          <a:noFill/>
          <a:ln>
            <a:solidFill>
              <a:schemeClr val="bg2">
                <a:lumMod val="75000"/>
              </a:schemeClr>
            </a:solidFill>
          </a:ln>
          <a:effectLst>
            <a:glow>
              <a:schemeClr val="accent1">
                <a:alpha val="40000"/>
              </a:schemeClr>
            </a:glow>
            <a:softEdge rad="1003300"/>
          </a:effectLst>
          <a:scene3d>
            <a:camera prst="orthographicFront"/>
            <a:lightRig rig="threePt" dir="t"/>
          </a:scene3d>
          <a:sp3d>
            <a:bevelT prst="relaxedInset"/>
            <a:bevelB prst="angle"/>
          </a:sp3d>
        </p:spPr>
        <p:txBody>
          <a:bodyPr wrap="square" rtlCol="0">
            <a:spAutoFit/>
          </a:bodyPr>
          <a:lstStyle/>
          <a:p>
            <a:r>
              <a:rPr lang="hr-HR" sz="6600" dirty="0" smtClean="0">
                <a:solidFill>
                  <a:schemeClr val="bg1">
                    <a:lumMod val="40000"/>
                    <a:lumOff val="60000"/>
                  </a:schemeClr>
                </a:solidFill>
              </a:rPr>
              <a:t>Umag</a:t>
            </a:r>
            <a:endParaRPr lang="hr-HR" sz="6600" dirty="0">
              <a:solidFill>
                <a:schemeClr val="bg1">
                  <a:lumMod val="40000"/>
                  <a:lumOff val="60000"/>
                </a:schemeClr>
              </a:solidFill>
            </a:endParaRPr>
          </a:p>
        </p:txBody>
      </p:sp>
      <p:pic>
        <p:nvPicPr>
          <p:cNvPr id="11" name="Slik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323"/>
            <a:ext cx="6194854" cy="3583458"/>
          </a:xfrm>
          <a:prstGeom prst="rect">
            <a:avLst/>
          </a:prstGeom>
          <a:effectLst>
            <a:softEdge rad="63500"/>
          </a:effectLst>
        </p:spPr>
      </p:pic>
      <p:sp>
        <p:nvSpPr>
          <p:cNvPr id="12" name="TekstniOkvir 11"/>
          <p:cNvSpPr txBox="1"/>
          <p:nvPr/>
        </p:nvSpPr>
        <p:spPr>
          <a:xfrm rot="1094907">
            <a:off x="10363256" y="255514"/>
            <a:ext cx="1904612" cy="830997"/>
          </a:xfrm>
          <a:prstGeom prst="rect">
            <a:avLst/>
          </a:prstGeom>
          <a:noFill/>
          <a:ln>
            <a:noFill/>
          </a:ln>
          <a:effectLst>
            <a:glow>
              <a:schemeClr val="accent1">
                <a:alpha val="40000"/>
              </a:schemeClr>
            </a:glow>
            <a:outerShdw blurRad="44450" dist="27940" dir="5400000" algn="ctr">
              <a:srgbClr val="000000">
                <a:alpha val="32000"/>
              </a:srgbClr>
            </a:outerShdw>
            <a:softEdge rad="1003300"/>
          </a:effectLst>
          <a:scene3d>
            <a:camera prst="orthographicFront">
              <a:rot lat="0" lon="0" rev="0"/>
            </a:camera>
            <a:lightRig rig="balanced" dir="t">
              <a:rot lat="0" lon="0" rev="8700000"/>
            </a:lightRig>
          </a:scene3d>
          <a:sp3d>
            <a:bevelT w="190500" h="38100"/>
          </a:sp3d>
        </p:spPr>
        <p:txBody>
          <a:bodyPr wrap="square" rtlCol="0">
            <a:spAutoFit/>
          </a:bodyPr>
          <a:lstStyle/>
          <a:p>
            <a:r>
              <a:rPr lang="hr-HR" sz="4800" dirty="0" smtClean="0">
                <a:solidFill>
                  <a:schemeClr val="bg1">
                    <a:lumMod val="40000"/>
                    <a:lumOff val="60000"/>
                  </a:schemeClr>
                </a:solidFill>
              </a:rPr>
              <a:t>Umag</a:t>
            </a:r>
            <a:endParaRPr lang="hr-HR" sz="4800" dirty="0">
              <a:solidFill>
                <a:schemeClr val="bg1">
                  <a:lumMod val="40000"/>
                  <a:lumOff val="60000"/>
                </a:schemeClr>
              </a:solidFill>
            </a:endParaRPr>
          </a:p>
        </p:txBody>
      </p:sp>
    </p:spTree>
    <p:extLst>
      <p:ext uri="{BB962C8B-B14F-4D97-AF65-F5344CB8AC3E}">
        <p14:creationId xmlns:p14="http://schemas.microsoft.com/office/powerpoint/2010/main" val="459714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pic>
        <p:nvPicPr>
          <p:cNvPr id="1026" name="Picture 2" descr="Povezana slik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38144"/>
            <a:ext cx="12192000" cy="3419856"/>
          </a:xfrm>
          <a:prstGeom prst="rect">
            <a:avLst/>
          </a:prstGeom>
          <a:noFill/>
          <a:ln>
            <a:solidFill>
              <a:srgbClr val="3399FF"/>
            </a:solidFill>
          </a:ln>
          <a:extLst>
            <a:ext uri="{909E8E84-426E-40DD-AFC4-6F175D3DCCD1}">
              <a14:hiddenFill xmlns:a14="http://schemas.microsoft.com/office/drawing/2010/main">
                <a:solidFill>
                  <a:srgbClr val="FFFFFF"/>
                </a:solidFill>
              </a14:hiddenFill>
            </a:ext>
          </a:extLst>
        </p:spPr>
      </p:pic>
      <p:pic>
        <p:nvPicPr>
          <p:cNvPr id="5" name="Rezervirano mjesto sadržaj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3438145"/>
          </a:xfrm>
          <a:prstGeom prst="rect">
            <a:avLst/>
          </a:prstGeom>
          <a:ln>
            <a:solidFill>
              <a:srgbClr val="3399FF"/>
            </a:solidFill>
          </a:ln>
          <a:effectLst>
            <a:glow>
              <a:schemeClr val="accent1">
                <a:alpha val="40000"/>
              </a:schemeClr>
            </a:glow>
          </a:effectLst>
        </p:spPr>
      </p:pic>
      <p:sp>
        <p:nvSpPr>
          <p:cNvPr id="7" name="TekstniOkvir 6"/>
          <p:cNvSpPr txBox="1"/>
          <p:nvPr/>
        </p:nvSpPr>
        <p:spPr>
          <a:xfrm rot="1094907">
            <a:off x="10548074" y="277306"/>
            <a:ext cx="1904612" cy="830997"/>
          </a:xfrm>
          <a:prstGeom prst="rect">
            <a:avLst/>
          </a:prstGeom>
          <a:noFill/>
          <a:ln>
            <a:noFill/>
          </a:ln>
          <a:effectLst>
            <a:glow>
              <a:schemeClr val="accent1">
                <a:alpha val="40000"/>
              </a:schemeClr>
            </a:glow>
            <a:outerShdw blurRad="44450" dist="27940" dir="5400000" algn="ctr">
              <a:srgbClr val="000000">
                <a:alpha val="32000"/>
              </a:srgbClr>
            </a:outerShdw>
            <a:softEdge rad="1003300"/>
          </a:effectLst>
          <a:scene3d>
            <a:camera prst="orthographicFront">
              <a:rot lat="0" lon="0" rev="0"/>
            </a:camera>
            <a:lightRig rig="balanced" dir="t">
              <a:rot lat="0" lon="0" rev="8700000"/>
            </a:lightRig>
          </a:scene3d>
          <a:sp3d>
            <a:bevelT w="190500" h="38100"/>
          </a:sp3d>
        </p:spPr>
        <p:txBody>
          <a:bodyPr wrap="square" rtlCol="0">
            <a:spAutoFit/>
          </a:bodyPr>
          <a:lstStyle/>
          <a:p>
            <a:r>
              <a:rPr lang="hr-HR" sz="4800" dirty="0" smtClean="0">
                <a:solidFill>
                  <a:schemeClr val="bg1">
                    <a:lumMod val="40000"/>
                    <a:lumOff val="60000"/>
                  </a:schemeClr>
                </a:solidFill>
              </a:rPr>
              <a:t>Umag</a:t>
            </a:r>
            <a:endParaRPr lang="hr-HR" sz="4800" dirty="0">
              <a:solidFill>
                <a:schemeClr val="bg1">
                  <a:lumMod val="40000"/>
                  <a:lumOff val="60000"/>
                </a:schemeClr>
              </a:solidFill>
            </a:endParaRPr>
          </a:p>
        </p:txBody>
      </p:sp>
    </p:spTree>
    <p:extLst>
      <p:ext uri="{BB962C8B-B14F-4D97-AF65-F5344CB8AC3E}">
        <p14:creationId xmlns:p14="http://schemas.microsoft.com/office/powerpoint/2010/main" val="3693433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65454" y="3423565"/>
            <a:ext cx="5707119" cy="3328218"/>
          </a:xfrm>
          <a:prstGeom prst="roundRect">
            <a:avLst>
              <a:gd name="adj" fmla="val 16667"/>
            </a:avLst>
          </a:prstGeom>
          <a:ln>
            <a:noFill/>
          </a:ln>
          <a:effectLst>
            <a:glow rad="139700">
              <a:schemeClr val="accent2">
                <a:satMod val="175000"/>
                <a:alpha val="40000"/>
              </a:schemeClr>
            </a:glow>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9717">
            <a:off x="1278533" y="1331421"/>
            <a:ext cx="4374968" cy="3290916"/>
          </a:xfrm>
          <a:prstGeom prst="roundRect">
            <a:avLst>
              <a:gd name="adj" fmla="val 16667"/>
            </a:avLst>
          </a:prstGeom>
          <a:ln/>
          <a:effectLst>
            <a:glow rad="139700">
              <a:schemeClr val="accent2">
                <a:satMod val="175000"/>
                <a:alpha val="40000"/>
              </a:schemeClr>
            </a:glow>
            <a:outerShdw blurRad="57150" dist="19050" dir="5400000" algn="ctr" rotWithShape="0">
              <a:srgbClr val="000000">
                <a:alpha val="48000"/>
              </a:srgbClr>
            </a:outerShdw>
          </a:effectLst>
        </p:spPr>
        <p:style>
          <a:lnRef idx="0">
            <a:schemeClr val="accent2"/>
          </a:lnRef>
          <a:fillRef idx="3">
            <a:schemeClr val="accent2"/>
          </a:fillRef>
          <a:effectRef idx="3">
            <a:schemeClr val="accent2"/>
          </a:effectRef>
          <a:fontRef idx="minor">
            <a:schemeClr val="lt1"/>
          </a:fontRef>
        </p:style>
      </p:pic>
      <p:pic>
        <p:nvPicPr>
          <p:cNvPr id="9" name="Slika 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5454" y="46160"/>
            <a:ext cx="5726545" cy="3377405"/>
          </a:xfrm>
          <a:prstGeom prst="roundRect">
            <a:avLst>
              <a:gd name="adj" fmla="val 16667"/>
            </a:avLst>
          </a:prstGeom>
          <a:ln/>
          <a:effectLst>
            <a:glow rad="139700">
              <a:schemeClr val="accent2">
                <a:satMod val="175000"/>
                <a:alpha val="40000"/>
              </a:schemeClr>
            </a:glow>
            <a:outerShdw blurRad="50800" dist="38100" dir="5400000" algn="t" rotWithShape="0">
              <a:prstClr val="black">
                <a:alpha val="40000"/>
              </a:prstClr>
            </a:outerShdw>
            <a:softEdge rad="31750"/>
          </a:effectLst>
        </p:spPr>
        <p:style>
          <a:lnRef idx="0">
            <a:schemeClr val="accent2"/>
          </a:lnRef>
          <a:fillRef idx="3">
            <a:schemeClr val="accent2"/>
          </a:fillRef>
          <a:effectRef idx="3">
            <a:schemeClr val="accent2"/>
          </a:effectRef>
          <a:fontRef idx="minor">
            <a:schemeClr val="lt1"/>
          </a:fontRef>
        </p:style>
      </p:pic>
      <p:sp>
        <p:nvSpPr>
          <p:cNvPr id="4" name="TekstniOkvir 3"/>
          <p:cNvSpPr txBox="1"/>
          <p:nvPr/>
        </p:nvSpPr>
        <p:spPr>
          <a:xfrm>
            <a:off x="0" y="5355529"/>
            <a:ext cx="6548581" cy="769441"/>
          </a:xfrm>
          <a:prstGeom prst="rect">
            <a:avLst/>
          </a:prstGeom>
          <a:noFill/>
        </p:spPr>
        <p:txBody>
          <a:bodyPr wrap="square" rtlCol="0">
            <a:spAutoFit/>
          </a:bodyPr>
          <a:lstStyle/>
          <a:p>
            <a:r>
              <a:rPr lang="hr-HR" sz="2200" dirty="0" smtClean="0">
                <a:solidFill>
                  <a:schemeClr val="accent1">
                    <a:lumMod val="75000"/>
                  </a:schemeClr>
                </a:solidFill>
              </a:rPr>
              <a:t>ELEMENTARY SCHOOL MARIJA AND LINA UMAG</a:t>
            </a:r>
            <a:r>
              <a:rPr lang="hr-HR" sz="2200" dirty="0">
                <a:solidFill>
                  <a:schemeClr val="accent1">
                    <a:lumMod val="75000"/>
                  </a:schemeClr>
                </a:solidFill>
              </a:rPr>
              <a:t/>
            </a:r>
            <a:br>
              <a:rPr lang="hr-HR" sz="2200" dirty="0">
                <a:solidFill>
                  <a:schemeClr val="accent1">
                    <a:lumMod val="75000"/>
                  </a:schemeClr>
                </a:solidFill>
              </a:rPr>
            </a:br>
            <a:r>
              <a:rPr lang="hr-HR" sz="2200" dirty="0" smtClean="0">
                <a:solidFill>
                  <a:schemeClr val="accent1">
                    <a:lumMod val="75000"/>
                  </a:schemeClr>
                </a:solidFill>
              </a:rPr>
              <a:t>E-MAIL: </a:t>
            </a:r>
            <a:r>
              <a:rPr lang="hr-HR" sz="2200" dirty="0">
                <a:solidFill>
                  <a:schemeClr val="accent1">
                    <a:lumMod val="75000"/>
                  </a:schemeClr>
                </a:solidFill>
                <a:hlinkClick r:id="rId7"/>
              </a:rPr>
              <a:t>http://os-marijeiline-umag.skole.hr</a:t>
            </a:r>
            <a:r>
              <a:rPr lang="hr-HR" sz="2200" dirty="0" smtClean="0">
                <a:solidFill>
                  <a:schemeClr val="accent1">
                    <a:lumMod val="75000"/>
                  </a:schemeClr>
                </a:solidFill>
                <a:hlinkClick r:id="rId7"/>
              </a:rPr>
              <a:t>/</a:t>
            </a:r>
            <a:r>
              <a:rPr lang="hr-HR" sz="2200" dirty="0" smtClean="0">
                <a:solidFill>
                  <a:schemeClr val="accent1">
                    <a:lumMod val="75000"/>
                  </a:schemeClr>
                </a:solidFill>
              </a:rPr>
              <a:t> </a:t>
            </a:r>
            <a:endParaRPr lang="hr-HR" sz="2200" dirty="0"/>
          </a:p>
        </p:txBody>
      </p:sp>
    </p:spTree>
    <p:extLst>
      <p:ext uri="{BB962C8B-B14F-4D97-AF65-F5344CB8AC3E}">
        <p14:creationId xmlns:p14="http://schemas.microsoft.com/office/powerpoint/2010/main" val="502084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rot="20833838">
            <a:off x="5375601" y="773284"/>
            <a:ext cx="4199739" cy="1293028"/>
          </a:xfrm>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4"/>
          </a:lnRef>
          <a:fillRef idx="3">
            <a:schemeClr val="accent4"/>
          </a:fillRef>
          <a:effectRef idx="3">
            <a:schemeClr val="accent4"/>
          </a:effectRef>
          <a:fontRef idx="minor">
            <a:schemeClr val="lt1"/>
          </a:fontRef>
        </p:style>
        <p:txBody>
          <a:bodyPr/>
          <a:lstStyle/>
          <a:p>
            <a:r>
              <a:rPr lang="hr-HR" dirty="0" err="1" smtClean="0">
                <a:solidFill>
                  <a:schemeClr val="accent1">
                    <a:lumMod val="75000"/>
                  </a:schemeClr>
                </a:solidFill>
              </a:rPr>
              <a:t>School</a:t>
            </a:r>
            <a:r>
              <a:rPr lang="hr-HR" dirty="0" smtClean="0">
                <a:solidFill>
                  <a:schemeClr val="accent1">
                    <a:lumMod val="75000"/>
                  </a:schemeClr>
                </a:solidFill>
              </a:rPr>
              <a:t> </a:t>
            </a:r>
            <a:r>
              <a:rPr lang="hr-HR" dirty="0" err="1" smtClean="0">
                <a:solidFill>
                  <a:schemeClr val="accent1">
                    <a:lumMod val="75000"/>
                  </a:schemeClr>
                </a:solidFill>
              </a:rPr>
              <a:t>library</a:t>
            </a:r>
            <a:endParaRPr lang="hr-HR" dirty="0">
              <a:solidFill>
                <a:schemeClr val="accent1">
                  <a:lumMod val="75000"/>
                </a:schemeClr>
              </a:solidFill>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4638" y="2157984"/>
            <a:ext cx="6820615" cy="4613253"/>
          </a:xfrm>
          <a:prstGeom prst="ellipse">
            <a:avLst/>
          </a:prstGeom>
          <a:ln>
            <a:noFill/>
          </a:ln>
          <a:effectLst>
            <a:softEdge rad="112500"/>
          </a:effectLst>
        </p:spPr>
        <p:style>
          <a:lnRef idx="0">
            <a:schemeClr val="accent2"/>
          </a:lnRef>
          <a:fillRef idx="3">
            <a:schemeClr val="accent2"/>
          </a:fillRef>
          <a:effectRef idx="3">
            <a:schemeClr val="accent2"/>
          </a:effectRef>
          <a:fontRef idx="minor">
            <a:schemeClr val="lt1"/>
          </a:fontRef>
        </p:style>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143" y="827640"/>
            <a:ext cx="6771237" cy="5142325"/>
          </a:xfrm>
          <a:prstGeom prst="ellipse">
            <a:avLst/>
          </a:prstGeom>
          <a:ln>
            <a:noFill/>
          </a:ln>
          <a:effectLst>
            <a:softEdge rad="112500"/>
          </a:effectLst>
        </p:spPr>
        <p:style>
          <a:lnRef idx="0">
            <a:schemeClr val="accent2"/>
          </a:lnRef>
          <a:fillRef idx="3">
            <a:schemeClr val="accent2"/>
          </a:fillRef>
          <a:effectRef idx="3">
            <a:schemeClr val="accent2"/>
          </a:effectRef>
          <a:fontRef idx="minor">
            <a:schemeClr val="lt1"/>
          </a:fontRef>
        </p:style>
      </p:pic>
      <p:pic>
        <p:nvPicPr>
          <p:cNvPr id="12" name="Rezervirano mjesto sadržaja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061" y="0"/>
            <a:ext cx="2238374" cy="3108533"/>
          </a:xfrm>
        </p:spPr>
      </p:pic>
    </p:spTree>
    <p:extLst>
      <p:ext uri="{BB962C8B-B14F-4D97-AF65-F5344CB8AC3E}">
        <p14:creationId xmlns:p14="http://schemas.microsoft.com/office/powerpoint/2010/main" val="3205750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822036" y="3285484"/>
            <a:ext cx="10520218" cy="3572516"/>
          </a:xfrm>
        </p:spPr>
        <p:style>
          <a:lnRef idx="2">
            <a:schemeClr val="accent5">
              <a:shade val="50000"/>
            </a:schemeClr>
          </a:lnRef>
          <a:fillRef idx="1">
            <a:schemeClr val="accent5"/>
          </a:fillRef>
          <a:effectRef idx="0">
            <a:schemeClr val="accent5"/>
          </a:effectRef>
          <a:fontRef idx="minor">
            <a:schemeClr val="lt1"/>
          </a:fontRef>
        </p:style>
        <p:txBody>
          <a:bodyPr>
            <a:normAutofit fontScale="47500" lnSpcReduction="20000"/>
          </a:bodyPr>
          <a:lstStyle/>
          <a:p>
            <a:pPr marL="0" indent="0">
              <a:lnSpc>
                <a:spcPct val="120000"/>
              </a:lnSpc>
              <a:buNone/>
            </a:pPr>
            <a:r>
              <a:rPr lang="hr-HR" sz="5100" dirty="0" err="1" smtClean="0">
                <a:solidFill>
                  <a:schemeClr val="accent1">
                    <a:lumMod val="75000"/>
                  </a:schemeClr>
                </a:solidFill>
              </a:rPr>
              <a:t>Our</a:t>
            </a:r>
            <a:r>
              <a:rPr lang="hr-HR" sz="5100" dirty="0" smtClean="0">
                <a:solidFill>
                  <a:schemeClr val="accent1">
                    <a:lumMod val="75000"/>
                  </a:schemeClr>
                </a:solidFill>
              </a:rPr>
              <a:t> </a:t>
            </a:r>
            <a:r>
              <a:rPr lang="hr-HR" sz="5100" dirty="0" err="1" smtClean="0">
                <a:solidFill>
                  <a:schemeClr val="accent1">
                    <a:lumMod val="75000"/>
                  </a:schemeClr>
                </a:solidFill>
              </a:rPr>
              <a:t>school</a:t>
            </a:r>
            <a:r>
              <a:rPr lang="hr-HR" sz="5100" dirty="0" smtClean="0">
                <a:solidFill>
                  <a:schemeClr val="accent1">
                    <a:lumMod val="75000"/>
                  </a:schemeClr>
                </a:solidFill>
              </a:rPr>
              <a:t> </a:t>
            </a:r>
            <a:r>
              <a:rPr lang="hr-HR" sz="5100" dirty="0" err="1" smtClean="0">
                <a:solidFill>
                  <a:schemeClr val="accent1">
                    <a:lumMod val="75000"/>
                  </a:schemeClr>
                </a:solidFill>
              </a:rPr>
              <a:t>library</a:t>
            </a:r>
            <a:r>
              <a:rPr lang="hr-HR" sz="5100" dirty="0" smtClean="0">
                <a:solidFill>
                  <a:schemeClr val="accent1">
                    <a:lumMod val="75000"/>
                  </a:schemeClr>
                </a:solidFill>
              </a:rPr>
              <a:t> </a:t>
            </a:r>
            <a:r>
              <a:rPr lang="hr-HR" sz="5100" dirty="0" err="1" smtClean="0">
                <a:solidFill>
                  <a:schemeClr val="accent1">
                    <a:lumMod val="75000"/>
                  </a:schemeClr>
                </a:solidFill>
              </a:rPr>
              <a:t>was</a:t>
            </a:r>
            <a:r>
              <a:rPr lang="hr-HR" sz="5100" dirty="0" smtClean="0">
                <a:solidFill>
                  <a:schemeClr val="accent1">
                    <a:lumMod val="75000"/>
                  </a:schemeClr>
                </a:solidFill>
              </a:rPr>
              <a:t> </a:t>
            </a:r>
            <a:r>
              <a:rPr lang="hr-HR" sz="5100" dirty="0" err="1" smtClean="0">
                <a:solidFill>
                  <a:schemeClr val="accent1">
                    <a:lumMod val="75000"/>
                  </a:schemeClr>
                </a:solidFill>
              </a:rPr>
              <a:t>founded</a:t>
            </a:r>
            <a:r>
              <a:rPr lang="hr-HR" sz="5100" dirty="0" smtClean="0">
                <a:solidFill>
                  <a:schemeClr val="accent1">
                    <a:lumMod val="75000"/>
                  </a:schemeClr>
                </a:solidFill>
              </a:rPr>
              <a:t> </a:t>
            </a:r>
            <a:r>
              <a:rPr lang="hr-HR" sz="5100" dirty="0" err="1" smtClean="0">
                <a:solidFill>
                  <a:schemeClr val="accent1">
                    <a:lumMod val="75000"/>
                  </a:schemeClr>
                </a:solidFill>
              </a:rPr>
              <a:t>in</a:t>
            </a:r>
            <a:r>
              <a:rPr lang="hr-HR" sz="5100" dirty="0" smtClean="0">
                <a:solidFill>
                  <a:schemeClr val="accent1">
                    <a:lumMod val="75000"/>
                  </a:schemeClr>
                </a:solidFill>
              </a:rPr>
              <a:t> 1955. </a:t>
            </a:r>
            <a:r>
              <a:rPr lang="hr-HR" sz="5100" dirty="0" err="1" smtClean="0">
                <a:solidFill>
                  <a:schemeClr val="accent1">
                    <a:lumMod val="75000"/>
                  </a:schemeClr>
                </a:solidFill>
              </a:rPr>
              <a:t>when</a:t>
            </a:r>
            <a:r>
              <a:rPr lang="hr-HR" sz="5100" dirty="0" smtClean="0">
                <a:solidFill>
                  <a:schemeClr val="accent1">
                    <a:lumMod val="75000"/>
                  </a:schemeClr>
                </a:solidFill>
              </a:rPr>
              <a:t> </a:t>
            </a: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smtClean="0">
                <a:solidFill>
                  <a:schemeClr val="accent1">
                    <a:lumMod val="75000"/>
                  </a:schemeClr>
                </a:solidFill>
              </a:rPr>
              <a:t>Elemetary</a:t>
            </a:r>
            <a:r>
              <a:rPr lang="hr-HR" sz="5100" dirty="0" smtClean="0">
                <a:solidFill>
                  <a:schemeClr val="accent1">
                    <a:lumMod val="75000"/>
                  </a:schemeClr>
                </a:solidFill>
              </a:rPr>
              <a:t> </a:t>
            </a:r>
            <a:r>
              <a:rPr lang="hr-HR" sz="5100" dirty="0" err="1" smtClean="0">
                <a:solidFill>
                  <a:schemeClr val="accent1">
                    <a:lumMod val="75000"/>
                  </a:schemeClr>
                </a:solidFill>
              </a:rPr>
              <a:t>School</a:t>
            </a:r>
            <a:r>
              <a:rPr lang="hr-HR" sz="5100" dirty="0" smtClean="0">
                <a:solidFill>
                  <a:schemeClr val="accent1">
                    <a:lumMod val="75000"/>
                  </a:schemeClr>
                </a:solidFill>
              </a:rPr>
              <a:t>  </a:t>
            </a:r>
            <a:r>
              <a:rPr lang="hr-HR" sz="5100" dirty="0" err="1" smtClean="0">
                <a:solidFill>
                  <a:schemeClr val="accent1">
                    <a:lumMod val="75000"/>
                  </a:schemeClr>
                </a:solidFill>
              </a:rPr>
              <a:t>of</a:t>
            </a:r>
            <a:r>
              <a:rPr lang="hr-HR" sz="5100" dirty="0" smtClean="0">
                <a:solidFill>
                  <a:schemeClr val="accent1">
                    <a:lumMod val="75000"/>
                  </a:schemeClr>
                </a:solidFill>
              </a:rPr>
              <a:t> Marija </a:t>
            </a:r>
            <a:r>
              <a:rPr lang="hr-HR" sz="5100" dirty="0" err="1" smtClean="0">
                <a:solidFill>
                  <a:schemeClr val="accent1">
                    <a:lumMod val="75000"/>
                  </a:schemeClr>
                </a:solidFill>
              </a:rPr>
              <a:t>and</a:t>
            </a:r>
            <a:r>
              <a:rPr lang="hr-HR" sz="5100" dirty="0" smtClean="0">
                <a:solidFill>
                  <a:schemeClr val="accent1">
                    <a:lumMod val="75000"/>
                  </a:schemeClr>
                </a:solidFill>
              </a:rPr>
              <a:t> Lina </a:t>
            </a:r>
            <a:r>
              <a:rPr lang="hr-HR" sz="5100" dirty="0" err="1" smtClean="0">
                <a:solidFill>
                  <a:schemeClr val="accent1">
                    <a:lumMod val="75000"/>
                  </a:schemeClr>
                </a:solidFill>
              </a:rPr>
              <a:t>started</a:t>
            </a:r>
            <a:r>
              <a:rPr lang="hr-HR" sz="5100" dirty="0" smtClean="0">
                <a:solidFill>
                  <a:schemeClr val="accent1">
                    <a:lumMod val="75000"/>
                  </a:schemeClr>
                </a:solidFill>
              </a:rPr>
              <a:t> to </a:t>
            </a:r>
            <a:r>
              <a:rPr lang="hr-HR" sz="5100" dirty="0" err="1" smtClean="0">
                <a:solidFill>
                  <a:schemeClr val="accent1">
                    <a:lumMod val="75000"/>
                  </a:schemeClr>
                </a:solidFill>
              </a:rPr>
              <a:t>work</a:t>
            </a:r>
            <a:r>
              <a:rPr lang="hr-HR" sz="5100" dirty="0" smtClean="0">
                <a:solidFill>
                  <a:schemeClr val="accent1">
                    <a:lumMod val="75000"/>
                  </a:schemeClr>
                </a:solidFill>
              </a:rPr>
              <a:t>. </a:t>
            </a:r>
          </a:p>
          <a:p>
            <a:pPr marL="0" indent="0">
              <a:lnSpc>
                <a:spcPct val="120000"/>
              </a:lnSpc>
              <a:buNone/>
            </a:pP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smtClean="0">
                <a:solidFill>
                  <a:schemeClr val="accent1">
                    <a:lumMod val="75000"/>
                  </a:schemeClr>
                </a:solidFill>
              </a:rPr>
              <a:t>library</a:t>
            </a:r>
            <a:r>
              <a:rPr lang="hr-HR" sz="5100" dirty="0" smtClean="0">
                <a:solidFill>
                  <a:schemeClr val="accent1">
                    <a:lumMod val="75000"/>
                  </a:schemeClr>
                </a:solidFill>
              </a:rPr>
              <a:t> </a:t>
            </a:r>
            <a:r>
              <a:rPr lang="hr-HR" sz="5100" dirty="0" err="1" smtClean="0">
                <a:solidFill>
                  <a:schemeClr val="accent1">
                    <a:lumMod val="75000"/>
                  </a:schemeClr>
                </a:solidFill>
              </a:rPr>
              <a:t>is</a:t>
            </a:r>
            <a:r>
              <a:rPr lang="hr-HR" sz="5100" dirty="0" smtClean="0">
                <a:solidFill>
                  <a:schemeClr val="accent1">
                    <a:lumMod val="75000"/>
                  </a:schemeClr>
                </a:solidFill>
              </a:rPr>
              <a:t> </a:t>
            </a:r>
            <a:r>
              <a:rPr lang="hr-HR" sz="5100" dirty="0" err="1" smtClean="0">
                <a:solidFill>
                  <a:schemeClr val="accent1">
                    <a:lumMod val="75000"/>
                  </a:schemeClr>
                </a:solidFill>
              </a:rPr>
              <a:t>located</a:t>
            </a:r>
            <a:r>
              <a:rPr lang="hr-HR" sz="5100" dirty="0" smtClean="0">
                <a:solidFill>
                  <a:schemeClr val="accent1">
                    <a:lumMod val="75000"/>
                  </a:schemeClr>
                </a:solidFill>
              </a:rPr>
              <a:t> on </a:t>
            </a: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smtClean="0">
                <a:solidFill>
                  <a:schemeClr val="accent1">
                    <a:lumMod val="75000"/>
                  </a:schemeClr>
                </a:solidFill>
              </a:rPr>
              <a:t>ground</a:t>
            </a:r>
            <a:r>
              <a:rPr lang="hr-HR" sz="5100" dirty="0" smtClean="0">
                <a:solidFill>
                  <a:schemeClr val="accent1">
                    <a:lumMod val="75000"/>
                  </a:schemeClr>
                </a:solidFill>
              </a:rPr>
              <a:t> </a:t>
            </a:r>
            <a:r>
              <a:rPr lang="hr-HR" sz="5100" dirty="0" err="1" smtClean="0">
                <a:solidFill>
                  <a:schemeClr val="accent1">
                    <a:lumMod val="75000"/>
                  </a:schemeClr>
                </a:solidFill>
              </a:rPr>
              <a:t>floor</a:t>
            </a:r>
            <a:r>
              <a:rPr lang="hr-HR" sz="5100" dirty="0" smtClean="0">
                <a:solidFill>
                  <a:schemeClr val="accent1">
                    <a:lumMod val="75000"/>
                  </a:schemeClr>
                </a:solidFill>
              </a:rPr>
              <a:t> </a:t>
            </a:r>
            <a:r>
              <a:rPr lang="hr-HR" sz="5100" dirty="0" err="1" smtClean="0">
                <a:solidFill>
                  <a:schemeClr val="accent1">
                    <a:lumMod val="75000"/>
                  </a:schemeClr>
                </a:solidFill>
              </a:rPr>
              <a:t>of</a:t>
            </a:r>
            <a:r>
              <a:rPr lang="hr-HR" sz="5100" dirty="0" smtClean="0">
                <a:solidFill>
                  <a:schemeClr val="accent1">
                    <a:lumMod val="75000"/>
                  </a:schemeClr>
                </a:solidFill>
              </a:rPr>
              <a:t> </a:t>
            </a: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smtClean="0">
                <a:solidFill>
                  <a:schemeClr val="accent1">
                    <a:lumMod val="75000"/>
                  </a:schemeClr>
                </a:solidFill>
              </a:rPr>
              <a:t>school</a:t>
            </a:r>
            <a:r>
              <a:rPr lang="hr-HR" sz="5100" dirty="0" smtClean="0">
                <a:solidFill>
                  <a:schemeClr val="accent1">
                    <a:lumMod val="75000"/>
                  </a:schemeClr>
                </a:solidFill>
              </a:rPr>
              <a:t>, </a:t>
            </a:r>
            <a:r>
              <a:rPr lang="hr-HR" sz="5100" dirty="0" err="1" smtClean="0">
                <a:solidFill>
                  <a:schemeClr val="accent1">
                    <a:lumMod val="75000"/>
                  </a:schemeClr>
                </a:solidFill>
              </a:rPr>
              <a:t>next</a:t>
            </a:r>
            <a:r>
              <a:rPr lang="hr-HR" sz="5100" dirty="0" smtClean="0">
                <a:solidFill>
                  <a:schemeClr val="accent1">
                    <a:lumMod val="75000"/>
                  </a:schemeClr>
                </a:solidFill>
              </a:rPr>
              <a:t> to </a:t>
            </a: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smtClean="0">
                <a:solidFill>
                  <a:schemeClr val="accent1">
                    <a:lumMod val="75000"/>
                  </a:schemeClr>
                </a:solidFill>
              </a:rPr>
              <a:t>main</a:t>
            </a:r>
            <a:r>
              <a:rPr lang="hr-HR" sz="5100" dirty="0" smtClean="0">
                <a:solidFill>
                  <a:schemeClr val="accent1">
                    <a:lumMod val="75000"/>
                  </a:schemeClr>
                </a:solidFill>
              </a:rPr>
              <a:t> </a:t>
            </a:r>
            <a:r>
              <a:rPr lang="hr-HR" sz="5100" dirty="0" err="1" smtClean="0">
                <a:solidFill>
                  <a:schemeClr val="accent1">
                    <a:lumMod val="75000"/>
                  </a:schemeClr>
                </a:solidFill>
              </a:rPr>
              <a:t>entrance</a:t>
            </a:r>
            <a:r>
              <a:rPr lang="hr-HR" sz="5100" dirty="0" smtClean="0">
                <a:solidFill>
                  <a:schemeClr val="accent1">
                    <a:lumMod val="75000"/>
                  </a:schemeClr>
                </a:solidFill>
              </a:rPr>
              <a:t> </a:t>
            </a:r>
            <a:r>
              <a:rPr lang="hr-HR" sz="5100" dirty="0" err="1" smtClean="0">
                <a:solidFill>
                  <a:schemeClr val="accent1">
                    <a:lumMod val="75000"/>
                  </a:schemeClr>
                </a:solidFill>
              </a:rPr>
              <a:t>in</a:t>
            </a:r>
            <a:r>
              <a:rPr lang="hr-HR" sz="5100" dirty="0" smtClean="0">
                <a:solidFill>
                  <a:schemeClr val="accent1">
                    <a:lumMod val="75000"/>
                  </a:schemeClr>
                </a:solidFill>
              </a:rPr>
              <a:t> a </a:t>
            </a:r>
            <a:r>
              <a:rPr lang="hr-HR" sz="5100" dirty="0" err="1" smtClean="0">
                <a:solidFill>
                  <a:schemeClr val="accent1">
                    <a:lumMod val="75000"/>
                  </a:schemeClr>
                </a:solidFill>
              </a:rPr>
              <a:t>space</a:t>
            </a:r>
            <a:r>
              <a:rPr lang="hr-HR" sz="5100" dirty="0" smtClean="0">
                <a:solidFill>
                  <a:schemeClr val="accent1">
                    <a:lumMod val="75000"/>
                  </a:schemeClr>
                </a:solidFill>
              </a:rPr>
              <a:t> </a:t>
            </a:r>
            <a:r>
              <a:rPr lang="hr-HR" sz="5100" dirty="0" err="1" smtClean="0">
                <a:solidFill>
                  <a:schemeClr val="accent1">
                    <a:lumMod val="75000"/>
                  </a:schemeClr>
                </a:solidFill>
              </a:rPr>
              <a:t>of</a:t>
            </a:r>
            <a:r>
              <a:rPr lang="hr-HR" sz="5100" dirty="0" smtClean="0">
                <a:solidFill>
                  <a:schemeClr val="accent1">
                    <a:lumMod val="75000"/>
                  </a:schemeClr>
                </a:solidFill>
              </a:rPr>
              <a:t> 100 </a:t>
            </a:r>
            <a:r>
              <a:rPr lang="hr-HR" sz="5100" dirty="0" err="1" smtClean="0">
                <a:solidFill>
                  <a:schemeClr val="accent1">
                    <a:lumMod val="75000"/>
                  </a:schemeClr>
                </a:solidFill>
              </a:rPr>
              <a:t>square</a:t>
            </a:r>
            <a:r>
              <a:rPr lang="hr-HR" sz="5100" dirty="0" smtClean="0">
                <a:solidFill>
                  <a:schemeClr val="accent1">
                    <a:lumMod val="75000"/>
                  </a:schemeClr>
                </a:solidFill>
              </a:rPr>
              <a:t> </a:t>
            </a:r>
            <a:r>
              <a:rPr lang="hr-HR" sz="5100" dirty="0" err="1" smtClean="0">
                <a:solidFill>
                  <a:schemeClr val="accent1">
                    <a:lumMod val="75000"/>
                  </a:schemeClr>
                </a:solidFill>
              </a:rPr>
              <a:t>meters</a:t>
            </a:r>
            <a:r>
              <a:rPr lang="hr-HR" sz="5100" dirty="0" smtClean="0">
                <a:solidFill>
                  <a:schemeClr val="accent1">
                    <a:lumMod val="75000"/>
                  </a:schemeClr>
                </a:solidFill>
              </a:rPr>
              <a:t>.</a:t>
            </a:r>
          </a:p>
          <a:p>
            <a:pPr marL="0" indent="0">
              <a:lnSpc>
                <a:spcPct val="120000"/>
              </a:lnSpc>
              <a:buNone/>
            </a:pPr>
            <a:r>
              <a:rPr lang="en-US" sz="5100" dirty="0">
                <a:solidFill>
                  <a:schemeClr val="accent1">
                    <a:lumMod val="75000"/>
                  </a:schemeClr>
                </a:solidFill>
              </a:rPr>
              <a:t>There are more than </a:t>
            </a:r>
            <a:r>
              <a:rPr lang="hr-HR" sz="5100" dirty="0" smtClean="0">
                <a:solidFill>
                  <a:schemeClr val="accent1">
                    <a:lumMod val="75000"/>
                  </a:schemeClr>
                </a:solidFill>
              </a:rPr>
              <a:t>12,000 </a:t>
            </a:r>
            <a:r>
              <a:rPr lang="en-US" sz="5100" dirty="0" smtClean="0">
                <a:solidFill>
                  <a:schemeClr val="accent1">
                    <a:lumMod val="75000"/>
                  </a:schemeClr>
                </a:solidFill>
              </a:rPr>
              <a:t>books </a:t>
            </a:r>
            <a:r>
              <a:rPr lang="en-US" sz="5100" dirty="0">
                <a:solidFill>
                  <a:schemeClr val="accent1">
                    <a:lumMod val="75000"/>
                  </a:schemeClr>
                </a:solidFill>
              </a:rPr>
              <a:t>on almost all subjects in our library</a:t>
            </a:r>
            <a:r>
              <a:rPr lang="en-US" sz="5100" dirty="0" smtClean="0">
                <a:solidFill>
                  <a:schemeClr val="accent1">
                    <a:lumMod val="75000"/>
                  </a:schemeClr>
                </a:solidFill>
              </a:rPr>
              <a:t>.</a:t>
            </a:r>
            <a:endParaRPr lang="hr-HR" sz="5100" dirty="0" smtClean="0">
              <a:solidFill>
                <a:schemeClr val="accent1">
                  <a:lumMod val="75000"/>
                </a:schemeClr>
              </a:solidFill>
            </a:endParaRPr>
          </a:p>
          <a:p>
            <a:pPr marL="0" indent="0">
              <a:lnSpc>
                <a:spcPct val="120000"/>
              </a:lnSpc>
              <a:buNone/>
            </a:pPr>
            <a:r>
              <a:rPr lang="hr-HR" sz="5100" dirty="0" err="1" smtClean="0">
                <a:solidFill>
                  <a:schemeClr val="accent1">
                    <a:lumMod val="75000"/>
                  </a:schemeClr>
                </a:solidFill>
              </a:rPr>
              <a:t>We</a:t>
            </a:r>
            <a:r>
              <a:rPr lang="hr-HR" sz="5100" dirty="0" smtClean="0">
                <a:solidFill>
                  <a:schemeClr val="accent1">
                    <a:lumMod val="75000"/>
                  </a:schemeClr>
                </a:solidFill>
              </a:rPr>
              <a:t> </a:t>
            </a:r>
            <a:r>
              <a:rPr lang="hr-HR" sz="5100" dirty="0" err="1">
                <a:solidFill>
                  <a:schemeClr val="accent1">
                    <a:lumMod val="75000"/>
                  </a:schemeClr>
                </a:solidFill>
              </a:rPr>
              <a:t>have</a:t>
            </a:r>
            <a:r>
              <a:rPr lang="hr-HR" sz="5100" dirty="0">
                <a:solidFill>
                  <a:schemeClr val="accent1">
                    <a:lumMod val="75000"/>
                  </a:schemeClr>
                </a:solidFill>
              </a:rPr>
              <a:t> a </a:t>
            </a:r>
            <a:r>
              <a:rPr lang="hr-HR" sz="5100" dirty="0" err="1">
                <a:solidFill>
                  <a:schemeClr val="accent1">
                    <a:lumMod val="75000"/>
                  </a:schemeClr>
                </a:solidFill>
              </a:rPr>
              <a:t>various</a:t>
            </a:r>
            <a:r>
              <a:rPr lang="hr-HR" sz="5100" dirty="0">
                <a:solidFill>
                  <a:schemeClr val="accent1">
                    <a:lumMod val="75000"/>
                  </a:schemeClr>
                </a:solidFill>
              </a:rPr>
              <a:t> </a:t>
            </a:r>
            <a:r>
              <a:rPr lang="hr-HR" sz="5100" dirty="0" err="1">
                <a:solidFill>
                  <a:schemeClr val="accent1">
                    <a:lumMod val="75000"/>
                  </a:schemeClr>
                </a:solidFill>
              </a:rPr>
              <a:t>of</a:t>
            </a:r>
            <a:r>
              <a:rPr lang="hr-HR" sz="5100" dirty="0">
                <a:solidFill>
                  <a:schemeClr val="accent1">
                    <a:lumMod val="75000"/>
                  </a:schemeClr>
                </a:solidFill>
              </a:rPr>
              <a:t> </a:t>
            </a:r>
            <a:r>
              <a:rPr lang="hr-HR" sz="5100" dirty="0" err="1">
                <a:solidFill>
                  <a:schemeClr val="accent1">
                    <a:lumMod val="75000"/>
                  </a:schemeClr>
                </a:solidFill>
              </a:rPr>
              <a:t>activities</a:t>
            </a:r>
            <a:r>
              <a:rPr lang="hr-HR" sz="5100" dirty="0">
                <a:solidFill>
                  <a:schemeClr val="accent1">
                    <a:lumMod val="75000"/>
                  </a:schemeClr>
                </a:solidFill>
              </a:rPr>
              <a:t> </a:t>
            </a:r>
            <a:r>
              <a:rPr lang="hr-HR" sz="5100" dirty="0" err="1">
                <a:solidFill>
                  <a:schemeClr val="accent1">
                    <a:lumMod val="75000"/>
                  </a:schemeClr>
                </a:solidFill>
              </a:rPr>
              <a:t>such</a:t>
            </a:r>
            <a:r>
              <a:rPr lang="hr-HR" sz="5100" dirty="0">
                <a:solidFill>
                  <a:schemeClr val="accent1">
                    <a:lumMod val="75000"/>
                  </a:schemeClr>
                </a:solidFill>
              </a:rPr>
              <a:t> as</a:t>
            </a:r>
            <a:r>
              <a:rPr lang="hr-HR" sz="5100" dirty="0" smtClean="0">
                <a:solidFill>
                  <a:schemeClr val="accent1">
                    <a:lumMod val="75000"/>
                  </a:schemeClr>
                </a:solidFill>
              </a:rPr>
              <a:t>: </a:t>
            </a:r>
            <a:r>
              <a:rPr lang="hr-HR" sz="5100" dirty="0" err="1" smtClean="0">
                <a:solidFill>
                  <a:schemeClr val="accent1">
                    <a:lumMod val="75000"/>
                  </a:schemeClr>
                </a:solidFill>
              </a:rPr>
              <a:t>creative</a:t>
            </a:r>
            <a:r>
              <a:rPr lang="hr-HR" sz="5100" dirty="0" smtClean="0">
                <a:solidFill>
                  <a:schemeClr val="accent1">
                    <a:lumMod val="75000"/>
                  </a:schemeClr>
                </a:solidFill>
              </a:rPr>
              <a:t> </a:t>
            </a:r>
            <a:r>
              <a:rPr lang="hr-HR" sz="5100" dirty="0" err="1">
                <a:solidFill>
                  <a:schemeClr val="accent1">
                    <a:lumMod val="75000"/>
                  </a:schemeClr>
                </a:solidFill>
              </a:rPr>
              <a:t>workshops</a:t>
            </a:r>
            <a:r>
              <a:rPr lang="hr-HR" sz="5100" dirty="0">
                <a:solidFill>
                  <a:schemeClr val="accent1">
                    <a:lumMod val="75000"/>
                  </a:schemeClr>
                </a:solidFill>
              </a:rPr>
              <a:t> (</a:t>
            </a:r>
            <a:r>
              <a:rPr lang="hr-HR" sz="5100" dirty="0" err="1">
                <a:solidFill>
                  <a:schemeClr val="accent1">
                    <a:lumMod val="75000"/>
                  </a:schemeClr>
                </a:solidFill>
              </a:rPr>
              <a:t>cooperation</a:t>
            </a:r>
            <a:r>
              <a:rPr lang="hr-HR" sz="5100" dirty="0">
                <a:solidFill>
                  <a:schemeClr val="accent1">
                    <a:lumMod val="75000"/>
                  </a:schemeClr>
                </a:solidFill>
              </a:rPr>
              <a:t> </a:t>
            </a:r>
            <a:r>
              <a:rPr lang="hr-HR" sz="5100" dirty="0" err="1">
                <a:solidFill>
                  <a:schemeClr val="accent1">
                    <a:lumMod val="75000"/>
                  </a:schemeClr>
                </a:solidFill>
              </a:rPr>
              <a:t>with</a:t>
            </a:r>
            <a:r>
              <a:rPr lang="hr-HR" sz="5100" dirty="0">
                <a:solidFill>
                  <a:schemeClr val="accent1">
                    <a:lumMod val="75000"/>
                  </a:schemeClr>
                </a:solidFill>
              </a:rPr>
              <a:t> </a:t>
            </a:r>
            <a:r>
              <a:rPr lang="hr-HR" sz="5100" dirty="0" err="1">
                <a:solidFill>
                  <a:schemeClr val="accent1">
                    <a:lumMod val="75000"/>
                  </a:schemeClr>
                </a:solidFill>
              </a:rPr>
              <a:t>other</a:t>
            </a:r>
            <a:r>
              <a:rPr lang="hr-HR" sz="5100" dirty="0">
                <a:solidFill>
                  <a:schemeClr val="accent1">
                    <a:lumMod val="75000"/>
                  </a:schemeClr>
                </a:solidFill>
              </a:rPr>
              <a:t> </a:t>
            </a:r>
            <a:r>
              <a:rPr lang="hr-HR" sz="5100" dirty="0" err="1">
                <a:solidFill>
                  <a:schemeClr val="accent1">
                    <a:lumMod val="75000"/>
                  </a:schemeClr>
                </a:solidFill>
              </a:rPr>
              <a:t>teacher</a:t>
            </a:r>
            <a:r>
              <a:rPr lang="hr-HR" sz="5100" dirty="0">
                <a:solidFill>
                  <a:schemeClr val="accent1">
                    <a:lumMod val="75000"/>
                  </a:schemeClr>
                </a:solidFill>
              </a:rPr>
              <a:t> </a:t>
            </a:r>
            <a:r>
              <a:rPr lang="hr-HR" sz="5100" dirty="0" err="1">
                <a:solidFill>
                  <a:schemeClr val="accent1">
                    <a:lumMod val="75000"/>
                  </a:schemeClr>
                </a:solidFill>
              </a:rPr>
              <a:t>and</a:t>
            </a:r>
            <a:r>
              <a:rPr lang="hr-HR" sz="5100" dirty="0">
                <a:solidFill>
                  <a:schemeClr val="accent1">
                    <a:lumMod val="75000"/>
                  </a:schemeClr>
                </a:solidFill>
              </a:rPr>
              <a:t> </a:t>
            </a:r>
            <a:r>
              <a:rPr lang="hr-HR" sz="5100" dirty="0" err="1">
                <a:solidFill>
                  <a:schemeClr val="accent1">
                    <a:lumMod val="75000"/>
                  </a:schemeClr>
                </a:solidFill>
              </a:rPr>
              <a:t>other</a:t>
            </a:r>
            <a:r>
              <a:rPr lang="hr-HR" sz="5100" dirty="0">
                <a:solidFill>
                  <a:schemeClr val="accent1">
                    <a:lumMod val="75000"/>
                  </a:schemeClr>
                </a:solidFill>
              </a:rPr>
              <a:t> </a:t>
            </a:r>
            <a:r>
              <a:rPr lang="hr-HR" sz="5100" dirty="0" err="1">
                <a:solidFill>
                  <a:schemeClr val="accent1">
                    <a:lumMod val="75000"/>
                  </a:schemeClr>
                </a:solidFill>
              </a:rPr>
              <a:t>groups</a:t>
            </a:r>
            <a:r>
              <a:rPr lang="hr-HR" sz="5100" dirty="0">
                <a:solidFill>
                  <a:schemeClr val="accent1">
                    <a:lumMod val="75000"/>
                  </a:schemeClr>
                </a:solidFill>
              </a:rPr>
              <a:t> </a:t>
            </a:r>
            <a:r>
              <a:rPr lang="hr-HR" sz="5100" dirty="0" err="1">
                <a:solidFill>
                  <a:schemeClr val="accent1">
                    <a:lumMod val="75000"/>
                  </a:schemeClr>
                </a:solidFill>
              </a:rPr>
              <a:t>in</a:t>
            </a:r>
            <a:r>
              <a:rPr lang="hr-HR" sz="5100" dirty="0">
                <a:solidFill>
                  <a:schemeClr val="accent1">
                    <a:lumMod val="75000"/>
                  </a:schemeClr>
                </a:solidFill>
              </a:rPr>
              <a:t> </a:t>
            </a:r>
            <a:r>
              <a:rPr lang="hr-HR" sz="5100" dirty="0" err="1">
                <a:solidFill>
                  <a:schemeClr val="accent1">
                    <a:lumMod val="75000"/>
                  </a:schemeClr>
                </a:solidFill>
              </a:rPr>
              <a:t>school</a:t>
            </a:r>
            <a:r>
              <a:rPr lang="hr-HR" sz="5100" dirty="0" smtClean="0">
                <a:solidFill>
                  <a:schemeClr val="accent1">
                    <a:lumMod val="75000"/>
                  </a:schemeClr>
                </a:solidFill>
              </a:rPr>
              <a:t>), </a:t>
            </a:r>
            <a:r>
              <a:rPr lang="hr-HR" sz="5100" dirty="0" err="1" smtClean="0">
                <a:solidFill>
                  <a:schemeClr val="accent1">
                    <a:lumMod val="75000"/>
                  </a:schemeClr>
                </a:solidFill>
              </a:rPr>
              <a:t>the</a:t>
            </a:r>
            <a:r>
              <a:rPr lang="hr-HR" sz="5100" dirty="0" smtClean="0">
                <a:solidFill>
                  <a:schemeClr val="accent1">
                    <a:lumMod val="75000"/>
                  </a:schemeClr>
                </a:solidFill>
              </a:rPr>
              <a:t> </a:t>
            </a:r>
            <a:r>
              <a:rPr lang="hr-HR" sz="5100" dirty="0" err="1">
                <a:solidFill>
                  <a:schemeClr val="accent1">
                    <a:lumMod val="75000"/>
                  </a:schemeClr>
                </a:solidFill>
              </a:rPr>
              <a:t>promotion</a:t>
            </a:r>
            <a:r>
              <a:rPr lang="hr-HR" sz="5100" dirty="0">
                <a:solidFill>
                  <a:schemeClr val="accent1">
                    <a:lumMod val="75000"/>
                  </a:schemeClr>
                </a:solidFill>
              </a:rPr>
              <a:t> </a:t>
            </a:r>
            <a:r>
              <a:rPr lang="hr-HR" sz="5100" dirty="0" err="1">
                <a:solidFill>
                  <a:schemeClr val="accent1">
                    <a:lumMod val="75000"/>
                  </a:schemeClr>
                </a:solidFill>
              </a:rPr>
              <a:t>of</a:t>
            </a:r>
            <a:r>
              <a:rPr lang="hr-HR" sz="5100" dirty="0">
                <a:solidFill>
                  <a:schemeClr val="accent1">
                    <a:lumMod val="75000"/>
                  </a:schemeClr>
                </a:solidFill>
              </a:rPr>
              <a:t> </a:t>
            </a:r>
            <a:r>
              <a:rPr lang="hr-HR" sz="5100" dirty="0" err="1">
                <a:solidFill>
                  <a:schemeClr val="accent1">
                    <a:lumMod val="75000"/>
                  </a:schemeClr>
                </a:solidFill>
              </a:rPr>
              <a:t>reading</a:t>
            </a:r>
            <a:r>
              <a:rPr lang="hr-HR" sz="5100" dirty="0">
                <a:solidFill>
                  <a:schemeClr val="accent1">
                    <a:lumMod val="75000"/>
                  </a:schemeClr>
                </a:solidFill>
              </a:rPr>
              <a:t> </a:t>
            </a:r>
            <a:r>
              <a:rPr lang="hr-HR" sz="5100" dirty="0" err="1">
                <a:solidFill>
                  <a:schemeClr val="accent1">
                    <a:lumMod val="75000"/>
                  </a:schemeClr>
                </a:solidFill>
              </a:rPr>
              <a:t>trough</a:t>
            </a:r>
            <a:r>
              <a:rPr lang="hr-HR" sz="5100" dirty="0">
                <a:solidFill>
                  <a:schemeClr val="accent1">
                    <a:lumMod val="75000"/>
                  </a:schemeClr>
                </a:solidFill>
              </a:rPr>
              <a:t> </a:t>
            </a:r>
            <a:r>
              <a:rPr lang="hr-HR" sz="5100" dirty="0" err="1">
                <a:solidFill>
                  <a:schemeClr val="accent1">
                    <a:lumMod val="75000"/>
                  </a:schemeClr>
                </a:solidFill>
              </a:rPr>
              <a:t>various</a:t>
            </a:r>
            <a:r>
              <a:rPr lang="hr-HR" sz="5100" dirty="0">
                <a:solidFill>
                  <a:schemeClr val="accent1">
                    <a:lumMod val="75000"/>
                  </a:schemeClr>
                </a:solidFill>
              </a:rPr>
              <a:t> </a:t>
            </a:r>
            <a:r>
              <a:rPr lang="hr-HR" sz="5100" dirty="0" err="1">
                <a:solidFill>
                  <a:schemeClr val="accent1">
                    <a:lumMod val="75000"/>
                  </a:schemeClr>
                </a:solidFill>
              </a:rPr>
              <a:t>activities</a:t>
            </a:r>
            <a:r>
              <a:rPr lang="hr-HR" sz="5100" dirty="0">
                <a:solidFill>
                  <a:schemeClr val="accent1">
                    <a:lumMod val="75000"/>
                  </a:schemeClr>
                </a:solidFill>
              </a:rPr>
              <a:t> on a </a:t>
            </a:r>
            <a:r>
              <a:rPr lang="hr-HR" sz="5100" dirty="0" err="1">
                <a:solidFill>
                  <a:schemeClr val="accent1">
                    <a:lumMod val="75000"/>
                  </a:schemeClr>
                </a:solidFill>
              </a:rPr>
              <a:t>local</a:t>
            </a:r>
            <a:r>
              <a:rPr lang="hr-HR" sz="5100" dirty="0">
                <a:solidFill>
                  <a:schemeClr val="accent1">
                    <a:lumMod val="75000"/>
                  </a:schemeClr>
                </a:solidFill>
              </a:rPr>
              <a:t> </a:t>
            </a:r>
            <a:r>
              <a:rPr lang="hr-HR" sz="5100" dirty="0" err="1">
                <a:solidFill>
                  <a:schemeClr val="accent1">
                    <a:lumMod val="75000"/>
                  </a:schemeClr>
                </a:solidFill>
              </a:rPr>
              <a:t>and</a:t>
            </a:r>
            <a:r>
              <a:rPr lang="hr-HR" sz="5100" dirty="0">
                <a:solidFill>
                  <a:schemeClr val="accent1">
                    <a:lumMod val="75000"/>
                  </a:schemeClr>
                </a:solidFill>
              </a:rPr>
              <a:t> </a:t>
            </a:r>
            <a:r>
              <a:rPr lang="hr-HR" sz="5100" dirty="0" err="1">
                <a:solidFill>
                  <a:schemeClr val="accent1">
                    <a:lumMod val="75000"/>
                  </a:schemeClr>
                </a:solidFill>
              </a:rPr>
              <a:t>national</a:t>
            </a:r>
            <a:r>
              <a:rPr lang="hr-HR" sz="5100" dirty="0">
                <a:solidFill>
                  <a:schemeClr val="accent1">
                    <a:lumMod val="75000"/>
                  </a:schemeClr>
                </a:solidFill>
              </a:rPr>
              <a:t> </a:t>
            </a:r>
            <a:r>
              <a:rPr lang="hr-HR" sz="5100" dirty="0" err="1" smtClean="0">
                <a:solidFill>
                  <a:schemeClr val="accent1">
                    <a:lumMod val="75000"/>
                  </a:schemeClr>
                </a:solidFill>
              </a:rPr>
              <a:t>level</a:t>
            </a:r>
            <a:r>
              <a:rPr lang="hr-HR" sz="5100" dirty="0" smtClean="0">
                <a:solidFill>
                  <a:schemeClr val="accent1">
                    <a:lumMod val="75000"/>
                  </a:schemeClr>
                </a:solidFill>
              </a:rPr>
              <a:t>, </a:t>
            </a:r>
            <a:r>
              <a:rPr lang="hr-HR" sz="5100" dirty="0" err="1" smtClean="0">
                <a:solidFill>
                  <a:schemeClr val="accent1">
                    <a:lumMod val="75000"/>
                  </a:schemeClr>
                </a:solidFill>
              </a:rPr>
              <a:t>meetings</a:t>
            </a:r>
            <a:r>
              <a:rPr lang="hr-HR" sz="5100" dirty="0" smtClean="0">
                <a:solidFill>
                  <a:schemeClr val="accent1">
                    <a:lumMod val="75000"/>
                  </a:schemeClr>
                </a:solidFill>
              </a:rPr>
              <a:t> </a:t>
            </a:r>
            <a:r>
              <a:rPr lang="hr-HR" sz="5100" dirty="0" err="1">
                <a:solidFill>
                  <a:schemeClr val="accent1">
                    <a:lumMod val="75000"/>
                  </a:schemeClr>
                </a:solidFill>
              </a:rPr>
              <a:t>with</a:t>
            </a:r>
            <a:r>
              <a:rPr lang="hr-HR" sz="5100" dirty="0">
                <a:solidFill>
                  <a:schemeClr val="accent1">
                    <a:lumMod val="75000"/>
                  </a:schemeClr>
                </a:solidFill>
              </a:rPr>
              <a:t> </a:t>
            </a:r>
            <a:r>
              <a:rPr lang="hr-HR" sz="5100" dirty="0" err="1" smtClean="0">
                <a:solidFill>
                  <a:schemeClr val="accent1">
                    <a:lumMod val="75000"/>
                  </a:schemeClr>
                </a:solidFill>
              </a:rPr>
              <a:t>writers</a:t>
            </a:r>
            <a:r>
              <a:rPr lang="hr-HR" sz="5100" dirty="0" smtClean="0">
                <a:solidFill>
                  <a:schemeClr val="accent1">
                    <a:lumMod val="75000"/>
                  </a:schemeClr>
                </a:solidFill>
              </a:rPr>
              <a:t>…</a:t>
            </a:r>
            <a:endParaRPr lang="hr-HR" sz="5100" dirty="0">
              <a:solidFill>
                <a:schemeClr val="accent1">
                  <a:lumMod val="75000"/>
                </a:schemeClr>
              </a:solidFill>
            </a:endParaRPr>
          </a:p>
          <a:p>
            <a:endParaRPr lang="hr-HR" sz="3200" dirty="0">
              <a:latin typeface="Comic Sans MS" panose="030F0702030302020204" pitchFamily="66" charset="0"/>
            </a:endParaRPr>
          </a:p>
          <a:p>
            <a:endParaRPr lang="hr-HR" sz="3200" dirty="0">
              <a:latin typeface="Comic Sans MS" panose="030F0702030302020204" pitchFamily="66" charset="0"/>
            </a:endParaRPr>
          </a:p>
          <a:p>
            <a:endParaRPr lang="hr-HR" sz="3200" b="1" dirty="0"/>
          </a:p>
          <a:p>
            <a:endParaRPr lang="hr-HR" sz="3600" dirty="0" smtClean="0">
              <a:solidFill>
                <a:schemeClr val="accent1">
                  <a:lumMod val="75000"/>
                </a:schemeClr>
              </a:solidFill>
            </a:endParaRPr>
          </a:p>
          <a:p>
            <a:pPr marL="0" indent="0">
              <a:buNone/>
            </a:pPr>
            <a:endParaRPr lang="hr-HR" dirty="0"/>
          </a:p>
        </p:txBody>
      </p:sp>
      <p:pic>
        <p:nvPicPr>
          <p:cNvPr id="10" name="Slika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347" y="259642"/>
            <a:ext cx="5906324" cy="3000794"/>
          </a:xfrm>
          <a:prstGeom prst="rect">
            <a:avLst/>
          </a:prstGeom>
        </p:spPr>
      </p:pic>
      <p:sp>
        <p:nvSpPr>
          <p:cNvPr id="11" name="Nasmiješeno lice 10"/>
          <p:cNvSpPr/>
          <p:nvPr/>
        </p:nvSpPr>
        <p:spPr>
          <a:xfrm>
            <a:off x="338279" y="3503205"/>
            <a:ext cx="369455" cy="387927"/>
          </a:xfrm>
          <a:prstGeom prst="smileyFace">
            <a:avLst/>
          </a:prstGeom>
          <a:solidFill>
            <a:srgbClr val="FFC000"/>
          </a:solidFill>
          <a:effectLst>
            <a:glow rad="228600">
              <a:schemeClr val="accent1">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sp>
        <p:nvSpPr>
          <p:cNvPr id="12" name="Nasmiješeno lice 11"/>
          <p:cNvSpPr/>
          <p:nvPr/>
        </p:nvSpPr>
        <p:spPr>
          <a:xfrm>
            <a:off x="338279" y="4239134"/>
            <a:ext cx="369455" cy="387927"/>
          </a:xfrm>
          <a:prstGeom prst="smileyFace">
            <a:avLst/>
          </a:prstGeom>
          <a:solidFill>
            <a:srgbClr val="FFC000"/>
          </a:solidFill>
          <a:effectLst>
            <a:glow rad="228600">
              <a:schemeClr val="accent1">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sp>
        <p:nvSpPr>
          <p:cNvPr id="13" name="Nasmiješeno lice 12"/>
          <p:cNvSpPr/>
          <p:nvPr/>
        </p:nvSpPr>
        <p:spPr>
          <a:xfrm>
            <a:off x="338279" y="4925439"/>
            <a:ext cx="369455" cy="387927"/>
          </a:xfrm>
          <a:prstGeom prst="smileyFace">
            <a:avLst/>
          </a:prstGeom>
          <a:solidFill>
            <a:srgbClr val="FFC000"/>
          </a:solidFill>
          <a:effectLst>
            <a:glow rad="228600">
              <a:schemeClr val="accent1">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sp>
        <p:nvSpPr>
          <p:cNvPr id="14" name="Nasmiješeno lice 13"/>
          <p:cNvSpPr/>
          <p:nvPr/>
        </p:nvSpPr>
        <p:spPr>
          <a:xfrm>
            <a:off x="338279" y="5611745"/>
            <a:ext cx="369455" cy="387927"/>
          </a:xfrm>
          <a:prstGeom prst="smileyFace">
            <a:avLst/>
          </a:prstGeom>
          <a:solidFill>
            <a:srgbClr val="FFC000"/>
          </a:solidFill>
          <a:effectLst>
            <a:glow rad="228600">
              <a:schemeClr val="accent1">
                <a:satMod val="175000"/>
                <a:alpha val="40000"/>
              </a:schemeClr>
            </a:glow>
          </a:effectLst>
        </p:spPr>
        <p:style>
          <a:lnRef idx="2">
            <a:schemeClr val="accent2">
              <a:shade val="50000"/>
            </a:schemeClr>
          </a:lnRef>
          <a:fillRef idx="1003">
            <a:schemeClr val="dk2"/>
          </a:fillRef>
          <a:effectRef idx="0">
            <a:schemeClr val="accent2"/>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163617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17455"/>
            <a:ext cx="4812145" cy="3440545"/>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 y="-1"/>
            <a:ext cx="4823355" cy="3417455"/>
          </a:xfrm>
          <a:prstGeom prst="rect">
            <a:avLst/>
          </a:prstGeom>
        </p:spPr>
      </p:pic>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145" y="1182623"/>
            <a:ext cx="7379855" cy="5675377"/>
          </a:xfrm>
          <a:prstGeom prst="rect">
            <a:avLst/>
          </a:prstGeom>
        </p:spPr>
      </p:pic>
      <p:sp>
        <p:nvSpPr>
          <p:cNvPr id="11" name="TekstniOkvir 10"/>
          <p:cNvSpPr txBox="1"/>
          <p:nvPr/>
        </p:nvSpPr>
        <p:spPr>
          <a:xfrm flipH="1">
            <a:off x="4812145" y="0"/>
            <a:ext cx="7379855" cy="1200329"/>
          </a:xfrm>
          <a:prstGeom prst="rect">
            <a:avLst/>
          </a:prstGeom>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a:r>
              <a:rPr lang="hr-HR" sz="3600" b="1" dirty="0" smtClean="0">
                <a:solidFill>
                  <a:schemeClr val="accent1">
                    <a:lumMod val="75000"/>
                  </a:schemeClr>
                </a:solidFill>
              </a:rPr>
              <a:t>BOOKMARK PROJECT 2017.</a:t>
            </a:r>
          </a:p>
          <a:p>
            <a:pPr algn="r"/>
            <a:r>
              <a:rPr lang="hr-HR" sz="3600" b="1" dirty="0" smtClean="0">
                <a:solidFill>
                  <a:schemeClr val="accent1">
                    <a:lumMod val="75000"/>
                  </a:schemeClr>
                </a:solidFill>
              </a:rPr>
              <a:t>4. a</a:t>
            </a:r>
            <a:endParaRPr lang="hr-HR" sz="3600" b="1" dirty="0">
              <a:solidFill>
                <a:schemeClr val="accent1">
                  <a:lumMod val="75000"/>
                </a:schemeClr>
              </a:solidFill>
            </a:endParaRPr>
          </a:p>
        </p:txBody>
      </p:sp>
    </p:spTree>
    <p:extLst>
      <p:ext uri="{BB962C8B-B14F-4D97-AF65-F5344CB8AC3E}">
        <p14:creationId xmlns:p14="http://schemas.microsoft.com/office/powerpoint/2010/main" val="3016945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p:cNvSpPr txBox="1"/>
          <p:nvPr/>
        </p:nvSpPr>
        <p:spPr>
          <a:xfrm flipH="1">
            <a:off x="4812145" y="0"/>
            <a:ext cx="7379855" cy="1200329"/>
          </a:xfrm>
          <a:prstGeom prst="rect">
            <a:avLst/>
          </a:prstGeom>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a:r>
              <a:rPr lang="hr-HR" sz="3600" b="1" dirty="0" smtClean="0">
                <a:solidFill>
                  <a:schemeClr val="accent1">
                    <a:lumMod val="75000"/>
                  </a:schemeClr>
                </a:solidFill>
              </a:rPr>
              <a:t>BOOKMARK PROJECT 2017.</a:t>
            </a:r>
          </a:p>
          <a:p>
            <a:pPr algn="r"/>
            <a:r>
              <a:rPr lang="hr-HR" sz="3600" b="1" dirty="0" smtClean="0">
                <a:solidFill>
                  <a:schemeClr val="accent1">
                    <a:lumMod val="75000"/>
                  </a:schemeClr>
                </a:solidFill>
              </a:rPr>
              <a:t>4. b</a:t>
            </a:r>
            <a:endParaRPr lang="hr-HR" sz="3600" b="1" dirty="0">
              <a:solidFill>
                <a:schemeClr val="accent1">
                  <a:lumMod val="75000"/>
                </a:schemeClr>
              </a:solidFill>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2144" y="1200329"/>
            <a:ext cx="7379855" cy="5657671"/>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25952"/>
            <a:ext cx="4812145" cy="3432048"/>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0772"/>
            <a:ext cx="4812144" cy="3456724"/>
          </a:xfrm>
          <a:prstGeom prst="rect">
            <a:avLst/>
          </a:prstGeom>
        </p:spPr>
      </p:pic>
    </p:spTree>
    <p:extLst>
      <p:ext uri="{BB962C8B-B14F-4D97-AF65-F5344CB8AC3E}">
        <p14:creationId xmlns:p14="http://schemas.microsoft.com/office/powerpoint/2010/main" val="4058094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57353" y="380915"/>
            <a:ext cx="8610600" cy="1293028"/>
          </a:xfrm>
        </p:spPr>
        <p:txBody>
          <a:bodyPr>
            <a:normAutofit fontScale="90000"/>
          </a:bodyPr>
          <a:lstStyle/>
          <a:p>
            <a:r>
              <a:rPr lang="hr-HR" dirty="0" smtClean="0"/>
              <a:t/>
            </a:r>
            <a:br>
              <a:rPr lang="hr-HR" dirty="0" smtClean="0"/>
            </a:br>
            <a:r>
              <a:rPr lang="en-US" sz="4900" dirty="0">
                <a:solidFill>
                  <a:schemeClr val="accent1">
                    <a:lumMod val="75000"/>
                  </a:schemeClr>
                </a:solidFill>
              </a:rPr>
              <a:t>Croatia on the </a:t>
            </a:r>
            <a:r>
              <a:rPr lang="en-US" sz="4900" dirty="0" smtClean="0">
                <a:solidFill>
                  <a:schemeClr val="accent1">
                    <a:lumMod val="75000"/>
                  </a:schemeClr>
                </a:solidFill>
              </a:rPr>
              <a:t>map</a:t>
            </a:r>
            <a:r>
              <a:rPr lang="hr-HR" sz="4900" dirty="0" smtClean="0">
                <a:solidFill>
                  <a:schemeClr val="accent1">
                    <a:lumMod val="75000"/>
                  </a:schemeClr>
                </a:solidFill>
              </a:rPr>
              <a:t> </a:t>
            </a:r>
            <a:r>
              <a:rPr lang="hr-HR" sz="4900" dirty="0" err="1" smtClean="0">
                <a:solidFill>
                  <a:schemeClr val="accent1">
                    <a:lumMod val="75000"/>
                  </a:schemeClr>
                </a:solidFill>
              </a:rPr>
              <a:t>of</a:t>
            </a:r>
            <a:r>
              <a:rPr lang="hr-HR" sz="4900" dirty="0" smtClean="0">
                <a:solidFill>
                  <a:schemeClr val="accent1">
                    <a:lumMod val="75000"/>
                  </a:schemeClr>
                </a:solidFill>
              </a:rPr>
              <a:t> </a:t>
            </a:r>
            <a:r>
              <a:rPr lang="hr-HR" sz="4900" dirty="0" err="1" smtClean="0">
                <a:solidFill>
                  <a:schemeClr val="accent1">
                    <a:lumMod val="75000"/>
                  </a:schemeClr>
                </a:solidFill>
              </a:rPr>
              <a:t>europe</a:t>
            </a:r>
            <a:endParaRPr lang="hr-HR" sz="4900" dirty="0">
              <a:solidFill>
                <a:schemeClr val="accent1">
                  <a:lumMod val="75000"/>
                </a:schemeClr>
              </a:solidFill>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1323" y="1673943"/>
            <a:ext cx="7446630" cy="4768644"/>
          </a:xfrm>
          <a:pattFill prst="pct5">
            <a:fgClr>
              <a:schemeClr val="accent1"/>
            </a:fgClr>
            <a:bgClr>
              <a:schemeClr val="bg1"/>
            </a:bgClr>
          </a:pattFill>
        </p:spPr>
      </p:pic>
      <p:sp>
        <p:nvSpPr>
          <p:cNvPr id="5" name="TekstniOkvir 4"/>
          <p:cNvSpPr txBox="1"/>
          <p:nvPr/>
        </p:nvSpPr>
        <p:spPr>
          <a:xfrm>
            <a:off x="471948" y="1673943"/>
            <a:ext cx="3677266" cy="3046988"/>
          </a:xfrm>
          <a:prstGeom prst="rect">
            <a:avLst/>
          </a:prstGeom>
          <a:noFill/>
        </p:spPr>
        <p:txBody>
          <a:bodyPr wrap="square" rtlCol="0">
            <a:spAutoFit/>
          </a:bodyPr>
          <a:lstStyle/>
          <a:p>
            <a:r>
              <a:rPr lang="hr-HR" sz="3200" b="0" i="0" dirty="0" smtClean="0">
                <a:solidFill>
                  <a:srgbClr val="0070C0"/>
                </a:solidFill>
                <a:effectLst/>
              </a:rPr>
              <a:t>Croatia - </a:t>
            </a:r>
            <a:r>
              <a:rPr lang="en-US" sz="3200" b="0" i="0" dirty="0" smtClean="0">
                <a:solidFill>
                  <a:srgbClr val="0070C0"/>
                </a:solidFill>
                <a:effectLst/>
              </a:rPr>
              <a:t>officially the </a:t>
            </a:r>
            <a:r>
              <a:rPr lang="en-US" sz="3200" b="1" i="0" dirty="0" smtClean="0">
                <a:solidFill>
                  <a:srgbClr val="0070C0"/>
                </a:solidFill>
                <a:effectLst/>
              </a:rPr>
              <a:t>Republic of Croatia</a:t>
            </a:r>
            <a:r>
              <a:rPr lang="hr-HR" sz="3200" b="1" i="0" dirty="0" smtClean="0">
                <a:solidFill>
                  <a:srgbClr val="0070C0"/>
                </a:solidFill>
                <a:effectLst/>
              </a:rPr>
              <a:t> </a:t>
            </a:r>
            <a:r>
              <a:rPr lang="en-US" sz="3200" dirty="0">
                <a:solidFill>
                  <a:srgbClr val="0070C0"/>
                </a:solidFill>
              </a:rPr>
              <a:t>is a country in Central and </a:t>
            </a:r>
            <a:endParaRPr lang="hr-HR" sz="3200" dirty="0" smtClean="0">
              <a:solidFill>
                <a:srgbClr val="0070C0"/>
              </a:solidFill>
            </a:endParaRPr>
          </a:p>
          <a:p>
            <a:r>
              <a:rPr lang="en-US" sz="3200" dirty="0" smtClean="0">
                <a:solidFill>
                  <a:srgbClr val="0070C0"/>
                </a:solidFill>
              </a:rPr>
              <a:t>So</a:t>
            </a:r>
            <a:r>
              <a:rPr lang="hr-HR" sz="3200" dirty="0" smtClean="0">
                <a:solidFill>
                  <a:srgbClr val="0070C0"/>
                </a:solidFill>
              </a:rPr>
              <a:t>u</a:t>
            </a:r>
            <a:r>
              <a:rPr lang="en-US" sz="3200" dirty="0" err="1" smtClean="0">
                <a:solidFill>
                  <a:srgbClr val="0070C0"/>
                </a:solidFill>
              </a:rPr>
              <a:t>thern</a:t>
            </a:r>
            <a:r>
              <a:rPr lang="en-US" sz="3200" dirty="0" smtClean="0">
                <a:solidFill>
                  <a:srgbClr val="0070C0"/>
                </a:solidFill>
              </a:rPr>
              <a:t> </a:t>
            </a:r>
            <a:r>
              <a:rPr lang="en-US" sz="3200" dirty="0">
                <a:solidFill>
                  <a:srgbClr val="0070C0"/>
                </a:solidFill>
              </a:rPr>
              <a:t>Europe, on the Adriatic Sea.</a:t>
            </a:r>
            <a:endParaRPr lang="hr-HR" sz="3200" dirty="0">
              <a:solidFill>
                <a:srgbClr val="0070C0"/>
              </a:solidFill>
            </a:endParaRPr>
          </a:p>
        </p:txBody>
      </p:sp>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91" y="4885104"/>
            <a:ext cx="3126510" cy="1563255"/>
          </a:xfrm>
          <a:prstGeom prst="rect">
            <a:avLst/>
          </a:prstGeom>
        </p:spPr>
      </p:pic>
    </p:spTree>
    <p:extLst>
      <p:ext uri="{BB962C8B-B14F-4D97-AF65-F5344CB8AC3E}">
        <p14:creationId xmlns:p14="http://schemas.microsoft.com/office/powerpoint/2010/main" val="843638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p:cNvSpPr txBox="1"/>
          <p:nvPr/>
        </p:nvSpPr>
        <p:spPr>
          <a:xfrm flipH="1">
            <a:off x="4812145" y="0"/>
            <a:ext cx="7379855" cy="1200329"/>
          </a:xfrm>
          <a:prstGeom prst="rect">
            <a:avLst/>
          </a:prstGeom>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a:r>
              <a:rPr lang="hr-HR" sz="3600" b="1" dirty="0" smtClean="0">
                <a:solidFill>
                  <a:schemeClr val="accent1">
                    <a:lumMod val="75000"/>
                  </a:schemeClr>
                </a:solidFill>
              </a:rPr>
              <a:t>BOOKMARK PROJECT 2017.</a:t>
            </a:r>
          </a:p>
          <a:p>
            <a:pPr algn="r"/>
            <a:r>
              <a:rPr lang="hr-HR" sz="3600" b="1" dirty="0" smtClean="0">
                <a:solidFill>
                  <a:schemeClr val="accent1">
                    <a:lumMod val="75000"/>
                  </a:schemeClr>
                </a:solidFill>
              </a:rPr>
              <a:t>4. c</a:t>
            </a:r>
            <a:endParaRPr lang="hr-HR" sz="3600" b="1" dirty="0">
              <a:solidFill>
                <a:schemeClr val="accent1">
                  <a:lumMod val="75000"/>
                </a:schemeClr>
              </a:solidFill>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144" y="1200329"/>
            <a:ext cx="7379855" cy="5657671"/>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812143" cy="3560064"/>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2528"/>
            <a:ext cx="4812142" cy="3395472"/>
          </a:xfrm>
          <a:prstGeom prst="rect">
            <a:avLst/>
          </a:prstGeom>
        </p:spPr>
      </p:pic>
    </p:spTree>
    <p:extLst>
      <p:ext uri="{BB962C8B-B14F-4D97-AF65-F5344CB8AC3E}">
        <p14:creationId xmlns:p14="http://schemas.microsoft.com/office/powerpoint/2010/main" val="3654198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p:cNvSpPr txBox="1"/>
          <p:nvPr/>
        </p:nvSpPr>
        <p:spPr>
          <a:xfrm flipH="1">
            <a:off x="4812145" y="0"/>
            <a:ext cx="7379855" cy="1200329"/>
          </a:xfrm>
          <a:prstGeom prst="rect">
            <a:avLst/>
          </a:prstGeom>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a:r>
              <a:rPr lang="hr-HR" sz="3600" b="1" dirty="0" smtClean="0">
                <a:solidFill>
                  <a:schemeClr val="accent1">
                    <a:lumMod val="75000"/>
                  </a:schemeClr>
                </a:solidFill>
              </a:rPr>
              <a:t>BOOKMARK PROJECT 2017.</a:t>
            </a:r>
          </a:p>
          <a:p>
            <a:pPr algn="r"/>
            <a:r>
              <a:rPr lang="hr-HR" sz="3600" b="1" dirty="0" smtClean="0">
                <a:solidFill>
                  <a:schemeClr val="accent1">
                    <a:lumMod val="75000"/>
                  </a:schemeClr>
                </a:solidFill>
              </a:rPr>
              <a:t>4. d</a:t>
            </a:r>
            <a:endParaRPr lang="hr-HR" sz="3600" b="1" dirty="0">
              <a:solidFill>
                <a:schemeClr val="accent1">
                  <a:lumMod val="75000"/>
                </a:schemeClr>
              </a:solidFill>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2145" y="1200329"/>
            <a:ext cx="7379855" cy="5657671"/>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12145" cy="3413760"/>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13760"/>
            <a:ext cx="4812145" cy="3444240"/>
          </a:xfrm>
          <a:prstGeom prst="rect">
            <a:avLst/>
          </a:prstGeom>
        </p:spPr>
      </p:pic>
    </p:spTree>
    <p:extLst>
      <p:ext uri="{BB962C8B-B14F-4D97-AF65-F5344CB8AC3E}">
        <p14:creationId xmlns:p14="http://schemas.microsoft.com/office/powerpoint/2010/main" val="245590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7897091" y="304801"/>
            <a:ext cx="4461164" cy="6553200"/>
          </a:xfrm>
        </p:spPr>
        <p:txBody>
          <a:bodyPr>
            <a:normAutofit fontScale="92500" lnSpcReduction="20000"/>
          </a:bodyPr>
          <a:lstStyle/>
          <a:p>
            <a:pPr marL="0" indent="0">
              <a:buNone/>
            </a:pPr>
            <a:r>
              <a:rPr lang="hr-HR" sz="3200" dirty="0" smtClean="0">
                <a:solidFill>
                  <a:srgbClr val="0070C0"/>
                </a:solidFill>
              </a:rPr>
              <a:t>	</a:t>
            </a:r>
            <a:r>
              <a:rPr lang="hr-HR" sz="3200" dirty="0" err="1" smtClean="0">
                <a:solidFill>
                  <a:srgbClr val="0070C0"/>
                </a:solidFill>
              </a:rPr>
              <a:t>Our</a:t>
            </a:r>
            <a:r>
              <a:rPr lang="hr-HR" sz="3200" dirty="0" smtClean="0">
                <a:solidFill>
                  <a:srgbClr val="0070C0"/>
                </a:solidFill>
              </a:rPr>
              <a:t> </a:t>
            </a:r>
            <a:r>
              <a:rPr lang="hr-HR" sz="3200" dirty="0" err="1" smtClean="0">
                <a:solidFill>
                  <a:srgbClr val="0070C0"/>
                </a:solidFill>
              </a:rPr>
              <a:t>bookmark</a:t>
            </a:r>
            <a:r>
              <a:rPr lang="hr-HR" sz="3200" dirty="0" smtClean="0">
                <a:solidFill>
                  <a:srgbClr val="0070C0"/>
                </a:solidFill>
              </a:rPr>
              <a:t> 	</a:t>
            </a:r>
            <a:r>
              <a:rPr lang="en-US" sz="3200" dirty="0" smtClean="0">
                <a:solidFill>
                  <a:srgbClr val="0070C0"/>
                </a:solidFill>
              </a:rPr>
              <a:t>represent </a:t>
            </a:r>
            <a:r>
              <a:rPr lang="en-US" sz="3200" dirty="0">
                <a:solidFill>
                  <a:srgbClr val="0070C0"/>
                </a:solidFill>
              </a:rPr>
              <a:t>our </a:t>
            </a:r>
            <a:r>
              <a:rPr lang="hr-HR" sz="3200" dirty="0" smtClean="0">
                <a:solidFill>
                  <a:srgbClr val="0070C0"/>
                </a:solidFill>
              </a:rPr>
              <a:t>	</a:t>
            </a:r>
            <a:r>
              <a:rPr lang="en-US" sz="3200" dirty="0" smtClean="0">
                <a:solidFill>
                  <a:srgbClr val="0070C0"/>
                </a:solidFill>
              </a:rPr>
              <a:t>country </a:t>
            </a:r>
            <a:r>
              <a:rPr lang="en-US" sz="3200" dirty="0">
                <a:solidFill>
                  <a:srgbClr val="0070C0"/>
                </a:solidFill>
              </a:rPr>
              <a:t>and the </a:t>
            </a:r>
            <a:r>
              <a:rPr lang="hr-HR" sz="3200" dirty="0" smtClean="0">
                <a:solidFill>
                  <a:srgbClr val="0070C0"/>
                </a:solidFill>
              </a:rPr>
              <a:t>	</a:t>
            </a:r>
            <a:r>
              <a:rPr lang="en-US" sz="3200" dirty="0" err="1" smtClean="0">
                <a:solidFill>
                  <a:srgbClr val="0070C0"/>
                </a:solidFill>
              </a:rPr>
              <a:t>Istrian</a:t>
            </a:r>
            <a:r>
              <a:rPr lang="en-US" sz="3200" dirty="0" smtClean="0">
                <a:solidFill>
                  <a:srgbClr val="0070C0"/>
                </a:solidFill>
              </a:rPr>
              <a:t> region</a:t>
            </a:r>
            <a:r>
              <a:rPr lang="hr-HR" sz="3200" dirty="0" smtClean="0">
                <a:solidFill>
                  <a:srgbClr val="0070C0"/>
                </a:solidFill>
              </a:rPr>
              <a:t>.</a:t>
            </a:r>
          </a:p>
          <a:p>
            <a:pPr marL="0" indent="0">
              <a:buNone/>
            </a:pPr>
            <a:r>
              <a:rPr lang="hr-HR" sz="3200" dirty="0" smtClean="0">
                <a:solidFill>
                  <a:srgbClr val="0070C0"/>
                </a:solidFill>
              </a:rPr>
              <a:t>	</a:t>
            </a:r>
            <a:r>
              <a:rPr lang="en-US" sz="3200" dirty="0" smtClean="0">
                <a:solidFill>
                  <a:srgbClr val="0070C0"/>
                </a:solidFill>
              </a:rPr>
              <a:t>The </a:t>
            </a:r>
            <a:r>
              <a:rPr lang="en-US" sz="3200" dirty="0">
                <a:solidFill>
                  <a:srgbClr val="0070C0"/>
                </a:solidFill>
              </a:rPr>
              <a:t>most common </a:t>
            </a:r>
            <a:r>
              <a:rPr lang="hr-HR" sz="3200" dirty="0" smtClean="0">
                <a:solidFill>
                  <a:srgbClr val="0070C0"/>
                </a:solidFill>
              </a:rPr>
              <a:t>	</a:t>
            </a:r>
            <a:r>
              <a:rPr lang="en-US" sz="3200" dirty="0" smtClean="0">
                <a:solidFill>
                  <a:srgbClr val="0070C0"/>
                </a:solidFill>
              </a:rPr>
              <a:t>motives are</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croatian</a:t>
            </a:r>
            <a:r>
              <a:rPr lang="hr-HR" sz="3200" dirty="0" smtClean="0">
                <a:solidFill>
                  <a:srgbClr val="0070C0"/>
                </a:solidFill>
              </a:rPr>
              <a:t> </a:t>
            </a:r>
            <a:r>
              <a:rPr lang="hr-HR" sz="3200" dirty="0" err="1" smtClean="0">
                <a:solidFill>
                  <a:srgbClr val="0070C0"/>
                </a:solidFill>
              </a:rPr>
              <a:t>flag</a:t>
            </a:r>
            <a:r>
              <a:rPr lang="hr-HR" sz="3200" dirty="0" smtClean="0">
                <a:solidFill>
                  <a:srgbClr val="0070C0"/>
                </a:solidFill>
              </a:rPr>
              <a:t>, 	</a:t>
            </a:r>
            <a:r>
              <a:rPr lang="hr-HR" sz="3200" dirty="0" err="1" smtClean="0">
                <a:solidFill>
                  <a:srgbClr val="0070C0"/>
                </a:solidFill>
              </a:rPr>
              <a:t>croatian</a:t>
            </a:r>
            <a:r>
              <a:rPr lang="hr-HR" sz="3200" dirty="0" smtClean="0">
                <a:solidFill>
                  <a:srgbClr val="0070C0"/>
                </a:solidFill>
              </a:rPr>
              <a:t> </a:t>
            </a:r>
            <a:r>
              <a:rPr lang="hr-HR" sz="3200" dirty="0" err="1">
                <a:solidFill>
                  <a:srgbClr val="0070C0"/>
                </a:solidFill>
              </a:rPr>
              <a:t>coat</a:t>
            </a:r>
            <a:r>
              <a:rPr lang="hr-HR" sz="3200" dirty="0">
                <a:solidFill>
                  <a:srgbClr val="0070C0"/>
                </a:solidFill>
              </a:rPr>
              <a:t> </a:t>
            </a:r>
            <a:r>
              <a:rPr lang="hr-HR" sz="3200" dirty="0" err="1">
                <a:solidFill>
                  <a:srgbClr val="0070C0"/>
                </a:solidFill>
              </a:rPr>
              <a:t>of</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arms</a:t>
            </a:r>
            <a:r>
              <a:rPr lang="hr-HR" sz="3200" dirty="0">
                <a:solidFill>
                  <a:srgbClr val="0070C0"/>
                </a:solidFill>
              </a:rPr>
              <a:t>, red </a:t>
            </a:r>
            <a:r>
              <a:rPr lang="hr-HR" sz="3200" dirty="0" err="1">
                <a:solidFill>
                  <a:srgbClr val="0070C0"/>
                </a:solidFill>
              </a:rPr>
              <a:t>and</a:t>
            </a:r>
            <a:r>
              <a:rPr lang="hr-HR" sz="3200" dirty="0">
                <a:solidFill>
                  <a:srgbClr val="0070C0"/>
                </a:solidFill>
              </a:rPr>
              <a:t> </a:t>
            </a:r>
            <a:r>
              <a:rPr lang="hr-HR" sz="3200" dirty="0" err="1">
                <a:solidFill>
                  <a:srgbClr val="0070C0"/>
                </a:solidFill>
              </a:rPr>
              <a:t>white</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cubes</a:t>
            </a:r>
            <a:r>
              <a:rPr lang="hr-HR" sz="3200" dirty="0" smtClean="0">
                <a:solidFill>
                  <a:srgbClr val="0070C0"/>
                </a:solidFill>
              </a:rPr>
              <a:t>, </a:t>
            </a:r>
            <a:r>
              <a:rPr lang="en-US" sz="3200" dirty="0" smtClean="0">
                <a:solidFill>
                  <a:srgbClr val="0070C0"/>
                </a:solidFill>
              </a:rPr>
              <a:t>coat </a:t>
            </a:r>
            <a:r>
              <a:rPr lang="en-US" sz="3200" dirty="0">
                <a:solidFill>
                  <a:srgbClr val="0070C0"/>
                </a:solidFill>
              </a:rPr>
              <a:t>of arms </a:t>
            </a:r>
            <a:r>
              <a:rPr lang="hr-HR" sz="3200" dirty="0" smtClean="0">
                <a:solidFill>
                  <a:srgbClr val="0070C0"/>
                </a:solidFill>
              </a:rPr>
              <a:t>	</a:t>
            </a:r>
            <a:r>
              <a:rPr lang="en-US" sz="3200" dirty="0" smtClean="0">
                <a:solidFill>
                  <a:srgbClr val="0070C0"/>
                </a:solidFill>
              </a:rPr>
              <a:t>of </a:t>
            </a:r>
            <a:r>
              <a:rPr lang="en-US" sz="3200" dirty="0">
                <a:solidFill>
                  <a:srgbClr val="0070C0"/>
                </a:solidFill>
              </a:rPr>
              <a:t>the </a:t>
            </a:r>
            <a:r>
              <a:rPr lang="hr-HR" sz="3200" dirty="0" smtClean="0">
                <a:solidFill>
                  <a:srgbClr val="0070C0"/>
                </a:solidFill>
              </a:rPr>
              <a:t>Umag, 	</a:t>
            </a:r>
            <a:r>
              <a:rPr lang="en-US" sz="3200" dirty="0" smtClean="0">
                <a:solidFill>
                  <a:srgbClr val="0070C0"/>
                </a:solidFill>
              </a:rPr>
              <a:t>geographic </a:t>
            </a:r>
            <a:r>
              <a:rPr lang="en-US" sz="3200" dirty="0">
                <a:solidFill>
                  <a:srgbClr val="0070C0"/>
                </a:solidFill>
              </a:rPr>
              <a:t>form of </a:t>
            </a:r>
            <a:r>
              <a:rPr lang="hr-HR" sz="3200" dirty="0" smtClean="0">
                <a:solidFill>
                  <a:srgbClr val="0070C0"/>
                </a:solidFill>
              </a:rPr>
              <a:t>	</a:t>
            </a:r>
            <a:r>
              <a:rPr lang="en-US" sz="3200" dirty="0" smtClean="0">
                <a:solidFill>
                  <a:srgbClr val="0070C0"/>
                </a:solidFill>
              </a:rPr>
              <a:t>Croatia </a:t>
            </a:r>
            <a:r>
              <a:rPr lang="en-US" sz="3200" dirty="0">
                <a:solidFill>
                  <a:srgbClr val="0070C0"/>
                </a:solidFill>
              </a:rPr>
              <a:t>and </a:t>
            </a:r>
            <a:r>
              <a:rPr lang="en-US" sz="3200" dirty="0" err="1" smtClean="0">
                <a:solidFill>
                  <a:srgbClr val="0070C0"/>
                </a:solidFill>
              </a:rPr>
              <a:t>Istra</a:t>
            </a:r>
            <a:r>
              <a:rPr lang="hr-HR" sz="3200" dirty="0" smtClean="0">
                <a:solidFill>
                  <a:srgbClr val="0070C0"/>
                </a:solidFill>
              </a:rPr>
              <a:t>, 	</a:t>
            </a:r>
            <a:r>
              <a:rPr lang="hr-HR" sz="3200" dirty="0" err="1" smtClean="0">
                <a:solidFill>
                  <a:srgbClr val="0070C0"/>
                </a:solidFill>
              </a:rPr>
              <a:t>necktie</a:t>
            </a:r>
            <a:r>
              <a:rPr lang="hr-HR" sz="3200" dirty="0" smtClean="0">
                <a:solidFill>
                  <a:srgbClr val="0070C0"/>
                </a:solidFill>
              </a:rPr>
              <a:t>, </a:t>
            </a:r>
            <a:r>
              <a:rPr lang="hr-HR" sz="3200" dirty="0" err="1" smtClean="0">
                <a:solidFill>
                  <a:srgbClr val="0070C0"/>
                </a:solidFill>
              </a:rPr>
              <a:t>sea</a:t>
            </a:r>
            <a:r>
              <a:rPr lang="hr-HR" sz="3200" dirty="0">
                <a:solidFill>
                  <a:srgbClr val="0070C0"/>
                </a:solidFill>
              </a:rPr>
              <a:t>, </a:t>
            </a:r>
            <a:r>
              <a:rPr lang="hr-HR" sz="3200" dirty="0" err="1">
                <a:solidFill>
                  <a:srgbClr val="0070C0"/>
                </a:solidFill>
              </a:rPr>
              <a:t>Istrian</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instruments</a:t>
            </a:r>
            <a:r>
              <a:rPr lang="hr-HR" sz="3200" dirty="0" smtClean="0">
                <a:solidFill>
                  <a:srgbClr val="0070C0"/>
                </a:solidFill>
              </a:rPr>
              <a:t>, </a:t>
            </a:r>
            <a:r>
              <a:rPr lang="hr-HR" sz="3200" dirty="0" err="1" smtClean="0">
                <a:solidFill>
                  <a:srgbClr val="0070C0"/>
                </a:solidFill>
              </a:rPr>
              <a:t>goat</a:t>
            </a:r>
            <a:r>
              <a:rPr lang="hr-HR" sz="3200" dirty="0" smtClean="0">
                <a:solidFill>
                  <a:srgbClr val="0070C0"/>
                </a:solidFill>
              </a:rPr>
              <a:t> 	</a:t>
            </a:r>
            <a:r>
              <a:rPr lang="en-US" sz="3200" dirty="0" smtClean="0">
                <a:solidFill>
                  <a:srgbClr val="0070C0"/>
                </a:solidFill>
              </a:rPr>
              <a:t>that </a:t>
            </a:r>
            <a:r>
              <a:rPr lang="hr-HR" sz="3200" dirty="0" err="1" smtClean="0">
                <a:solidFill>
                  <a:srgbClr val="0070C0"/>
                </a:solidFill>
              </a:rPr>
              <a:t>represent</a:t>
            </a:r>
            <a:r>
              <a:rPr lang="en-US" sz="3200" dirty="0" smtClean="0">
                <a:solidFill>
                  <a:srgbClr val="0070C0"/>
                </a:solidFill>
              </a:rPr>
              <a:t>s </a:t>
            </a:r>
            <a:r>
              <a:rPr lang="en-US" sz="3200" dirty="0">
                <a:solidFill>
                  <a:srgbClr val="0070C0"/>
                </a:solidFill>
              </a:rPr>
              <a:t>the </a:t>
            </a:r>
            <a:r>
              <a:rPr lang="hr-HR" sz="3200" dirty="0" smtClean="0">
                <a:solidFill>
                  <a:srgbClr val="0070C0"/>
                </a:solidFill>
              </a:rPr>
              <a:t>	</a:t>
            </a:r>
            <a:r>
              <a:rPr lang="en-US" sz="3200" dirty="0" err="1" smtClean="0">
                <a:solidFill>
                  <a:srgbClr val="0070C0"/>
                </a:solidFill>
              </a:rPr>
              <a:t>Istrian</a:t>
            </a:r>
            <a:r>
              <a:rPr lang="en-US" sz="3200" dirty="0" smtClean="0">
                <a:solidFill>
                  <a:srgbClr val="0070C0"/>
                </a:solidFill>
              </a:rPr>
              <a:t> county</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lavender</a:t>
            </a:r>
            <a:r>
              <a:rPr lang="hr-HR" sz="3200" dirty="0">
                <a:solidFill>
                  <a:srgbClr val="0070C0"/>
                </a:solidFill>
              </a:rPr>
              <a:t>, </a:t>
            </a:r>
            <a:r>
              <a:rPr lang="hr-HR" sz="3200" dirty="0" err="1">
                <a:solidFill>
                  <a:srgbClr val="0070C0"/>
                </a:solidFill>
              </a:rPr>
              <a:t>olives</a:t>
            </a:r>
            <a:r>
              <a:rPr lang="hr-HR" sz="3200" dirty="0">
                <a:solidFill>
                  <a:srgbClr val="0070C0"/>
                </a:solidFill>
              </a:rPr>
              <a:t>, </a:t>
            </a:r>
            <a:r>
              <a:rPr lang="hr-HR" sz="3200" dirty="0" smtClean="0">
                <a:solidFill>
                  <a:srgbClr val="0070C0"/>
                </a:solidFill>
              </a:rPr>
              <a:t>	</a:t>
            </a:r>
            <a:r>
              <a:rPr lang="hr-HR" sz="3200" dirty="0" err="1" smtClean="0">
                <a:solidFill>
                  <a:srgbClr val="0070C0"/>
                </a:solidFill>
              </a:rPr>
              <a:t>grapes</a:t>
            </a:r>
            <a:r>
              <a:rPr lang="hr-HR" sz="3200" dirty="0" smtClean="0">
                <a:solidFill>
                  <a:srgbClr val="0070C0"/>
                </a:solidFill>
              </a:rPr>
              <a:t>.</a:t>
            </a: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7897091" cy="6857999"/>
          </a:xfrm>
          <a:prstGeom prst="rect">
            <a:avLst/>
          </a:prstGeom>
        </p:spPr>
      </p:pic>
      <p:sp>
        <p:nvSpPr>
          <p:cNvPr id="5" name="Nasmiješeno lice 4"/>
          <p:cNvSpPr/>
          <p:nvPr/>
        </p:nvSpPr>
        <p:spPr>
          <a:xfrm>
            <a:off x="8096825" y="445968"/>
            <a:ext cx="369455" cy="387927"/>
          </a:xfrm>
          <a:prstGeom prst="smileyFace">
            <a:avLst/>
          </a:prstGeom>
          <a:solidFill>
            <a:srgbClr val="FFC000"/>
          </a:solidFill>
          <a:effectLst>
            <a:glow rad="228600">
              <a:schemeClr val="accent1">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pic>
        <p:nvPicPr>
          <p:cNvPr id="6" name="Slika 5"/>
          <p:cNvPicPr>
            <a:picLocks noChangeAspect="1"/>
          </p:cNvPicPr>
          <p:nvPr/>
        </p:nvPicPr>
        <p:blipFill>
          <a:blip r:embed="rId3"/>
          <a:stretch>
            <a:fillRect/>
          </a:stretch>
        </p:blipFill>
        <p:spPr>
          <a:xfrm>
            <a:off x="7897091" y="1456722"/>
            <a:ext cx="847417" cy="859611"/>
          </a:xfrm>
          <a:prstGeom prst="rect">
            <a:avLst/>
          </a:prstGeom>
        </p:spPr>
      </p:pic>
    </p:spTree>
    <p:extLst>
      <p:ext uri="{BB962C8B-B14F-4D97-AF65-F5344CB8AC3E}">
        <p14:creationId xmlns:p14="http://schemas.microsoft.com/office/powerpoint/2010/main" val="1975210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zervirano mjesto sadržaja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7017" y="1357745"/>
            <a:ext cx="5966691" cy="5357091"/>
          </a:xfrm>
          <a:solidFill>
            <a:srgbClr val="C00000"/>
          </a:solidFill>
          <a:ln w="57150">
            <a:solidFill>
              <a:schemeClr val="accent2"/>
            </a:solidFill>
          </a:ln>
          <a:effectLst>
            <a:glow rad="228600">
              <a:schemeClr val="accent2">
                <a:satMod val="175000"/>
                <a:alpha val="40000"/>
              </a:schemeClr>
            </a:glow>
          </a:effectLst>
          <a:scene3d>
            <a:camera prst="orthographicFront"/>
            <a:lightRig rig="threePt" dir="t"/>
          </a:scene3d>
          <a:sp3d>
            <a:bevelT/>
          </a:sp3d>
        </p:spPr>
      </p:pic>
      <p:sp>
        <p:nvSpPr>
          <p:cNvPr id="7" name="Nasmiješeno lice 6"/>
          <p:cNvSpPr/>
          <p:nvPr/>
        </p:nvSpPr>
        <p:spPr>
          <a:xfrm>
            <a:off x="803565" y="2983345"/>
            <a:ext cx="1385454" cy="1385455"/>
          </a:xfrm>
          <a:prstGeom prst="smileyFace">
            <a:avLst/>
          </a:prstGeom>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hr-HR" dirty="0">
              <a:ln w="0">
                <a:solidFill>
                  <a:schemeClr val="tx1">
                    <a:lumMod val="85000"/>
                    <a:lumOff val="15000"/>
                  </a:schemeClr>
                </a:solidFill>
              </a:ln>
              <a:solidFill>
                <a:srgbClr val="FFC000"/>
              </a:solidFill>
              <a:effectLst>
                <a:outerShdw blurRad="38100" dist="19050" dir="2700000" algn="tl" rotWithShape="0">
                  <a:schemeClr val="dk1">
                    <a:alpha val="40000"/>
                  </a:schemeClr>
                </a:outerShdw>
              </a:effectLst>
            </a:endParaRPr>
          </a:p>
        </p:txBody>
      </p:sp>
      <p:sp>
        <p:nvSpPr>
          <p:cNvPr id="9" name="Nasmiješeno lice 8"/>
          <p:cNvSpPr/>
          <p:nvPr/>
        </p:nvSpPr>
        <p:spPr>
          <a:xfrm>
            <a:off x="9250219" y="2840181"/>
            <a:ext cx="1385454" cy="1385455"/>
          </a:xfrm>
          <a:prstGeom prst="smileyFace">
            <a:avLst/>
          </a:prstGeom>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hr-HR" dirty="0">
              <a:ln w="0">
                <a:solidFill>
                  <a:schemeClr val="tx1">
                    <a:lumMod val="85000"/>
                    <a:lumOff val="15000"/>
                  </a:schemeClr>
                </a:solidFill>
              </a:ln>
              <a:solidFill>
                <a:srgbClr val="FFC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85296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sp>
        <p:nvSpPr>
          <p:cNvPr id="8" name="Strelica udesno 7"/>
          <p:cNvSpPr/>
          <p:nvPr/>
        </p:nvSpPr>
        <p:spPr>
          <a:xfrm rot="19650424">
            <a:off x="8324466" y="3372206"/>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pic>
        <p:nvPicPr>
          <p:cNvPr id="19" name="Slika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472" y="4094679"/>
            <a:ext cx="3982394" cy="2674108"/>
          </a:xfrm>
          <a:prstGeom prst="rect">
            <a:avLst/>
          </a:prstGeom>
        </p:spPr>
      </p:pic>
      <p:pic>
        <p:nvPicPr>
          <p:cNvPr id="20" name="Slika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79" y="4094679"/>
            <a:ext cx="3836547" cy="2674108"/>
          </a:xfrm>
          <a:prstGeom prst="rect">
            <a:avLst/>
          </a:prstGeom>
        </p:spPr>
      </p:pic>
      <p:pic>
        <p:nvPicPr>
          <p:cNvPr id="21" name="Slika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472" y="1350904"/>
            <a:ext cx="3982394" cy="2562728"/>
          </a:xfrm>
          <a:prstGeom prst="rect">
            <a:avLst/>
          </a:prstGeom>
        </p:spPr>
      </p:pic>
      <p:sp>
        <p:nvSpPr>
          <p:cNvPr id="22" name="TekstniOkvir 21"/>
          <p:cNvSpPr txBox="1"/>
          <p:nvPr/>
        </p:nvSpPr>
        <p:spPr>
          <a:xfrm>
            <a:off x="9131457" y="1475232"/>
            <a:ext cx="3223925" cy="4524315"/>
          </a:xfrm>
          <a:prstGeom prst="rect">
            <a:avLst/>
          </a:prstGeom>
          <a:noFill/>
        </p:spPr>
        <p:txBody>
          <a:bodyPr wrap="square" rtlCol="0">
            <a:spAutoFit/>
          </a:bodyPr>
          <a:lstStyle/>
          <a:p>
            <a:r>
              <a:rPr lang="hr-HR" sz="3600" dirty="0">
                <a:solidFill>
                  <a:srgbClr val="0070C0"/>
                </a:solidFill>
              </a:rPr>
              <a:t>C</a:t>
            </a:r>
            <a:r>
              <a:rPr lang="en-US" sz="3600" dirty="0" err="1">
                <a:solidFill>
                  <a:srgbClr val="0070C0"/>
                </a:solidFill>
              </a:rPr>
              <a:t>roatia</a:t>
            </a:r>
            <a:r>
              <a:rPr lang="en-US" sz="3600" dirty="0">
                <a:solidFill>
                  <a:srgbClr val="0070C0"/>
                </a:solidFill>
              </a:rPr>
              <a:t> has 1246 islands</a:t>
            </a:r>
            <a:r>
              <a:rPr lang="hr-HR" sz="3600" dirty="0">
                <a:solidFill>
                  <a:srgbClr val="0070C0"/>
                </a:solidFill>
              </a:rPr>
              <a:t> </a:t>
            </a:r>
            <a:r>
              <a:rPr lang="hr-HR" sz="3600" dirty="0" err="1">
                <a:solidFill>
                  <a:srgbClr val="0070C0"/>
                </a:solidFill>
              </a:rPr>
              <a:t>which</a:t>
            </a:r>
            <a:r>
              <a:rPr lang="hr-HR" sz="3600" dirty="0">
                <a:solidFill>
                  <a:srgbClr val="0070C0"/>
                </a:solidFill>
              </a:rPr>
              <a:t> are </a:t>
            </a:r>
            <a:r>
              <a:rPr lang="hr-HR" sz="3600" dirty="0" err="1">
                <a:solidFill>
                  <a:srgbClr val="0070C0"/>
                </a:solidFill>
              </a:rPr>
              <a:t>divated</a:t>
            </a:r>
            <a:r>
              <a:rPr lang="hr-HR" sz="3600" dirty="0">
                <a:solidFill>
                  <a:srgbClr val="0070C0"/>
                </a:solidFill>
              </a:rPr>
              <a:t> </a:t>
            </a:r>
            <a:r>
              <a:rPr lang="hr-HR" sz="3600" dirty="0" err="1">
                <a:solidFill>
                  <a:srgbClr val="0070C0"/>
                </a:solidFill>
              </a:rPr>
              <a:t>into</a:t>
            </a:r>
            <a:r>
              <a:rPr lang="hr-HR" sz="3600" dirty="0">
                <a:solidFill>
                  <a:srgbClr val="0070C0"/>
                </a:solidFill>
              </a:rPr>
              <a:t> 79 </a:t>
            </a:r>
            <a:r>
              <a:rPr lang="hr-HR" sz="3600" dirty="0" err="1">
                <a:solidFill>
                  <a:srgbClr val="0070C0"/>
                </a:solidFill>
              </a:rPr>
              <a:t>islands</a:t>
            </a:r>
            <a:r>
              <a:rPr lang="hr-HR" sz="3600" dirty="0">
                <a:solidFill>
                  <a:srgbClr val="0070C0"/>
                </a:solidFill>
              </a:rPr>
              <a:t>, 526 </a:t>
            </a:r>
            <a:r>
              <a:rPr lang="hr-HR" sz="3600" dirty="0" err="1">
                <a:solidFill>
                  <a:srgbClr val="0070C0"/>
                </a:solidFill>
              </a:rPr>
              <a:t>islets</a:t>
            </a:r>
            <a:r>
              <a:rPr lang="hr-HR" sz="3600" dirty="0">
                <a:solidFill>
                  <a:srgbClr val="0070C0"/>
                </a:solidFill>
              </a:rPr>
              <a:t> </a:t>
            </a:r>
            <a:r>
              <a:rPr lang="hr-HR" sz="3600" dirty="0" err="1">
                <a:solidFill>
                  <a:srgbClr val="0070C0"/>
                </a:solidFill>
              </a:rPr>
              <a:t>and</a:t>
            </a:r>
            <a:r>
              <a:rPr lang="hr-HR" sz="3600" dirty="0">
                <a:solidFill>
                  <a:srgbClr val="0070C0"/>
                </a:solidFill>
              </a:rPr>
              <a:t> 641 </a:t>
            </a:r>
            <a:r>
              <a:rPr lang="hr-HR" sz="3600" dirty="0" err="1">
                <a:solidFill>
                  <a:srgbClr val="0070C0"/>
                </a:solidFill>
              </a:rPr>
              <a:t>reefs</a:t>
            </a:r>
            <a:r>
              <a:rPr lang="hr-HR" sz="3600" dirty="0">
                <a:solidFill>
                  <a:srgbClr val="0070C0"/>
                </a:solidFill>
              </a:rPr>
              <a:t> </a:t>
            </a:r>
            <a:r>
              <a:rPr lang="hr-HR" sz="3600" dirty="0" err="1">
                <a:solidFill>
                  <a:srgbClr val="0070C0"/>
                </a:solidFill>
              </a:rPr>
              <a:t>and</a:t>
            </a:r>
            <a:r>
              <a:rPr lang="hr-HR" sz="3600" dirty="0">
                <a:solidFill>
                  <a:srgbClr val="0070C0"/>
                </a:solidFill>
              </a:rPr>
              <a:t> </a:t>
            </a:r>
            <a:r>
              <a:rPr lang="hr-HR" sz="3600" dirty="0" err="1">
                <a:solidFill>
                  <a:srgbClr val="0070C0"/>
                </a:solidFill>
              </a:rPr>
              <a:t>rocks</a:t>
            </a:r>
            <a:r>
              <a:rPr lang="hr-HR" sz="3600" dirty="0">
                <a:solidFill>
                  <a:srgbClr val="0070C0"/>
                </a:solidFill>
              </a:rPr>
              <a:t>.</a:t>
            </a:r>
          </a:p>
        </p:txBody>
      </p:sp>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79" y="1350905"/>
            <a:ext cx="3836547" cy="2562727"/>
          </a:xfrm>
          <a:prstGeom prst="rect">
            <a:avLst/>
          </a:prstGeom>
        </p:spPr>
      </p:pic>
    </p:spTree>
    <p:extLst>
      <p:ext uri="{BB962C8B-B14F-4D97-AF65-F5344CB8AC3E}">
        <p14:creationId xmlns:p14="http://schemas.microsoft.com/office/powerpoint/2010/main" val="2259940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sp>
        <p:nvSpPr>
          <p:cNvPr id="4" name="TekstniOkvir 3"/>
          <p:cNvSpPr txBox="1"/>
          <p:nvPr/>
        </p:nvSpPr>
        <p:spPr>
          <a:xfrm>
            <a:off x="8698560" y="1635447"/>
            <a:ext cx="3430364" cy="3970318"/>
          </a:xfrm>
          <a:prstGeom prst="rect">
            <a:avLst/>
          </a:prstGeom>
          <a:noFill/>
        </p:spPr>
        <p:txBody>
          <a:bodyPr wrap="square" rtlCol="0">
            <a:spAutoFit/>
          </a:bodyPr>
          <a:lstStyle/>
          <a:p>
            <a:r>
              <a:rPr lang="hr-HR" sz="3600" dirty="0" err="1" smtClean="0">
                <a:solidFill>
                  <a:schemeClr val="accent1">
                    <a:lumMod val="75000"/>
                  </a:schemeClr>
                </a:solidFill>
              </a:rPr>
              <a:t>Almost</a:t>
            </a:r>
            <a:r>
              <a:rPr lang="hr-HR" sz="3600" dirty="0" smtClean="0">
                <a:solidFill>
                  <a:schemeClr val="accent1">
                    <a:lumMod val="75000"/>
                  </a:schemeClr>
                </a:solidFill>
              </a:rPr>
              <a:t> 10 % </a:t>
            </a:r>
            <a:r>
              <a:rPr lang="hr-HR" sz="3600" dirty="0" err="1" smtClean="0">
                <a:solidFill>
                  <a:schemeClr val="accent1">
                    <a:lumMod val="75000"/>
                  </a:schemeClr>
                </a:solidFill>
              </a:rPr>
              <a:t>of</a:t>
            </a:r>
            <a:r>
              <a:rPr lang="hr-HR" sz="3600" dirty="0" smtClean="0">
                <a:solidFill>
                  <a:schemeClr val="accent1">
                    <a:lumMod val="75000"/>
                  </a:schemeClr>
                </a:solidFill>
              </a:rPr>
              <a:t> Croatia </a:t>
            </a:r>
            <a:r>
              <a:rPr lang="hr-HR" sz="3600" dirty="0" err="1" smtClean="0">
                <a:solidFill>
                  <a:schemeClr val="accent1">
                    <a:lumMod val="75000"/>
                  </a:schemeClr>
                </a:solidFill>
              </a:rPr>
              <a:t>is</a:t>
            </a:r>
            <a:r>
              <a:rPr lang="hr-HR" sz="3600" dirty="0" smtClean="0">
                <a:solidFill>
                  <a:schemeClr val="accent1">
                    <a:lumMod val="75000"/>
                  </a:schemeClr>
                </a:solidFill>
              </a:rPr>
              <a:t> </a:t>
            </a:r>
            <a:r>
              <a:rPr lang="hr-HR" sz="3600" dirty="0" err="1" smtClean="0">
                <a:solidFill>
                  <a:schemeClr val="accent1">
                    <a:lumMod val="75000"/>
                  </a:schemeClr>
                </a:solidFill>
              </a:rPr>
              <a:t>made</a:t>
            </a:r>
            <a:r>
              <a:rPr lang="hr-HR" sz="3600" dirty="0" smtClean="0">
                <a:solidFill>
                  <a:schemeClr val="accent1">
                    <a:lumMod val="75000"/>
                  </a:schemeClr>
                </a:solidFill>
              </a:rPr>
              <a:t> </a:t>
            </a:r>
            <a:r>
              <a:rPr lang="hr-HR" sz="3600" dirty="0" err="1" smtClean="0">
                <a:solidFill>
                  <a:schemeClr val="accent1">
                    <a:lumMod val="75000"/>
                  </a:schemeClr>
                </a:solidFill>
              </a:rPr>
              <a:t>up</a:t>
            </a:r>
            <a:r>
              <a:rPr lang="hr-HR" sz="3600" dirty="0" smtClean="0">
                <a:solidFill>
                  <a:schemeClr val="accent1">
                    <a:lumMod val="75000"/>
                  </a:schemeClr>
                </a:solidFill>
              </a:rPr>
              <a:t> </a:t>
            </a:r>
            <a:r>
              <a:rPr lang="hr-HR" sz="3600" dirty="0" err="1" smtClean="0">
                <a:solidFill>
                  <a:schemeClr val="accent1">
                    <a:lumMod val="75000"/>
                  </a:schemeClr>
                </a:solidFill>
              </a:rPr>
              <a:t>of</a:t>
            </a:r>
            <a:r>
              <a:rPr lang="hr-HR" sz="3600" dirty="0" smtClean="0">
                <a:solidFill>
                  <a:schemeClr val="accent1">
                    <a:lumMod val="75000"/>
                  </a:schemeClr>
                </a:solidFill>
              </a:rPr>
              <a:t> 11 nature </a:t>
            </a:r>
            <a:r>
              <a:rPr lang="hr-HR" sz="3600" dirty="0" err="1" smtClean="0">
                <a:solidFill>
                  <a:schemeClr val="accent1">
                    <a:lumMod val="75000"/>
                  </a:schemeClr>
                </a:solidFill>
              </a:rPr>
              <a:t>parks</a:t>
            </a:r>
            <a:r>
              <a:rPr lang="hr-HR" sz="3600" dirty="0" smtClean="0">
                <a:solidFill>
                  <a:schemeClr val="accent1">
                    <a:lumMod val="75000"/>
                  </a:schemeClr>
                </a:solidFill>
              </a:rPr>
              <a:t>, </a:t>
            </a:r>
            <a:r>
              <a:rPr lang="hr-HR" sz="3600" dirty="0" err="1" smtClean="0">
                <a:solidFill>
                  <a:schemeClr val="accent1">
                    <a:lumMod val="75000"/>
                  </a:schemeClr>
                </a:solidFill>
              </a:rPr>
              <a:t>eight</a:t>
            </a:r>
            <a:r>
              <a:rPr lang="hr-HR" sz="3600" dirty="0" smtClean="0">
                <a:solidFill>
                  <a:schemeClr val="accent1">
                    <a:lumMod val="75000"/>
                  </a:schemeClr>
                </a:solidFill>
              </a:rPr>
              <a:t> </a:t>
            </a:r>
            <a:r>
              <a:rPr lang="hr-HR" sz="3600" dirty="0" err="1" smtClean="0">
                <a:solidFill>
                  <a:schemeClr val="accent1">
                    <a:lumMod val="75000"/>
                  </a:schemeClr>
                </a:solidFill>
              </a:rPr>
              <a:t>national</a:t>
            </a:r>
            <a:r>
              <a:rPr lang="hr-HR" sz="3600" dirty="0" smtClean="0">
                <a:solidFill>
                  <a:schemeClr val="accent1">
                    <a:lumMod val="75000"/>
                  </a:schemeClr>
                </a:solidFill>
              </a:rPr>
              <a:t> </a:t>
            </a:r>
            <a:r>
              <a:rPr lang="hr-HR" sz="3600" dirty="0" err="1" smtClean="0">
                <a:solidFill>
                  <a:schemeClr val="accent1">
                    <a:lumMod val="75000"/>
                  </a:schemeClr>
                </a:solidFill>
              </a:rPr>
              <a:t>parks</a:t>
            </a:r>
            <a:r>
              <a:rPr lang="hr-HR" sz="3600" dirty="0" smtClean="0">
                <a:solidFill>
                  <a:schemeClr val="accent1">
                    <a:lumMod val="75000"/>
                  </a:schemeClr>
                </a:solidFill>
              </a:rPr>
              <a:t> </a:t>
            </a:r>
            <a:r>
              <a:rPr lang="hr-HR" sz="3600" dirty="0" err="1" smtClean="0">
                <a:solidFill>
                  <a:schemeClr val="accent1">
                    <a:lumMod val="75000"/>
                  </a:schemeClr>
                </a:solidFill>
              </a:rPr>
              <a:t>and</a:t>
            </a:r>
            <a:r>
              <a:rPr lang="hr-HR" sz="3600" dirty="0" smtClean="0">
                <a:solidFill>
                  <a:schemeClr val="accent1">
                    <a:lumMod val="75000"/>
                  </a:schemeClr>
                </a:solidFill>
              </a:rPr>
              <a:t> </a:t>
            </a:r>
            <a:r>
              <a:rPr lang="hr-HR" sz="3600" dirty="0" err="1" smtClean="0">
                <a:solidFill>
                  <a:schemeClr val="accent1">
                    <a:lumMod val="75000"/>
                  </a:schemeClr>
                </a:solidFill>
              </a:rPr>
              <a:t>two</a:t>
            </a:r>
            <a:r>
              <a:rPr lang="hr-HR" sz="3600" dirty="0" smtClean="0">
                <a:solidFill>
                  <a:schemeClr val="accent1">
                    <a:lumMod val="75000"/>
                  </a:schemeClr>
                </a:solidFill>
              </a:rPr>
              <a:t> nature </a:t>
            </a:r>
            <a:r>
              <a:rPr lang="hr-HR" sz="3600" dirty="0" err="1" smtClean="0">
                <a:solidFill>
                  <a:schemeClr val="accent1">
                    <a:lumMod val="75000"/>
                  </a:schemeClr>
                </a:solidFill>
              </a:rPr>
              <a:t>reserves</a:t>
            </a:r>
            <a:r>
              <a:rPr lang="hr-HR" sz="3600" dirty="0" smtClean="0">
                <a:solidFill>
                  <a:schemeClr val="accent1">
                    <a:lumMod val="75000"/>
                  </a:schemeClr>
                </a:solidFill>
              </a:rPr>
              <a:t>. </a:t>
            </a:r>
            <a:endParaRPr lang="hr-HR" sz="3600" dirty="0">
              <a:solidFill>
                <a:schemeClr val="accent1">
                  <a:lumMod val="75000"/>
                </a:schemeClr>
              </a:solidFill>
            </a:endParaRPr>
          </a:p>
        </p:txBody>
      </p:sp>
      <p:sp>
        <p:nvSpPr>
          <p:cNvPr id="5" name="Strelica udesno 4"/>
          <p:cNvSpPr/>
          <p:nvPr/>
        </p:nvSpPr>
        <p:spPr>
          <a:xfrm rot="18120456">
            <a:off x="8098113" y="4223823"/>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1168" y="1244783"/>
            <a:ext cx="4067342" cy="2652962"/>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03877"/>
            <a:ext cx="3907095" cy="2854123"/>
          </a:xfrm>
          <a:prstGeom prst="rect">
            <a:avLst/>
          </a:prstGeom>
        </p:spPr>
      </p:pic>
      <p:pic>
        <p:nvPicPr>
          <p:cNvPr id="8" name="Slik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783"/>
            <a:ext cx="3907096" cy="2652962"/>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1168" y="4003877"/>
            <a:ext cx="4067342" cy="2854123"/>
          </a:xfrm>
          <a:prstGeom prst="rect">
            <a:avLst/>
          </a:prstGeom>
        </p:spPr>
      </p:pic>
    </p:spTree>
    <p:extLst>
      <p:ext uri="{BB962C8B-B14F-4D97-AF65-F5344CB8AC3E}">
        <p14:creationId xmlns:p14="http://schemas.microsoft.com/office/powerpoint/2010/main" val="1418186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0332">
            <a:off x="562624" y="2381120"/>
            <a:ext cx="3526073" cy="3315238"/>
          </a:xfrm>
          <a:prstGeom prst="rect">
            <a:avLst/>
          </a:prstGeom>
          <a:effectLst>
            <a:glow rad="368300">
              <a:srgbClr val="FF0000">
                <a:alpha val="40000"/>
              </a:srgbClr>
            </a:glow>
            <a:outerShdw blurRad="520700" dist="50800" dir="5400000" sx="87000" sy="87000" algn="ctr" rotWithShape="0">
              <a:srgbClr val="7030A0"/>
            </a:outerShdw>
            <a:softEdge rad="203200"/>
          </a:effectLst>
        </p:spPr>
      </p:pic>
      <p:sp>
        <p:nvSpPr>
          <p:cNvPr id="4" name="TekstniOkvir 3"/>
          <p:cNvSpPr txBox="1"/>
          <p:nvPr/>
        </p:nvSpPr>
        <p:spPr>
          <a:xfrm>
            <a:off x="9168786" y="2086012"/>
            <a:ext cx="2599803" cy="2554545"/>
          </a:xfrm>
          <a:prstGeom prst="rect">
            <a:avLst/>
          </a:prstGeom>
          <a:noFill/>
        </p:spPr>
        <p:txBody>
          <a:bodyPr wrap="square" rtlCol="0">
            <a:spAutoFit/>
          </a:bodyPr>
          <a:lstStyle/>
          <a:p>
            <a:r>
              <a:rPr lang="hr-HR" sz="4000" dirty="0" smtClean="0">
                <a:solidFill>
                  <a:srgbClr val="0070C0"/>
                </a:solidFill>
              </a:rPr>
              <a:t>C</a:t>
            </a:r>
            <a:r>
              <a:rPr lang="en-US" sz="4000" dirty="0" err="1" smtClean="0">
                <a:solidFill>
                  <a:srgbClr val="0070C0"/>
                </a:solidFill>
              </a:rPr>
              <a:t>roatia</a:t>
            </a:r>
            <a:r>
              <a:rPr lang="hr-HR" sz="4000" dirty="0" smtClean="0">
                <a:solidFill>
                  <a:srgbClr val="0070C0"/>
                </a:solidFill>
              </a:rPr>
              <a:t> </a:t>
            </a:r>
            <a:r>
              <a:rPr lang="hr-HR" sz="4000" dirty="0" err="1" smtClean="0">
                <a:solidFill>
                  <a:srgbClr val="0070C0"/>
                </a:solidFill>
              </a:rPr>
              <a:t>invented</a:t>
            </a:r>
            <a:r>
              <a:rPr lang="hr-HR" sz="4000" dirty="0" smtClean="0">
                <a:solidFill>
                  <a:srgbClr val="0070C0"/>
                </a:solidFill>
              </a:rPr>
              <a:t> </a:t>
            </a:r>
            <a:r>
              <a:rPr lang="hr-HR" sz="4000" dirty="0" err="1" smtClean="0">
                <a:solidFill>
                  <a:srgbClr val="0070C0"/>
                </a:solidFill>
              </a:rPr>
              <a:t>the</a:t>
            </a:r>
            <a:r>
              <a:rPr lang="hr-HR" sz="4000" dirty="0" smtClean="0">
                <a:solidFill>
                  <a:srgbClr val="0070C0"/>
                </a:solidFill>
              </a:rPr>
              <a:t> </a:t>
            </a:r>
            <a:r>
              <a:rPr lang="hr-HR" sz="4000" dirty="0" err="1" smtClean="0">
                <a:solidFill>
                  <a:srgbClr val="0070C0"/>
                </a:solidFill>
              </a:rPr>
              <a:t>necktie</a:t>
            </a:r>
            <a:r>
              <a:rPr lang="hr-HR" sz="4000" dirty="0" smtClean="0">
                <a:solidFill>
                  <a:srgbClr val="0070C0"/>
                </a:solidFill>
              </a:rPr>
              <a:t>.</a:t>
            </a:r>
            <a:endParaRPr lang="hr-HR" sz="4000" dirty="0"/>
          </a:p>
        </p:txBody>
      </p:sp>
      <p:sp>
        <p:nvSpPr>
          <p:cNvPr id="5" name="Strelica udesno 4"/>
          <p:cNvSpPr/>
          <p:nvPr/>
        </p:nvSpPr>
        <p:spPr>
          <a:xfrm>
            <a:off x="8017808" y="3122435"/>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880" y="1673159"/>
            <a:ext cx="2047077" cy="4731159"/>
          </a:xfrm>
          <a:prstGeom prst="rect">
            <a:avLst/>
          </a:prstGeom>
          <a:solidFill>
            <a:srgbClr val="FF0000"/>
          </a:solidFill>
          <a:ln>
            <a:noFill/>
          </a:ln>
          <a:effectLst>
            <a:glow rad="660400">
              <a:srgbClr val="DB253F">
                <a:alpha val="40000"/>
              </a:srgbClr>
            </a:glow>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82721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12" name="Slika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02509">
            <a:off x="1534991" y="1937358"/>
            <a:ext cx="5101392" cy="4055513"/>
          </a:xfrm>
          <a:prstGeom prst="rect">
            <a:avLst/>
          </a:prstGeom>
          <a:effectLst>
            <a:glow rad="596900">
              <a:srgbClr val="7030A0">
                <a:alpha val="40000"/>
              </a:srgbClr>
            </a:glow>
            <a:outerShdw blurRad="50800" dist="50800" dir="5400000" sx="94000" sy="94000" algn="ctr" rotWithShape="0">
              <a:srgbClr val="000000">
                <a:alpha val="95000"/>
              </a:srgbClr>
            </a:outerShdw>
            <a:softEdge rad="38100"/>
          </a:effectLst>
        </p:spPr>
      </p:pic>
      <p:sp>
        <p:nvSpPr>
          <p:cNvPr id="13" name="Pravokutnik 12"/>
          <p:cNvSpPr/>
          <p:nvPr/>
        </p:nvSpPr>
        <p:spPr>
          <a:xfrm>
            <a:off x="8647063" y="2866232"/>
            <a:ext cx="3267846" cy="1938992"/>
          </a:xfrm>
          <a:prstGeom prst="rect">
            <a:avLst/>
          </a:prstGeom>
        </p:spPr>
        <p:txBody>
          <a:bodyPr wrap="square">
            <a:spAutoFit/>
          </a:bodyPr>
          <a:lstStyle/>
          <a:p>
            <a:r>
              <a:rPr lang="hr-HR" sz="4000" dirty="0" smtClean="0">
                <a:solidFill>
                  <a:srgbClr val="0070C0"/>
                </a:solidFill>
              </a:rPr>
              <a:t>Nikola Tesla </a:t>
            </a:r>
            <a:r>
              <a:rPr lang="hr-HR" sz="4000" dirty="0" err="1" smtClean="0">
                <a:solidFill>
                  <a:srgbClr val="0070C0"/>
                </a:solidFill>
              </a:rPr>
              <a:t>was</a:t>
            </a:r>
            <a:r>
              <a:rPr lang="hr-HR" sz="4000" dirty="0" smtClean="0">
                <a:solidFill>
                  <a:srgbClr val="0070C0"/>
                </a:solidFill>
              </a:rPr>
              <a:t> </a:t>
            </a:r>
            <a:r>
              <a:rPr lang="hr-HR" sz="4000" dirty="0" err="1" smtClean="0">
                <a:solidFill>
                  <a:srgbClr val="0070C0"/>
                </a:solidFill>
              </a:rPr>
              <a:t>born</a:t>
            </a:r>
            <a:r>
              <a:rPr lang="hr-HR" sz="4000" dirty="0" smtClean="0">
                <a:solidFill>
                  <a:srgbClr val="0070C0"/>
                </a:solidFill>
              </a:rPr>
              <a:t> </a:t>
            </a:r>
            <a:r>
              <a:rPr lang="hr-HR" sz="4000" dirty="0" err="1" smtClean="0">
                <a:solidFill>
                  <a:srgbClr val="0070C0"/>
                </a:solidFill>
              </a:rPr>
              <a:t>in</a:t>
            </a:r>
            <a:r>
              <a:rPr lang="hr-HR" sz="4000" dirty="0" smtClean="0">
                <a:solidFill>
                  <a:srgbClr val="0070C0"/>
                </a:solidFill>
              </a:rPr>
              <a:t> Croatia.</a:t>
            </a:r>
            <a:endParaRPr lang="hr-HR" sz="4000" dirty="0"/>
          </a:p>
        </p:txBody>
      </p:sp>
      <p:sp>
        <p:nvSpPr>
          <p:cNvPr id="14" name="Strelica udesno 13"/>
          <p:cNvSpPr/>
          <p:nvPr/>
        </p:nvSpPr>
        <p:spPr>
          <a:xfrm rot="20743135">
            <a:off x="7375391" y="3486850"/>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Tree>
    <p:extLst>
      <p:ext uri="{BB962C8B-B14F-4D97-AF65-F5344CB8AC3E}">
        <p14:creationId xmlns:p14="http://schemas.microsoft.com/office/powerpoint/2010/main" val="3468317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16" name="Slika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18730">
            <a:off x="912943" y="1936003"/>
            <a:ext cx="6095573" cy="4040022"/>
          </a:xfrm>
          <a:prstGeom prst="rect">
            <a:avLst/>
          </a:prstGeom>
          <a:effectLst>
            <a:glow rad="635000">
              <a:schemeClr val="accent1">
                <a:satMod val="175000"/>
                <a:alpha val="40000"/>
              </a:schemeClr>
            </a:glow>
          </a:effectLst>
        </p:spPr>
      </p:pic>
      <p:sp>
        <p:nvSpPr>
          <p:cNvPr id="17" name="TekstniOkvir 16"/>
          <p:cNvSpPr txBox="1"/>
          <p:nvPr/>
        </p:nvSpPr>
        <p:spPr>
          <a:xfrm>
            <a:off x="8790432" y="2054942"/>
            <a:ext cx="2852928" cy="3416320"/>
          </a:xfrm>
          <a:prstGeom prst="rect">
            <a:avLst/>
          </a:prstGeom>
          <a:noFill/>
        </p:spPr>
        <p:txBody>
          <a:bodyPr wrap="square" rtlCol="0">
            <a:spAutoFit/>
          </a:bodyPr>
          <a:lstStyle/>
          <a:p>
            <a:r>
              <a:rPr lang="hr-HR" sz="3600" dirty="0" err="1" smtClean="0">
                <a:solidFill>
                  <a:schemeClr val="accent1">
                    <a:lumMod val="75000"/>
                  </a:schemeClr>
                </a:solidFill>
              </a:rPr>
              <a:t>Amphiteatre</a:t>
            </a:r>
            <a:r>
              <a:rPr lang="hr-HR" sz="3600" dirty="0" smtClean="0">
                <a:solidFill>
                  <a:schemeClr val="accent1">
                    <a:lumMod val="75000"/>
                  </a:schemeClr>
                </a:solidFill>
              </a:rPr>
              <a:t> </a:t>
            </a:r>
            <a:r>
              <a:rPr lang="hr-HR" sz="3600" dirty="0" err="1" smtClean="0">
                <a:solidFill>
                  <a:schemeClr val="accent1">
                    <a:lumMod val="75000"/>
                  </a:schemeClr>
                </a:solidFill>
              </a:rPr>
              <a:t>in</a:t>
            </a:r>
            <a:r>
              <a:rPr lang="hr-HR" sz="3600" dirty="0" smtClean="0">
                <a:solidFill>
                  <a:schemeClr val="accent1">
                    <a:lumMod val="75000"/>
                  </a:schemeClr>
                </a:solidFill>
              </a:rPr>
              <a:t> Croatia (Pula) </a:t>
            </a:r>
            <a:r>
              <a:rPr lang="hr-HR" sz="3600" dirty="0" err="1" smtClean="0">
                <a:solidFill>
                  <a:schemeClr val="accent1">
                    <a:lumMod val="75000"/>
                  </a:schemeClr>
                </a:solidFill>
              </a:rPr>
              <a:t>is</a:t>
            </a:r>
            <a:r>
              <a:rPr lang="hr-HR" sz="3600" dirty="0" smtClean="0">
                <a:solidFill>
                  <a:schemeClr val="accent1">
                    <a:lumMod val="75000"/>
                  </a:schemeClr>
                </a:solidFill>
              </a:rPr>
              <a:t> one </a:t>
            </a:r>
            <a:r>
              <a:rPr lang="hr-HR" sz="3600" dirty="0" err="1" smtClean="0">
                <a:solidFill>
                  <a:schemeClr val="accent1">
                    <a:lumMod val="75000"/>
                  </a:schemeClr>
                </a:solidFill>
              </a:rPr>
              <a:t>of</a:t>
            </a:r>
            <a:r>
              <a:rPr lang="hr-HR" sz="3600" dirty="0" smtClean="0">
                <a:solidFill>
                  <a:schemeClr val="accent1">
                    <a:lumMod val="75000"/>
                  </a:schemeClr>
                </a:solidFill>
              </a:rPr>
              <a:t> </a:t>
            </a:r>
            <a:r>
              <a:rPr lang="hr-HR" sz="3600" dirty="0" err="1" smtClean="0">
                <a:solidFill>
                  <a:schemeClr val="accent1">
                    <a:lumMod val="75000"/>
                  </a:schemeClr>
                </a:solidFill>
              </a:rPr>
              <a:t>only</a:t>
            </a:r>
            <a:r>
              <a:rPr lang="hr-HR" sz="3600" dirty="0" smtClean="0">
                <a:solidFill>
                  <a:schemeClr val="accent1">
                    <a:lumMod val="75000"/>
                  </a:schemeClr>
                </a:solidFill>
              </a:rPr>
              <a:t> 3 </a:t>
            </a:r>
            <a:r>
              <a:rPr lang="hr-HR" sz="3600" dirty="0" err="1" smtClean="0">
                <a:solidFill>
                  <a:schemeClr val="accent1">
                    <a:lumMod val="75000"/>
                  </a:schemeClr>
                </a:solidFill>
              </a:rPr>
              <a:t>preserved</a:t>
            </a:r>
            <a:r>
              <a:rPr lang="hr-HR" sz="3600" dirty="0" smtClean="0">
                <a:solidFill>
                  <a:schemeClr val="accent1">
                    <a:lumMod val="75000"/>
                  </a:schemeClr>
                </a:solidFill>
              </a:rPr>
              <a:t> </a:t>
            </a:r>
            <a:r>
              <a:rPr lang="hr-HR" sz="3600" dirty="0" err="1" smtClean="0">
                <a:solidFill>
                  <a:schemeClr val="accent1">
                    <a:lumMod val="75000"/>
                  </a:schemeClr>
                </a:solidFill>
              </a:rPr>
              <a:t>in</a:t>
            </a:r>
            <a:r>
              <a:rPr lang="hr-HR" sz="3600" dirty="0" smtClean="0">
                <a:solidFill>
                  <a:schemeClr val="accent1">
                    <a:lumMod val="75000"/>
                  </a:schemeClr>
                </a:solidFill>
              </a:rPr>
              <a:t> </a:t>
            </a:r>
            <a:r>
              <a:rPr lang="hr-HR" sz="3600" dirty="0" err="1" smtClean="0">
                <a:solidFill>
                  <a:schemeClr val="accent1">
                    <a:lumMod val="75000"/>
                  </a:schemeClr>
                </a:solidFill>
              </a:rPr>
              <a:t>the</a:t>
            </a:r>
            <a:r>
              <a:rPr lang="hr-HR" sz="3600" dirty="0" smtClean="0">
                <a:solidFill>
                  <a:schemeClr val="accent1">
                    <a:lumMod val="75000"/>
                  </a:schemeClr>
                </a:solidFill>
              </a:rPr>
              <a:t> </a:t>
            </a:r>
            <a:r>
              <a:rPr lang="hr-HR" sz="3600" dirty="0" err="1" smtClean="0">
                <a:solidFill>
                  <a:schemeClr val="accent1">
                    <a:lumMod val="75000"/>
                  </a:schemeClr>
                </a:solidFill>
              </a:rPr>
              <a:t>world</a:t>
            </a:r>
            <a:r>
              <a:rPr lang="hr-HR" sz="3600" dirty="0" smtClean="0">
                <a:solidFill>
                  <a:schemeClr val="accent1">
                    <a:lumMod val="75000"/>
                  </a:schemeClr>
                </a:solidFill>
              </a:rPr>
              <a:t>.</a:t>
            </a:r>
            <a:endParaRPr lang="hr-HR" sz="3600" dirty="0">
              <a:solidFill>
                <a:schemeClr val="accent1">
                  <a:lumMod val="75000"/>
                </a:schemeClr>
              </a:solidFill>
            </a:endParaRPr>
          </a:p>
        </p:txBody>
      </p:sp>
      <p:sp>
        <p:nvSpPr>
          <p:cNvPr id="18" name="Strelica udesno 17"/>
          <p:cNvSpPr/>
          <p:nvPr/>
        </p:nvSpPr>
        <p:spPr>
          <a:xfrm>
            <a:off x="7746477" y="2950401"/>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Tree>
    <p:extLst>
      <p:ext uri="{BB962C8B-B14F-4D97-AF65-F5344CB8AC3E}">
        <p14:creationId xmlns:p14="http://schemas.microsoft.com/office/powerpoint/2010/main" val="978044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43172">
            <a:off x="1033666" y="2336800"/>
            <a:ext cx="5180321" cy="3457864"/>
          </a:xfrm>
          <a:prstGeom prst="rect">
            <a:avLst/>
          </a:prstGeom>
          <a:effectLst>
            <a:glow rad="673100">
              <a:schemeClr val="accent6">
                <a:lumMod val="50000"/>
                <a:alpha val="60000"/>
              </a:schemeClr>
            </a:glow>
          </a:effectLst>
        </p:spPr>
      </p:pic>
      <p:sp>
        <p:nvSpPr>
          <p:cNvPr id="4" name="TekstniOkvir 3"/>
          <p:cNvSpPr txBox="1"/>
          <p:nvPr/>
        </p:nvSpPr>
        <p:spPr>
          <a:xfrm>
            <a:off x="7795491" y="2189018"/>
            <a:ext cx="3870036" cy="2554545"/>
          </a:xfrm>
          <a:prstGeom prst="rect">
            <a:avLst/>
          </a:prstGeom>
          <a:noFill/>
        </p:spPr>
        <p:txBody>
          <a:bodyPr wrap="square" rtlCol="0">
            <a:spAutoFit/>
          </a:bodyPr>
          <a:lstStyle/>
          <a:p>
            <a:r>
              <a:rPr lang="hr-HR" sz="4000" dirty="0" smtClean="0">
                <a:solidFill>
                  <a:schemeClr val="accent1">
                    <a:lumMod val="75000"/>
                  </a:schemeClr>
                </a:solidFill>
              </a:rPr>
              <a:t>Croatia </a:t>
            </a:r>
            <a:r>
              <a:rPr lang="hr-HR" sz="4000" dirty="0" err="1" smtClean="0">
                <a:solidFill>
                  <a:schemeClr val="accent1">
                    <a:lumMod val="75000"/>
                  </a:schemeClr>
                </a:solidFill>
              </a:rPr>
              <a:t>is</a:t>
            </a:r>
            <a:r>
              <a:rPr lang="hr-HR" sz="4000" dirty="0" smtClean="0">
                <a:solidFill>
                  <a:schemeClr val="accent1">
                    <a:lumMod val="75000"/>
                  </a:schemeClr>
                </a:solidFill>
              </a:rPr>
              <a:t> home </a:t>
            </a:r>
            <a:r>
              <a:rPr lang="hr-HR" sz="4000" dirty="0" err="1" smtClean="0">
                <a:solidFill>
                  <a:schemeClr val="accent1">
                    <a:lumMod val="75000"/>
                  </a:schemeClr>
                </a:solidFill>
              </a:rPr>
              <a:t>of</a:t>
            </a:r>
            <a:r>
              <a:rPr lang="hr-HR" sz="4000" dirty="0" smtClean="0">
                <a:solidFill>
                  <a:schemeClr val="accent1">
                    <a:lumMod val="75000"/>
                  </a:schemeClr>
                </a:solidFill>
              </a:rPr>
              <a:t> </a:t>
            </a:r>
            <a:r>
              <a:rPr lang="hr-HR" sz="4000" dirty="0" err="1" smtClean="0">
                <a:solidFill>
                  <a:schemeClr val="accent1">
                    <a:lumMod val="75000"/>
                  </a:schemeClr>
                </a:solidFill>
              </a:rPr>
              <a:t>the</a:t>
            </a:r>
            <a:r>
              <a:rPr lang="hr-HR" sz="4000" dirty="0" smtClean="0">
                <a:solidFill>
                  <a:schemeClr val="accent1">
                    <a:lumMod val="75000"/>
                  </a:schemeClr>
                </a:solidFill>
              </a:rPr>
              <a:t> </a:t>
            </a:r>
            <a:r>
              <a:rPr lang="hr-HR" sz="4000" dirty="0" err="1" smtClean="0">
                <a:solidFill>
                  <a:schemeClr val="accent1">
                    <a:lumMod val="75000"/>
                  </a:schemeClr>
                </a:solidFill>
              </a:rPr>
              <a:t>world’s</a:t>
            </a:r>
            <a:r>
              <a:rPr lang="hr-HR" sz="4000" dirty="0" smtClean="0">
                <a:solidFill>
                  <a:schemeClr val="accent1">
                    <a:lumMod val="75000"/>
                  </a:schemeClr>
                </a:solidFill>
              </a:rPr>
              <a:t> </a:t>
            </a:r>
            <a:r>
              <a:rPr lang="hr-HR" sz="4000" dirty="0" err="1" smtClean="0">
                <a:solidFill>
                  <a:schemeClr val="accent1">
                    <a:lumMod val="75000"/>
                  </a:schemeClr>
                </a:solidFill>
              </a:rPr>
              <a:t>smallest</a:t>
            </a:r>
            <a:r>
              <a:rPr lang="hr-HR" sz="4000" dirty="0" smtClean="0">
                <a:solidFill>
                  <a:schemeClr val="accent1">
                    <a:lumMod val="75000"/>
                  </a:schemeClr>
                </a:solidFill>
              </a:rPr>
              <a:t> </a:t>
            </a:r>
            <a:r>
              <a:rPr lang="hr-HR" sz="4000" dirty="0" err="1" smtClean="0">
                <a:solidFill>
                  <a:schemeClr val="accent1">
                    <a:lumMod val="75000"/>
                  </a:schemeClr>
                </a:solidFill>
              </a:rPr>
              <a:t>town</a:t>
            </a:r>
            <a:r>
              <a:rPr lang="hr-HR" sz="4000" dirty="0" smtClean="0">
                <a:solidFill>
                  <a:schemeClr val="accent1">
                    <a:lumMod val="75000"/>
                  </a:schemeClr>
                </a:solidFill>
              </a:rPr>
              <a:t> </a:t>
            </a:r>
            <a:r>
              <a:rPr lang="hr-HR" sz="4000" dirty="0" err="1" smtClean="0">
                <a:solidFill>
                  <a:schemeClr val="accent1">
                    <a:lumMod val="75000"/>
                  </a:schemeClr>
                </a:solidFill>
              </a:rPr>
              <a:t>called</a:t>
            </a:r>
            <a:r>
              <a:rPr lang="hr-HR" sz="4000" dirty="0" smtClean="0">
                <a:solidFill>
                  <a:schemeClr val="accent1">
                    <a:lumMod val="75000"/>
                  </a:schemeClr>
                </a:solidFill>
              </a:rPr>
              <a:t> Hum.</a:t>
            </a:r>
            <a:endParaRPr lang="hr-HR" sz="4000" dirty="0">
              <a:solidFill>
                <a:schemeClr val="accent1">
                  <a:lumMod val="75000"/>
                </a:schemeClr>
              </a:solidFill>
            </a:endParaRPr>
          </a:p>
        </p:txBody>
      </p:sp>
      <p:sp>
        <p:nvSpPr>
          <p:cNvPr id="5" name="Strelica udesno 4"/>
          <p:cNvSpPr/>
          <p:nvPr/>
        </p:nvSpPr>
        <p:spPr>
          <a:xfrm>
            <a:off x="6611879" y="3144365"/>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Tree>
    <p:extLst>
      <p:ext uri="{BB962C8B-B14F-4D97-AF65-F5344CB8AC3E}">
        <p14:creationId xmlns:p14="http://schemas.microsoft.com/office/powerpoint/2010/main" val="2320028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3123" y="-176981"/>
            <a:ext cx="11621729" cy="2231923"/>
          </a:xfrm>
        </p:spPr>
        <p:txBody>
          <a:bodyPr>
            <a:noAutofit/>
          </a:bodyPr>
          <a:lstStyle/>
          <a:p>
            <a:pPr algn="l"/>
            <a:r>
              <a:rPr lang="en-US" sz="4800" dirty="0">
                <a:solidFill>
                  <a:schemeClr val="accent1">
                    <a:lumMod val="75000"/>
                  </a:schemeClr>
                </a:solidFill>
              </a:rPr>
              <a:t>some cool </a:t>
            </a:r>
            <a:r>
              <a:rPr lang="en-US" sz="4800" dirty="0" smtClean="0">
                <a:solidFill>
                  <a:schemeClr val="accent1">
                    <a:lumMod val="75000"/>
                  </a:schemeClr>
                </a:solidFill>
              </a:rPr>
              <a:t>facts</a:t>
            </a:r>
            <a:r>
              <a:rPr lang="hr-HR" sz="4800" dirty="0" smtClean="0">
                <a:solidFill>
                  <a:schemeClr val="accent1">
                    <a:lumMod val="75000"/>
                  </a:schemeClr>
                </a:solidFill>
              </a:rPr>
              <a:t> </a:t>
            </a:r>
            <a:r>
              <a:rPr lang="en-US" sz="4800" dirty="0" smtClean="0">
                <a:solidFill>
                  <a:schemeClr val="accent1">
                    <a:lumMod val="75000"/>
                  </a:schemeClr>
                </a:solidFill>
              </a:rPr>
              <a:t>about </a:t>
            </a:r>
            <a:r>
              <a:rPr lang="en-US" sz="4800" dirty="0" err="1" smtClean="0">
                <a:solidFill>
                  <a:schemeClr val="accent1">
                    <a:lumMod val="75000"/>
                  </a:schemeClr>
                </a:solidFill>
              </a:rPr>
              <a:t>Croa</a:t>
            </a:r>
            <a:r>
              <a:rPr lang="hr-HR" sz="4800" dirty="0" err="1" smtClean="0">
                <a:solidFill>
                  <a:schemeClr val="accent1">
                    <a:lumMod val="75000"/>
                  </a:schemeClr>
                </a:solidFill>
              </a:rPr>
              <a:t>tia</a:t>
            </a:r>
            <a:endParaRPr lang="hr-HR" sz="4800" dirty="0">
              <a:solidFill>
                <a:schemeClr val="accent1">
                  <a:lumMod val="75000"/>
                </a:schemeClr>
              </a:solidFill>
            </a:endParaRP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583" y="1767840"/>
            <a:ext cx="3918675" cy="2231136"/>
          </a:xfrm>
          <a:prstGeom prst="rect">
            <a:avLst/>
          </a:prstGeom>
          <a:effectLst>
            <a:glow rad="177800">
              <a:schemeClr val="accent2">
                <a:lumMod val="75000"/>
              </a:schemeClr>
            </a:glow>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9582" y="4194048"/>
            <a:ext cx="3918675" cy="2448497"/>
          </a:xfrm>
          <a:prstGeom prst="rect">
            <a:avLst/>
          </a:prstGeom>
          <a:effectLst>
            <a:glow rad="190500">
              <a:schemeClr val="accent2">
                <a:lumMod val="75000"/>
              </a:schemeClr>
            </a:glow>
          </a:effectLst>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03" y="1767840"/>
            <a:ext cx="2938859" cy="4882220"/>
          </a:xfrm>
          <a:prstGeom prst="rect">
            <a:avLst/>
          </a:prstGeom>
          <a:effectLst>
            <a:glow rad="228600">
              <a:schemeClr val="accent2">
                <a:lumMod val="75000"/>
                <a:alpha val="60000"/>
              </a:schemeClr>
            </a:glow>
          </a:effectLst>
        </p:spPr>
      </p:pic>
      <p:sp>
        <p:nvSpPr>
          <p:cNvPr id="7" name="Strelica udesno 6"/>
          <p:cNvSpPr/>
          <p:nvPr/>
        </p:nvSpPr>
        <p:spPr>
          <a:xfrm>
            <a:off x="7978125" y="3629954"/>
            <a:ext cx="785720" cy="48169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C00000"/>
              </a:solidFill>
            </a:endParaRPr>
          </a:p>
        </p:txBody>
      </p:sp>
      <p:sp>
        <p:nvSpPr>
          <p:cNvPr id="8" name="TekstniOkvir 7"/>
          <p:cNvSpPr txBox="1"/>
          <p:nvPr/>
        </p:nvSpPr>
        <p:spPr>
          <a:xfrm>
            <a:off x="8997696" y="1767840"/>
            <a:ext cx="2868660" cy="4524315"/>
          </a:xfrm>
          <a:prstGeom prst="rect">
            <a:avLst/>
          </a:prstGeom>
          <a:noFill/>
        </p:spPr>
        <p:txBody>
          <a:bodyPr wrap="square" rtlCol="0">
            <a:spAutoFit/>
          </a:bodyPr>
          <a:lstStyle/>
          <a:p>
            <a:r>
              <a:rPr lang="hr-HR" sz="3600" dirty="0" smtClean="0">
                <a:solidFill>
                  <a:schemeClr val="accent1">
                    <a:lumMod val="75000"/>
                  </a:schemeClr>
                </a:solidFill>
              </a:rPr>
              <a:t>Croatia </a:t>
            </a:r>
            <a:r>
              <a:rPr lang="hr-HR" sz="3600" dirty="0" err="1" smtClean="0">
                <a:solidFill>
                  <a:schemeClr val="accent1">
                    <a:lumMod val="75000"/>
                  </a:schemeClr>
                </a:solidFill>
              </a:rPr>
              <a:t>has</a:t>
            </a:r>
            <a:r>
              <a:rPr lang="hr-HR" sz="3600" dirty="0" smtClean="0">
                <a:solidFill>
                  <a:schemeClr val="accent1">
                    <a:lumMod val="75000"/>
                  </a:schemeClr>
                </a:solidFill>
              </a:rPr>
              <a:t> </a:t>
            </a:r>
            <a:r>
              <a:rPr lang="hr-HR" sz="3600" dirty="0" err="1" smtClean="0">
                <a:solidFill>
                  <a:schemeClr val="accent1">
                    <a:lumMod val="75000"/>
                  </a:schemeClr>
                </a:solidFill>
              </a:rPr>
              <a:t>highest</a:t>
            </a:r>
            <a:r>
              <a:rPr lang="hr-HR" sz="3600" dirty="0" smtClean="0">
                <a:solidFill>
                  <a:schemeClr val="accent1">
                    <a:lumMod val="75000"/>
                  </a:schemeClr>
                </a:solidFill>
              </a:rPr>
              <a:t> </a:t>
            </a:r>
            <a:r>
              <a:rPr lang="hr-HR" sz="3600" dirty="0" err="1" smtClean="0">
                <a:solidFill>
                  <a:schemeClr val="accent1">
                    <a:lumMod val="75000"/>
                  </a:schemeClr>
                </a:solidFill>
              </a:rPr>
              <a:t>number</a:t>
            </a:r>
            <a:r>
              <a:rPr lang="hr-HR" sz="3600" dirty="0" smtClean="0">
                <a:solidFill>
                  <a:schemeClr val="accent1">
                    <a:lumMod val="75000"/>
                  </a:schemeClr>
                </a:solidFill>
              </a:rPr>
              <a:t> </a:t>
            </a:r>
            <a:r>
              <a:rPr lang="hr-HR" sz="3600" dirty="0" err="1" smtClean="0">
                <a:solidFill>
                  <a:schemeClr val="accent1">
                    <a:lumMod val="75000"/>
                  </a:schemeClr>
                </a:solidFill>
              </a:rPr>
              <a:t>of</a:t>
            </a:r>
            <a:r>
              <a:rPr lang="hr-HR" sz="3600" dirty="0" smtClean="0">
                <a:solidFill>
                  <a:schemeClr val="accent1">
                    <a:lumMod val="75000"/>
                  </a:schemeClr>
                </a:solidFill>
              </a:rPr>
              <a:t> UNESCO </a:t>
            </a:r>
            <a:r>
              <a:rPr lang="hr-HR" sz="3600" dirty="0" err="1" smtClean="0">
                <a:solidFill>
                  <a:schemeClr val="accent1">
                    <a:lumMod val="75000"/>
                  </a:schemeClr>
                </a:solidFill>
              </a:rPr>
              <a:t>Intangible</a:t>
            </a:r>
            <a:r>
              <a:rPr lang="hr-HR" sz="3600" dirty="0" smtClean="0">
                <a:solidFill>
                  <a:schemeClr val="accent1">
                    <a:lumMod val="75000"/>
                  </a:schemeClr>
                </a:solidFill>
              </a:rPr>
              <a:t> </a:t>
            </a:r>
            <a:r>
              <a:rPr lang="hr-HR" sz="3600" dirty="0" err="1" smtClean="0">
                <a:solidFill>
                  <a:schemeClr val="accent1">
                    <a:lumMod val="75000"/>
                  </a:schemeClr>
                </a:solidFill>
              </a:rPr>
              <a:t>Goods</a:t>
            </a:r>
            <a:r>
              <a:rPr lang="hr-HR" sz="3600" dirty="0" smtClean="0">
                <a:solidFill>
                  <a:schemeClr val="accent1">
                    <a:lumMod val="75000"/>
                  </a:schemeClr>
                </a:solidFill>
              </a:rPr>
              <a:t> </a:t>
            </a:r>
            <a:r>
              <a:rPr lang="hr-HR" sz="3600" dirty="0" err="1" smtClean="0">
                <a:solidFill>
                  <a:schemeClr val="accent1">
                    <a:lumMod val="75000"/>
                  </a:schemeClr>
                </a:solidFill>
              </a:rPr>
              <a:t>of</a:t>
            </a:r>
            <a:r>
              <a:rPr lang="hr-HR" sz="3600" dirty="0" smtClean="0">
                <a:solidFill>
                  <a:schemeClr val="accent1">
                    <a:lumMod val="75000"/>
                  </a:schemeClr>
                </a:solidFill>
              </a:rPr>
              <a:t> </a:t>
            </a:r>
            <a:r>
              <a:rPr lang="hr-HR" sz="3600" dirty="0" err="1" smtClean="0">
                <a:solidFill>
                  <a:schemeClr val="accent1">
                    <a:lumMod val="75000"/>
                  </a:schemeClr>
                </a:solidFill>
              </a:rPr>
              <a:t>any</a:t>
            </a:r>
            <a:r>
              <a:rPr lang="hr-HR" sz="3600" dirty="0" smtClean="0">
                <a:solidFill>
                  <a:schemeClr val="accent1">
                    <a:lumMod val="75000"/>
                  </a:schemeClr>
                </a:solidFill>
              </a:rPr>
              <a:t> European </a:t>
            </a:r>
            <a:r>
              <a:rPr lang="hr-HR" sz="3600" dirty="0" err="1" smtClean="0">
                <a:solidFill>
                  <a:schemeClr val="accent1">
                    <a:lumMod val="75000"/>
                  </a:schemeClr>
                </a:solidFill>
              </a:rPr>
              <a:t>country</a:t>
            </a:r>
            <a:r>
              <a:rPr lang="hr-HR" sz="3600" dirty="0" smtClean="0">
                <a:solidFill>
                  <a:schemeClr val="accent1">
                    <a:lumMod val="75000"/>
                  </a:schemeClr>
                </a:solidFill>
              </a:rPr>
              <a:t>.</a:t>
            </a:r>
            <a:endParaRPr lang="hr-HR" sz="3600" dirty="0">
              <a:solidFill>
                <a:schemeClr val="accent1">
                  <a:lumMod val="75000"/>
                </a:schemeClr>
              </a:solidFill>
            </a:endParaRPr>
          </a:p>
        </p:txBody>
      </p:sp>
    </p:spTree>
    <p:extLst>
      <p:ext uri="{BB962C8B-B14F-4D97-AF65-F5344CB8AC3E}">
        <p14:creationId xmlns:p14="http://schemas.microsoft.com/office/powerpoint/2010/main" val="3407761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Isparavanje">
  <a:themeElements>
    <a:clrScheme name="Prilagođeno 4">
      <a:dk1>
        <a:sysClr val="windowText" lastClr="000000"/>
      </a:dk1>
      <a:lt1>
        <a:srgbClr val="FEE599"/>
      </a:lt1>
      <a:dk2>
        <a:srgbClr val="FEF4D6"/>
      </a:dk2>
      <a:lt2>
        <a:srgbClr val="FEE599"/>
      </a:lt2>
      <a:accent1>
        <a:srgbClr val="5B9BD5"/>
      </a:accent1>
      <a:accent2>
        <a:srgbClr val="ED7D31"/>
      </a:accent2>
      <a:accent3>
        <a:srgbClr val="A5A5A5"/>
      </a:accent3>
      <a:accent4>
        <a:srgbClr val="FFC000"/>
      </a:accent4>
      <a:accent5>
        <a:srgbClr val="FEE599"/>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sparavanje">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TM04033937[[fn=Isparavanje]]</Template>
  <TotalTime>1353</TotalTime>
  <Words>520</Words>
  <Application>Microsoft Office PowerPoint</Application>
  <PresentationFormat>Široki zaslon</PresentationFormat>
  <Paragraphs>53</Paragraphs>
  <Slides>23</Slides>
  <Notes>0</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23</vt:i4>
      </vt:variant>
    </vt:vector>
  </HeadingPairs>
  <TitlesOfParts>
    <vt:vector size="28" baseType="lpstr">
      <vt:lpstr>Arial</vt:lpstr>
      <vt:lpstr>Bell MT</vt:lpstr>
      <vt:lpstr>Cambria</vt:lpstr>
      <vt:lpstr>Comic Sans MS</vt:lpstr>
      <vt:lpstr>Isparavanje</vt:lpstr>
      <vt:lpstr>Bookmark Exchange project </vt:lpstr>
      <vt:lpstr> Croatia on the map of europe</vt:lpstr>
      <vt:lpstr>some cool facts about Croatia</vt:lpstr>
      <vt:lpstr>some cool facts about Croatia</vt:lpstr>
      <vt:lpstr>some cool facts about Croatia</vt:lpstr>
      <vt:lpstr>some cool facts about Croatia</vt:lpstr>
      <vt:lpstr>some cool facts about Croatia</vt:lpstr>
      <vt:lpstr>some cool facts about Croatia</vt:lpstr>
      <vt:lpstr>some cool facts about Croatia</vt:lpstr>
      <vt:lpstr>some cool facts about Croatia</vt:lpstr>
      <vt:lpstr>some cool facts about Croatia</vt:lpstr>
      <vt:lpstr>Umag</vt:lpstr>
      <vt:lpstr>PowerPointova prezentacija</vt:lpstr>
      <vt:lpstr>PowerPointova prezentacija</vt:lpstr>
      <vt:lpstr>PowerPointova prezentacija</vt:lpstr>
      <vt:lpstr>School library</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Microsoftov račun</dc:creator>
  <cp:lastModifiedBy>Microsoftov račun</cp:lastModifiedBy>
  <cp:revision>96</cp:revision>
  <dcterms:created xsi:type="dcterms:W3CDTF">2017-09-29T06:19:47Z</dcterms:created>
  <dcterms:modified xsi:type="dcterms:W3CDTF">2017-10-25T09:20:33Z</dcterms:modified>
</cp:coreProperties>
</file>