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7BAD"/>
    <a:srgbClr val="CE739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1652" autoAdjust="0"/>
  </p:normalViewPr>
  <p:slideViewPr>
    <p:cSldViewPr>
      <p:cViewPr>
        <p:scale>
          <a:sx n="100" d="100"/>
          <a:sy n="100" d="100"/>
        </p:scale>
        <p:origin x="-462" y="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C2D2EBA-805A-47A3-B081-814FD150CB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9251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Jedan</a:t>
            </a:r>
            <a:r>
              <a:rPr lang="hr-HR" baseline="0" dirty="0" smtClean="0"/>
              <a:t> učenik na ploči ispisuje prava,  a drugi dužnosti.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2D2EBA-805A-47A3-B081-814FD150CB5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Djeca bi</a:t>
            </a:r>
            <a:r>
              <a:rPr lang="hr-HR" baseline="0" dirty="0" smtClean="0"/>
              <a:t> trebala pokušati objasniti značenje svakog pojedinog prava.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2D2EBA-805A-47A3-B081-814FD150CB5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33358" flipH="1">
            <a:off x="4265613" y="4238625"/>
            <a:ext cx="2386012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49979">
            <a:off x="6480175" y="4011613"/>
            <a:ext cx="2381250" cy="284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59446" flipH="1">
            <a:off x="684213" y="0"/>
            <a:ext cx="2381250" cy="284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97" flipH="1" flipV="1">
            <a:off x="3024188" y="0"/>
            <a:ext cx="2425700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92375"/>
            <a:ext cx="7772400" cy="1441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58813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3B433D-4A4C-4ED3-B652-6A2F5E69B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9707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B1F5A-A381-4013-9C88-33BB63B23B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33302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45138" y="152400"/>
            <a:ext cx="1619250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4706938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8FD7-1E37-49E3-A625-798AFDAE8B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56147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4785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50988"/>
            <a:ext cx="6478588" cy="454183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58937-A1CB-48B4-A334-68289D82FA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32620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4785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50988"/>
            <a:ext cx="3162300" cy="4541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0" y="1550988"/>
            <a:ext cx="3163888" cy="4541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3213-7E10-4F76-8884-5729EE0BCF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0774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00B8-03D7-4B96-9152-72CAB78740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2100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04DB-E8AC-46FC-AB82-10480401D6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8968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0988"/>
            <a:ext cx="3162300" cy="4541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0" y="1550988"/>
            <a:ext cx="3163888" cy="4541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22976-1AA9-47EB-9E25-F6EF9A5EC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927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CEF2-A06F-4CAA-A0A3-C07A2B15B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0604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FA952-1EAC-4048-A2ED-5FB8127A4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4874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E26F1-167E-48DA-8762-4032803CD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3654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7AE4-FA9E-4AE6-98BC-8B170C346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3168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A206C-0E4F-4E27-B739-3FC61CFB1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3512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1229" flipH="1">
            <a:off x="7446963" y="123825"/>
            <a:ext cx="1357312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930" flipH="1" flipV="1">
            <a:off x="7524750" y="1762125"/>
            <a:ext cx="135890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7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87156" flipH="1">
            <a:off x="7351713" y="3562350"/>
            <a:ext cx="1357312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25800">
            <a:off x="7502525" y="5157788"/>
            <a:ext cx="14144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4785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0988"/>
            <a:ext cx="6478588" cy="454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8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A0EE1F1-779C-4164-85F2-6D7E3A4518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57158" y="4643446"/>
            <a:ext cx="3500462" cy="192882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Sat razredne zajednice povodom Dana ljudskih prava</a:t>
            </a:r>
          </a:p>
          <a:p>
            <a:r>
              <a:rPr lang="hr-HR" b="1" dirty="0" smtClean="0">
                <a:solidFill>
                  <a:srgbClr val="002060"/>
                </a:solidFill>
              </a:rPr>
              <a:t>10.prosinca</a:t>
            </a:r>
            <a:endParaRPr lang="hr-HR" b="1" dirty="0">
              <a:solidFill>
                <a:srgbClr val="00206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85786" y="2714620"/>
            <a:ext cx="7772400" cy="12271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NAŠA PRAVA I DUŽNOSTI</a:t>
            </a: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4" name="Picture 5" descr="zn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357166"/>
            <a:ext cx="1295400" cy="1295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6" name="TekstniOkvir 5"/>
          <p:cNvSpPr txBox="1"/>
          <p:nvPr/>
        </p:nvSpPr>
        <p:spPr>
          <a:xfrm>
            <a:off x="6643670" y="6519446"/>
            <a:ext cx="2500330" cy="33855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1600" dirty="0" smtClean="0"/>
              <a:t>Pripremila: </a:t>
            </a:r>
            <a:r>
              <a:rPr lang="hr-HR" sz="1600" dirty="0" err="1" smtClean="0"/>
              <a:t>Agnes</a:t>
            </a:r>
            <a:r>
              <a:rPr lang="hr-HR" sz="1600" dirty="0" smtClean="0"/>
              <a:t> Jelačić</a:t>
            </a:r>
            <a:endParaRPr lang="hr-H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619644"/>
          </a:xfrm>
        </p:spPr>
        <p:txBody>
          <a:bodyPr>
            <a:normAutofit fontScale="92500" lnSpcReduction="10000"/>
          </a:bodyPr>
          <a:lstStyle/>
          <a:p>
            <a:r>
              <a:rPr lang="hr-HR" sz="3000" dirty="0" smtClean="0">
                <a:solidFill>
                  <a:srgbClr val="002060"/>
                </a:solidFill>
              </a:rPr>
              <a:t>Rezultate intervjua s vašim djedovima i bakama trebate donijeti u školu i pročitati na satu razredne zajednice.</a:t>
            </a:r>
          </a:p>
          <a:p>
            <a:r>
              <a:rPr lang="hr-HR" sz="3000" dirty="0" smtClean="0">
                <a:solidFill>
                  <a:srgbClr val="002060"/>
                </a:solidFill>
              </a:rPr>
              <a:t>Učenici trebaju odabrati najbolje uratke koje će predstavnik razreda u </a:t>
            </a:r>
            <a:r>
              <a:rPr lang="hr-HR" sz="3000" dirty="0" smtClean="0">
                <a:solidFill>
                  <a:srgbClr val="002060"/>
                </a:solidFill>
              </a:rPr>
              <a:t>Vijeću </a:t>
            </a:r>
            <a:r>
              <a:rPr lang="hr-HR" sz="3000" dirty="0" smtClean="0">
                <a:solidFill>
                  <a:srgbClr val="002060"/>
                </a:solidFill>
              </a:rPr>
              <a:t>učenika donijeti na sljedeći sastanak Vijeća.</a:t>
            </a:r>
          </a:p>
          <a:p>
            <a:r>
              <a:rPr lang="hr-HR" sz="3000" dirty="0" smtClean="0">
                <a:solidFill>
                  <a:srgbClr val="002060"/>
                </a:solidFill>
              </a:rPr>
              <a:t>Za pomoć se možete obratiti svojim razrednicima i pedagoginji.</a:t>
            </a:r>
          </a:p>
          <a:p>
            <a:endParaRPr lang="hr-HR" dirty="0" smtClean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Uspješno istraživanje!</a:t>
            </a:r>
            <a:endParaRPr lang="hr-H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6478588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r-HR" b="1" dirty="0" smtClean="0">
                <a:solidFill>
                  <a:srgbClr val="002060"/>
                </a:solidFill>
              </a:rPr>
              <a:t>Cilj </a:t>
            </a:r>
            <a:endParaRPr lang="hr-HR" b="1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2547942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Obnoviti znanje o Konvenciji o pravima djece,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Prisjetiti se najvažnijih prava djece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Razumjeti vezu prava i dužnosti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Istražiti kako je izgledalo djetinjstvo baka i djedova s osvrtom na prava djece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285852" y="285728"/>
            <a:ext cx="6029312" cy="92869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Uvodna aktivnost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4040188" cy="589981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Moja prava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3"/>
          </p:nvPr>
        </p:nvSpPr>
        <p:spPr>
          <a:xfrm>
            <a:off x="4643438" y="1285860"/>
            <a:ext cx="4040188" cy="619124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Moje dužnosti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642910" y="4429132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Imate </a:t>
            </a:r>
            <a:r>
              <a:rPr lang="hr-HR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 više prava ili dužnosti?</a:t>
            </a:r>
          </a:p>
          <a:p>
            <a:r>
              <a:rPr lang="hr-HR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Koja je veza između prava i dužnosti?</a:t>
            </a:r>
          </a:p>
          <a:p>
            <a:r>
              <a:rPr lang="hr-HR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 primjeru </a:t>
            </a:r>
            <a:r>
              <a:rPr lang="hr-HR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prava na druženje i prijateljstvo </a:t>
            </a:r>
            <a:r>
              <a:rPr lang="hr-HR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objasnite vezu prava i dužnosti</a:t>
            </a:r>
            <a:r>
              <a:rPr lang="hr-HR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hr-HR" sz="2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428596" y="2000240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10" name="TekstniOkvir 9"/>
          <p:cNvSpPr txBox="1"/>
          <p:nvPr/>
        </p:nvSpPr>
        <p:spPr>
          <a:xfrm>
            <a:off x="428596" y="1928802"/>
            <a:ext cx="350046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Nabrojite sva prava koja mislite da imate u školi, kući, društvu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hr-H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4572000" y="1928802"/>
            <a:ext cx="350046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Nabrojite sve dužnosti koje imate u školi, kući, društvu</a:t>
            </a:r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hr-H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2428860" y="3429000"/>
            <a:ext cx="3500462" cy="46166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ŠTO MISLITE?</a:t>
            </a:r>
            <a:endParaRPr lang="hr-H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478588" cy="7048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Prisjetimo se: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285860"/>
            <a:ext cx="8229600" cy="521497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hr-HR" dirty="0" smtClean="0">
                <a:solidFill>
                  <a:srgbClr val="002060"/>
                </a:solidFill>
              </a:rPr>
              <a:t>Dokument koji opisuje temeljna ljudska prava naziva se </a:t>
            </a:r>
            <a:r>
              <a:rPr lang="hr-HR" b="1" i="1" dirty="0" smtClean="0">
                <a:solidFill>
                  <a:srgbClr val="002060"/>
                </a:solidFill>
              </a:rPr>
              <a:t>Opća deklaracija o ljudskim pravima. </a:t>
            </a:r>
            <a:r>
              <a:rPr lang="hr-HR" dirty="0" smtClean="0">
                <a:solidFill>
                  <a:srgbClr val="002060"/>
                </a:solidFill>
              </a:rPr>
              <a:t>Ona je usvojena u UN-a 10.prosinca 1948.god. I od tada se 10. prosinca obilježava kao Dan ljudskih prava.</a:t>
            </a:r>
          </a:p>
          <a:p>
            <a:pPr>
              <a:lnSpc>
                <a:spcPct val="120000"/>
              </a:lnSpc>
            </a:pPr>
            <a:r>
              <a:rPr lang="hr-HR" dirty="0" smtClean="0">
                <a:solidFill>
                  <a:srgbClr val="002060"/>
                </a:solidFill>
              </a:rPr>
              <a:t>Prava djece proizašla su iz općih ljudskih prava, ona su specifična jer su i potrebe djece drugačije od potreba odraslih ljudi. (Objasnite!)</a:t>
            </a:r>
          </a:p>
          <a:p>
            <a:pPr>
              <a:lnSpc>
                <a:spcPct val="120000"/>
              </a:lnSpc>
            </a:pPr>
            <a:r>
              <a:rPr lang="hr-HR" dirty="0" smtClean="0">
                <a:solidFill>
                  <a:srgbClr val="002060"/>
                </a:solidFill>
              </a:rPr>
              <a:t>Dokument koji opisuje </a:t>
            </a:r>
            <a:r>
              <a:rPr lang="hr-HR" b="1" dirty="0" smtClean="0">
                <a:solidFill>
                  <a:srgbClr val="002060"/>
                </a:solidFill>
              </a:rPr>
              <a:t>prava djece </a:t>
            </a:r>
            <a:r>
              <a:rPr lang="hr-HR" dirty="0" smtClean="0">
                <a:solidFill>
                  <a:srgbClr val="002060"/>
                </a:solidFill>
              </a:rPr>
              <a:t>naziva se </a:t>
            </a:r>
            <a:r>
              <a:rPr lang="hr-HR" b="1" i="1" dirty="0" smtClean="0">
                <a:solidFill>
                  <a:srgbClr val="002060"/>
                </a:solidFill>
              </a:rPr>
              <a:t>Konvencija o pravima djece.  Usvojena je 1989. god. u UN-a. </a:t>
            </a:r>
          </a:p>
          <a:p>
            <a:pPr>
              <a:lnSpc>
                <a:spcPct val="120000"/>
              </a:lnSpc>
            </a:pPr>
            <a:r>
              <a:rPr lang="hr-HR" b="1" i="1" dirty="0" smtClean="0">
                <a:solidFill>
                  <a:srgbClr val="002060"/>
                </a:solidFill>
              </a:rPr>
              <a:t>Odnosi se na svu djecu </a:t>
            </a:r>
            <a:r>
              <a:rPr lang="hr-HR" b="1" i="1" u="sng" dirty="0" smtClean="0">
                <a:solidFill>
                  <a:srgbClr val="002060"/>
                </a:solidFill>
              </a:rPr>
              <a:t>do 18.godine.</a:t>
            </a:r>
          </a:p>
          <a:p>
            <a:pPr algn="ctr">
              <a:lnSpc>
                <a:spcPct val="120000"/>
              </a:lnSpc>
              <a:buNone/>
            </a:pPr>
            <a:endParaRPr lang="hr-HR" sz="4000" b="1" dirty="0" smtClean="0">
              <a:solidFill>
                <a:srgbClr val="000066"/>
              </a:solidFill>
            </a:endParaRPr>
          </a:p>
          <a:p>
            <a:pPr algn="ctr">
              <a:lnSpc>
                <a:spcPct val="120000"/>
              </a:lnSpc>
              <a:buNone/>
            </a:pPr>
            <a:r>
              <a:rPr lang="hr-HR" sz="4000" b="1" dirty="0" smtClean="0">
                <a:solidFill>
                  <a:srgbClr val="000066"/>
                </a:solidFill>
              </a:rPr>
              <a:t>Zašto </a:t>
            </a:r>
            <a:r>
              <a:rPr lang="hr-HR" sz="4000" b="1" dirty="0" smtClean="0">
                <a:solidFill>
                  <a:srgbClr val="000066"/>
                </a:solidFill>
              </a:rPr>
              <a:t>je </a:t>
            </a:r>
            <a:r>
              <a:rPr lang="hr-HR" sz="4000" b="1" dirty="0" err="1" smtClean="0">
                <a:solidFill>
                  <a:srgbClr val="000066"/>
                </a:solidFill>
              </a:rPr>
              <a:t>donešena</a:t>
            </a:r>
            <a:r>
              <a:rPr lang="hr-HR" sz="4000" b="1" dirty="0" smtClean="0">
                <a:solidFill>
                  <a:srgbClr val="000066"/>
                </a:solidFill>
              </a:rPr>
              <a:t>?</a:t>
            </a:r>
          </a:p>
          <a:p>
            <a:pPr>
              <a:lnSpc>
                <a:spcPct val="120000"/>
              </a:lnSpc>
            </a:pPr>
            <a:endParaRPr lang="hr-HR" b="1" i="1" u="sng" dirty="0" smtClean="0">
              <a:solidFill>
                <a:srgbClr val="002060"/>
              </a:solidFill>
            </a:endParaRPr>
          </a:p>
          <a:p>
            <a:endParaRPr lang="hr-HR" dirty="0" smtClean="0">
              <a:solidFill>
                <a:srgbClr val="002060"/>
              </a:solidFill>
            </a:endParaRPr>
          </a:p>
          <a:p>
            <a:endParaRPr lang="hr-HR" b="1" i="1" dirty="0" smtClean="0">
              <a:solidFill>
                <a:srgbClr val="00206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785918" y="214290"/>
            <a:ext cx="5378470" cy="99058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Zato što: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191016"/>
          </a:xfrm>
        </p:spPr>
        <p:txBody>
          <a:bodyPr>
            <a:normAutofit fontScale="92500"/>
          </a:bodyPr>
          <a:lstStyle/>
          <a:p>
            <a:r>
              <a:rPr lang="hr-HR" sz="2600" dirty="0" smtClean="0">
                <a:solidFill>
                  <a:srgbClr val="002060"/>
                </a:solidFill>
              </a:rPr>
              <a:t>Djeca u svim dijelovima svijeta </a:t>
            </a:r>
            <a:r>
              <a:rPr lang="hr-HR" sz="2600" b="1" dirty="0" smtClean="0">
                <a:solidFill>
                  <a:srgbClr val="002060"/>
                </a:solidFill>
              </a:rPr>
              <a:t>nemaju ista prava</a:t>
            </a:r>
            <a:r>
              <a:rPr lang="hr-HR" sz="26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hr-HR" sz="2600" dirty="0" smtClean="0">
                <a:solidFill>
                  <a:srgbClr val="002060"/>
                </a:solidFill>
              </a:rPr>
              <a:t>U nekim zemljama prava djece se ozbiljno krše. </a:t>
            </a:r>
            <a:r>
              <a:rPr lang="hr-HR" sz="2600" dirty="0" err="1" smtClean="0">
                <a:solidFill>
                  <a:srgbClr val="002060"/>
                </a:solidFill>
              </a:rPr>
              <a:t>Npr</a:t>
            </a:r>
            <a:r>
              <a:rPr lang="hr-HR" sz="2600" dirty="0" smtClean="0">
                <a:solidFill>
                  <a:srgbClr val="002060"/>
                </a:solidFill>
              </a:rPr>
              <a:t>. </a:t>
            </a:r>
          </a:p>
          <a:p>
            <a:pPr marL="892175" indent="-273050">
              <a:buFont typeface="Wingdings" pitchFamily="2" charset="2"/>
              <a:buChar char="Ø"/>
            </a:pPr>
            <a:r>
              <a:rPr lang="hr-HR" sz="2600" dirty="0" smtClean="0">
                <a:solidFill>
                  <a:srgbClr val="002060"/>
                </a:solidFill>
              </a:rPr>
              <a:t>Ima zemalja u kojima nije obvezno da djeca idu u školu, posebno djevojčice.</a:t>
            </a:r>
          </a:p>
          <a:p>
            <a:pPr marL="892175" indent="-273050">
              <a:buFont typeface="Wingdings" pitchFamily="2" charset="2"/>
              <a:buChar char="Ø"/>
            </a:pPr>
            <a:r>
              <a:rPr lang="hr-HR" sz="2600" dirty="0" smtClean="0">
                <a:solidFill>
                  <a:srgbClr val="002060"/>
                </a:solidFill>
              </a:rPr>
              <a:t>U nekim zemljama (Afganistan, Somalija) dječaci već s 12 godina postaju vojnici i idu u rat. </a:t>
            </a:r>
          </a:p>
          <a:p>
            <a:pPr marL="892175" indent="-273050">
              <a:buFont typeface="Wingdings" pitchFamily="2" charset="2"/>
              <a:buChar char="Ø"/>
            </a:pPr>
            <a:r>
              <a:rPr lang="hr-HR" sz="2600" dirty="0" smtClean="0">
                <a:solidFill>
                  <a:srgbClr val="002060"/>
                </a:solidFill>
              </a:rPr>
              <a:t>U nekim zemljama (Brazil) djeca mlađa od 8 godina rade u tvornici.</a:t>
            </a:r>
          </a:p>
          <a:p>
            <a:pPr marL="892175" indent="-273050">
              <a:buFont typeface="Wingdings" pitchFamily="2" charset="2"/>
              <a:buChar char="Ø"/>
            </a:pPr>
            <a:r>
              <a:rPr lang="hr-HR" sz="2600" dirty="0" smtClean="0">
                <a:solidFill>
                  <a:srgbClr val="002060"/>
                </a:solidFill>
              </a:rPr>
              <a:t>Puno djece u svijetu umire od gladi.</a:t>
            </a:r>
          </a:p>
          <a:p>
            <a:pPr marL="892175" indent="-273050">
              <a:buNone/>
            </a:pPr>
            <a:endParaRPr lang="hr-HR" sz="2400" dirty="0" smtClean="0">
              <a:solidFill>
                <a:srgbClr val="002060"/>
              </a:solidFill>
            </a:endParaRPr>
          </a:p>
          <a:p>
            <a:pPr marL="892175" indent="-273050">
              <a:buNone/>
            </a:pPr>
            <a:endParaRPr lang="hr-HR" sz="2400" dirty="0" smtClean="0">
              <a:solidFill>
                <a:srgbClr val="002060"/>
              </a:solidFill>
            </a:endParaRPr>
          </a:p>
          <a:p>
            <a:pPr marL="892175" indent="-273050">
              <a:buFont typeface="Wingdings" pitchFamily="2" charset="2"/>
              <a:buChar char="Ø"/>
            </a:pPr>
            <a:endParaRPr lang="hr-H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Prisjetimo se najvažnijih prava </a:t>
            </a:r>
            <a:r>
              <a:rPr lang="hr-HR" dirty="0" smtClean="0">
                <a:solidFill>
                  <a:srgbClr val="002060"/>
                </a:solidFill>
              </a:rPr>
              <a:t>djece i njihova značenja: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2386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sz="3000" dirty="0">
                <a:solidFill>
                  <a:srgbClr val="002060"/>
                </a:solidFill>
              </a:rPr>
              <a:t>DIJETE IMA PRAVO NA DJETINJSTVO</a:t>
            </a:r>
          </a:p>
          <a:p>
            <a:pPr lvl="0"/>
            <a:r>
              <a:rPr lang="hr-HR" sz="3000" dirty="0">
                <a:solidFill>
                  <a:srgbClr val="002060"/>
                </a:solidFill>
              </a:rPr>
              <a:t>DIJETE IMA PRAVO NA PRIMJERENU ZDRAVU HRANU</a:t>
            </a:r>
          </a:p>
          <a:p>
            <a:pPr lvl="0"/>
            <a:r>
              <a:rPr lang="hr-HR" sz="3000" dirty="0">
                <a:solidFill>
                  <a:srgbClr val="002060"/>
                </a:solidFill>
              </a:rPr>
              <a:t>DIJETE IMA PRAVO NA </a:t>
            </a:r>
            <a:r>
              <a:rPr lang="hr-HR" sz="3000" dirty="0" smtClean="0">
                <a:solidFill>
                  <a:srgbClr val="002060"/>
                </a:solidFill>
              </a:rPr>
              <a:t>OBRAZOVANJE</a:t>
            </a:r>
            <a:endParaRPr lang="hr-HR" sz="3000" dirty="0">
              <a:solidFill>
                <a:srgbClr val="002060"/>
              </a:solidFill>
            </a:endParaRPr>
          </a:p>
          <a:p>
            <a:pPr lvl="0"/>
            <a:r>
              <a:rPr lang="hr-HR" sz="3000" dirty="0">
                <a:solidFill>
                  <a:srgbClr val="002060"/>
                </a:solidFill>
              </a:rPr>
              <a:t>DIJETE IMA PRAVO NA </a:t>
            </a:r>
            <a:r>
              <a:rPr lang="hr-HR" sz="3000" dirty="0" smtClean="0">
                <a:solidFill>
                  <a:srgbClr val="002060"/>
                </a:solidFill>
              </a:rPr>
              <a:t>ZDRAVLJE</a:t>
            </a:r>
            <a:endParaRPr lang="hr-HR" sz="3000" dirty="0">
              <a:solidFill>
                <a:srgbClr val="002060"/>
              </a:solidFill>
            </a:endParaRPr>
          </a:p>
          <a:p>
            <a:pPr lvl="0"/>
            <a:r>
              <a:rPr lang="hr-HR" sz="3000" dirty="0">
                <a:solidFill>
                  <a:srgbClr val="002060"/>
                </a:solidFill>
              </a:rPr>
              <a:t>DIJETE IMA PRAVO NA </a:t>
            </a:r>
            <a:r>
              <a:rPr lang="hr-HR" sz="3000" dirty="0" smtClean="0">
                <a:solidFill>
                  <a:srgbClr val="002060"/>
                </a:solidFill>
              </a:rPr>
              <a:t>IGRU, SLOBODNO VRIJEME</a:t>
            </a:r>
          </a:p>
          <a:p>
            <a:pPr lvl="0"/>
            <a:r>
              <a:rPr lang="hr-HR" sz="3000" dirty="0" smtClean="0">
                <a:solidFill>
                  <a:srgbClr val="002060"/>
                </a:solidFill>
              </a:rPr>
              <a:t>DIJETE IMA PRAVO NA ZAŠTITU OD SVIH OBLIKA ZLOSTAVLJANJA</a:t>
            </a:r>
            <a:endParaRPr lang="hr-HR" sz="3000" dirty="0">
              <a:solidFill>
                <a:srgbClr val="00206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158" y="285728"/>
            <a:ext cx="6835778" cy="5572164"/>
          </a:xfrm>
        </p:spPr>
        <p:txBody>
          <a:bodyPr/>
          <a:lstStyle/>
          <a:p>
            <a:pPr lvl="0"/>
            <a:r>
              <a:rPr lang="hr-HR" sz="2800" dirty="0" smtClean="0">
                <a:solidFill>
                  <a:srgbClr val="002060"/>
                </a:solidFill>
              </a:rPr>
              <a:t>DIJETE </a:t>
            </a:r>
            <a:r>
              <a:rPr lang="hr-HR" sz="2800" dirty="0">
                <a:solidFill>
                  <a:srgbClr val="002060"/>
                </a:solidFill>
              </a:rPr>
              <a:t>NE SMIJE BITI ŽRTVA NASILJA I RATA</a:t>
            </a:r>
          </a:p>
          <a:p>
            <a:pPr lvl="0"/>
            <a:r>
              <a:rPr lang="hr-HR" sz="2800" dirty="0" smtClean="0">
                <a:solidFill>
                  <a:srgbClr val="002060"/>
                </a:solidFill>
              </a:rPr>
              <a:t>DIJETE IMA PRAVO NA ZDRAV OKOLIŠ</a:t>
            </a:r>
          </a:p>
          <a:p>
            <a:pPr lvl="0"/>
            <a:r>
              <a:rPr lang="hr-HR" sz="2800" dirty="0" smtClean="0">
                <a:solidFill>
                  <a:srgbClr val="002060"/>
                </a:solidFill>
              </a:rPr>
              <a:t>DIJETE IMA PRAVO NA ZAŠTITU OD DROGE I SVIH OSTALIH ŠTETNIH TVARI</a:t>
            </a:r>
            <a:endParaRPr lang="hr-HR" sz="2800" dirty="0">
              <a:solidFill>
                <a:srgbClr val="002060"/>
              </a:solidFill>
            </a:endParaRPr>
          </a:p>
          <a:p>
            <a:pPr lvl="0"/>
            <a:r>
              <a:rPr lang="hr-HR" sz="2800" dirty="0">
                <a:solidFill>
                  <a:srgbClr val="002060"/>
                </a:solidFill>
              </a:rPr>
              <a:t>POSEBNU SKRB TREBA PRUŽITI DJECI BEZ OBITELJI</a:t>
            </a:r>
          </a:p>
          <a:p>
            <a:pPr lvl="0"/>
            <a:r>
              <a:rPr lang="hr-HR" sz="2800" dirty="0">
                <a:solidFill>
                  <a:srgbClr val="002060"/>
                </a:solidFill>
              </a:rPr>
              <a:t>POSEBNU SKRB TREBA PRUŽITI DJECI S TEŠKOĆAMA</a:t>
            </a:r>
          </a:p>
          <a:p>
            <a:pPr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ZADATAK: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36909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u="sng" dirty="0" smtClean="0">
                <a:solidFill>
                  <a:srgbClr val="002060"/>
                </a:solidFill>
              </a:rPr>
              <a:t>Rad u skupinama</a:t>
            </a:r>
            <a:endParaRPr lang="hr-HR" b="1" u="sng" dirty="0" smtClean="0">
              <a:solidFill>
                <a:srgbClr val="002060"/>
              </a:solidFill>
            </a:endParaRPr>
          </a:p>
          <a:p>
            <a:pPr marL="542925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Koja prava i dužnosti bih dao ili dala djeci da sam:</a:t>
            </a:r>
          </a:p>
          <a:p>
            <a:pPr marL="514350" indent="28575">
              <a:buNone/>
            </a:pPr>
            <a:r>
              <a:rPr lang="hr-HR" dirty="0" smtClean="0">
                <a:solidFill>
                  <a:srgbClr val="002060"/>
                </a:solidFill>
              </a:rPr>
              <a:t>1. grupa: UČITELJ ILI UČITELJICA</a:t>
            </a:r>
          </a:p>
          <a:p>
            <a:pPr marL="514350" indent="28575">
              <a:buNone/>
            </a:pPr>
            <a:r>
              <a:rPr lang="hr-HR" dirty="0" smtClean="0">
                <a:solidFill>
                  <a:srgbClr val="002060"/>
                </a:solidFill>
              </a:rPr>
              <a:t>2. grupa: RODITELJ (MAJKA/OTAC)</a:t>
            </a:r>
          </a:p>
          <a:p>
            <a:pPr marL="514350" indent="28575">
              <a:buNone/>
            </a:pPr>
            <a:r>
              <a:rPr lang="hr-HR" dirty="0" smtClean="0">
                <a:solidFill>
                  <a:srgbClr val="002060"/>
                </a:solidFill>
              </a:rPr>
              <a:t>3.grupa:  GRADONAČELNIK</a:t>
            </a:r>
          </a:p>
          <a:p>
            <a:pPr marL="514350" indent="28575">
              <a:buNone/>
            </a:pPr>
            <a:r>
              <a:rPr lang="hr-HR" dirty="0" smtClean="0">
                <a:solidFill>
                  <a:srgbClr val="002060"/>
                </a:solidFill>
              </a:rPr>
              <a:t>4.grupa: PREDSJEDNIK DRŽAVE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6478588" cy="99058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r-HR" sz="2800" b="1" dirty="0" smtClean="0">
                <a:solidFill>
                  <a:srgbClr val="002060"/>
                </a:solidFill>
              </a:rPr>
              <a:t>DOMAĆI RAD </a:t>
            </a:r>
            <a:r>
              <a:rPr lang="hr-HR" sz="2800" dirty="0" smtClean="0">
                <a:solidFill>
                  <a:srgbClr val="002060"/>
                </a:solidFill>
              </a:rPr>
              <a:t>(rok 2 tjedna)</a:t>
            </a:r>
            <a:endParaRPr lang="hr-HR" sz="2800" dirty="0">
              <a:solidFill>
                <a:srgbClr val="002060"/>
              </a:solidFill>
            </a:endParaRP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71472" y="1500174"/>
            <a:ext cx="6950106" cy="45418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2800" dirty="0" smtClean="0">
                <a:solidFill>
                  <a:srgbClr val="002060"/>
                </a:solidFill>
              </a:rPr>
              <a:t>Istražite kako je izgledalo djetinjstvo vaših baka i djedova služeći se sljedećim podsjetnikom: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solidFill>
                  <a:srgbClr val="002060"/>
                </a:solidFill>
              </a:rPr>
              <a:t>Koje igre su igrali u djetinjstvu, nabrojite (neke možete opisati</a:t>
            </a:r>
            <a:r>
              <a:rPr lang="hr-HR" sz="2400" dirty="0" smtClean="0">
                <a:solidFill>
                  <a:srgbClr val="002060"/>
                </a:solidFill>
              </a:rPr>
              <a:t>). 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solidFill>
                  <a:srgbClr val="002060"/>
                </a:solidFill>
              </a:rPr>
              <a:t>Kako su komunicirali bez mobitela i </a:t>
            </a:r>
            <a:r>
              <a:rPr lang="hr-HR" sz="2400" dirty="0" err="1" smtClean="0">
                <a:solidFill>
                  <a:srgbClr val="002060"/>
                </a:solidFill>
              </a:rPr>
              <a:t>Facebooka</a:t>
            </a:r>
            <a:r>
              <a:rPr lang="hr-HR" sz="2400" dirty="0" smtClean="0">
                <a:solidFill>
                  <a:srgbClr val="002060"/>
                </a:solidFill>
              </a:rPr>
              <a:t>?</a:t>
            </a:r>
            <a:endParaRPr lang="hr-HR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solidFill>
                  <a:srgbClr val="002060"/>
                </a:solidFill>
              </a:rPr>
              <a:t>Koje </a:t>
            </a:r>
            <a:r>
              <a:rPr lang="hr-HR" sz="2400" dirty="0" smtClean="0">
                <a:solidFill>
                  <a:srgbClr val="002060"/>
                </a:solidFill>
              </a:rPr>
              <a:t>obveze i dužnosti su imali u kući i školi?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solidFill>
                  <a:srgbClr val="002060"/>
                </a:solidFill>
              </a:rPr>
              <a:t>Koja prava su imali? Je li se u to vrijeme govorilo o pravima djece? 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>
                <a:solidFill>
                  <a:srgbClr val="002060"/>
                </a:solidFill>
              </a:rPr>
              <a:t>Što oni danas misle o vašim pravima?</a:t>
            </a: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4" name="Strelica udesno 3"/>
          <p:cNvSpPr/>
          <p:nvPr/>
        </p:nvSpPr>
        <p:spPr>
          <a:xfrm>
            <a:off x="5214942" y="6072206"/>
            <a:ext cx="2071702" cy="428628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6">
      <a:dk1>
        <a:srgbClr val="3300CC"/>
      </a:dk1>
      <a:lt1>
        <a:srgbClr val="FFFFFF"/>
      </a:lt1>
      <a:dk2>
        <a:srgbClr val="3300CD"/>
      </a:dk2>
      <a:lt2>
        <a:srgbClr val="808080"/>
      </a:lt2>
      <a:accent1>
        <a:srgbClr val="FFDE4B"/>
      </a:accent1>
      <a:accent2>
        <a:srgbClr val="CE739C"/>
      </a:accent2>
      <a:accent3>
        <a:srgbClr val="FFFFFF"/>
      </a:accent3>
      <a:accent4>
        <a:srgbClr val="2A00AE"/>
      </a:accent4>
      <a:accent5>
        <a:srgbClr val="FFECB1"/>
      </a:accent5>
      <a:accent6>
        <a:srgbClr val="BA688D"/>
      </a:accent6>
      <a:hlink>
        <a:srgbClr val="F77352"/>
      </a:hlink>
      <a:folHlink>
        <a:srgbClr val="7A7ABC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00AE"/>
        </a:accent4>
        <a:accent5>
          <a:srgbClr val="DAEDEF"/>
        </a:accent5>
        <a:accent6>
          <a:srgbClr val="2D2D8A"/>
        </a:accent6>
        <a:hlink>
          <a:srgbClr val="333366"/>
        </a:hlink>
        <a:folHlink>
          <a:srgbClr val="99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BBE0E3"/>
        </a:accent1>
        <a:accent2>
          <a:srgbClr val="CE739C"/>
        </a:accent2>
        <a:accent3>
          <a:srgbClr val="FFFFFF"/>
        </a:accent3>
        <a:accent4>
          <a:srgbClr val="2A00AE"/>
        </a:accent4>
        <a:accent5>
          <a:srgbClr val="DAEDEF"/>
        </a:accent5>
        <a:accent6>
          <a:srgbClr val="BA688D"/>
        </a:accent6>
        <a:hlink>
          <a:srgbClr val="F77352"/>
        </a:hlink>
        <a:folHlink>
          <a:srgbClr val="99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BBE0E3"/>
        </a:accent1>
        <a:accent2>
          <a:srgbClr val="CE739C"/>
        </a:accent2>
        <a:accent3>
          <a:srgbClr val="FFFFFF"/>
        </a:accent3>
        <a:accent4>
          <a:srgbClr val="2A00AE"/>
        </a:accent4>
        <a:accent5>
          <a:srgbClr val="DAEDEF"/>
        </a:accent5>
        <a:accent6>
          <a:srgbClr val="BA688D"/>
        </a:accent6>
        <a:hlink>
          <a:srgbClr val="F77352"/>
        </a:hlink>
        <a:folHlink>
          <a:srgbClr val="7A7A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3300CC"/>
        </a:dk1>
        <a:lt1>
          <a:srgbClr val="FFFFFF"/>
        </a:lt1>
        <a:dk2>
          <a:srgbClr val="3300CD"/>
        </a:dk2>
        <a:lt2>
          <a:srgbClr val="808080"/>
        </a:lt2>
        <a:accent1>
          <a:srgbClr val="FFDE4B"/>
        </a:accent1>
        <a:accent2>
          <a:srgbClr val="CE739C"/>
        </a:accent2>
        <a:accent3>
          <a:srgbClr val="FFFFFF"/>
        </a:accent3>
        <a:accent4>
          <a:srgbClr val="2A00AE"/>
        </a:accent4>
        <a:accent5>
          <a:srgbClr val="FFECB1"/>
        </a:accent5>
        <a:accent6>
          <a:srgbClr val="BA688D"/>
        </a:accent6>
        <a:hlink>
          <a:srgbClr val="F77352"/>
        </a:hlink>
        <a:folHlink>
          <a:srgbClr val="7A7AB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565</Words>
  <Application>Microsoft Office PowerPoint</Application>
  <PresentationFormat>Prikaz na zaslonu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Blank Presentation</vt:lpstr>
      <vt:lpstr>NAŠA PRAVA I DUŽNOSTI</vt:lpstr>
      <vt:lpstr>Cilj </vt:lpstr>
      <vt:lpstr>Uvodna aktivnost</vt:lpstr>
      <vt:lpstr>Prisjetimo se:</vt:lpstr>
      <vt:lpstr>Zato što:</vt:lpstr>
      <vt:lpstr>Prisjetimo se najvažnijih prava djece i njihova značenja:</vt:lpstr>
      <vt:lpstr>Slajd 7</vt:lpstr>
      <vt:lpstr>ZADATAK:</vt:lpstr>
      <vt:lpstr>DOMAĆI RAD (rok 2 tjedna)</vt:lpstr>
      <vt:lpstr>Slajd 10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 Template</dc:title>
  <dc:creator>Presentation Magazine</dc:creator>
  <cp:lastModifiedBy>Agnes</cp:lastModifiedBy>
  <cp:revision>24</cp:revision>
  <dcterms:created xsi:type="dcterms:W3CDTF">2006-02-12T12:45:36Z</dcterms:created>
  <dcterms:modified xsi:type="dcterms:W3CDTF">2015-10-31T18:06:00Z</dcterms:modified>
</cp:coreProperties>
</file>