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75" r:id="rId9"/>
    <p:sldId id="264" r:id="rId10"/>
    <p:sldId id="271" r:id="rId11"/>
    <p:sldId id="270" r:id="rId12"/>
    <p:sldId id="276" r:id="rId13"/>
    <p:sldId id="268" r:id="rId14"/>
    <p:sldId id="266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89649" autoAdjust="0"/>
  </p:normalViewPr>
  <p:slideViewPr>
    <p:cSldViewPr>
      <p:cViewPr varScale="1">
        <p:scale>
          <a:sx n="70" d="100"/>
          <a:sy n="70" d="100"/>
        </p:scale>
        <p:origin x="-6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8D021-71C0-43CD-879F-4688F7BE192E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CAC7E-3CAB-4C7A-815A-BC4D137B445B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hr.wikipedia.org/wiki/Srce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hr.wikipedia.org/wiki/Disanje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1</a:t>
            </a:fld>
            <a:endParaRPr lang="hr-H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10</a:t>
            </a:fld>
            <a:endParaRPr lang="hr-H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11</a:t>
            </a:fld>
            <a:endParaRPr lang="hr-H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13</a:t>
            </a:fld>
            <a:endParaRPr lang="hr-H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14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Fiziološki gledano spavanje se određuje</a:t>
            </a:r>
            <a:r>
              <a:rPr lang="hr-HR" baseline="0" dirty="0" smtClean="0"/>
              <a:t> kao stanje smanjene integracijske funkcije živčanog sustava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3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4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pl-PL" dirty="0" smtClean="0">
                <a:latin typeface="Comic Sans MS" pitchFamily="66" charset="0"/>
              </a:rPr>
              <a:t> u REM fazi EEG opet počinje nalikovati</a:t>
            </a:r>
            <a:r>
              <a:rPr lang="pl-PL" baseline="0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onome u budnom stanju ;</a:t>
            </a:r>
            <a:r>
              <a:rPr lang="hr-HR" baseline="0" dirty="0" smtClean="0">
                <a:latin typeface="Comic Sans MS" pitchFamily="66" charset="0"/>
              </a:rPr>
              <a:t>  Tijelo nam je paralizirano što je prirodni način zaštite da ne bismo djelovali  (činili ) naše snove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5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6</a:t>
            </a:fld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Faze 3 i 4 zajedno se nazivaju </a:t>
            </a:r>
            <a:r>
              <a:rPr lang="hr-HR" dirty="0" err="1" smtClean="0"/>
              <a:t>sporovalno</a:t>
            </a:r>
            <a:r>
              <a:rPr lang="hr-HR" dirty="0" smtClean="0"/>
              <a:t> spavanje (</a:t>
            </a:r>
            <a:r>
              <a:rPr lang="hr-HR" dirty="0" err="1" smtClean="0"/>
              <a:t>slow</a:t>
            </a:r>
            <a:r>
              <a:rPr lang="hr-HR" dirty="0" smtClean="0"/>
              <a:t>-</a:t>
            </a:r>
            <a:r>
              <a:rPr lang="hr-HR" dirty="0" err="1" smtClean="0"/>
              <a:t>wave</a:t>
            </a:r>
            <a:r>
              <a:rPr lang="hr-HR" dirty="0" smtClean="0"/>
              <a:t>-</a:t>
            </a:r>
            <a:r>
              <a:rPr lang="hr-HR" dirty="0" err="1" smtClean="0"/>
              <a:t>sleep</a:t>
            </a:r>
            <a:r>
              <a:rPr lang="hr-HR" dirty="0" smtClean="0"/>
              <a:t> = SWS). Spori valovi pokazuju da je </a:t>
            </a:r>
            <a:r>
              <a:rPr lang="hr-HR" dirty="0" err="1" smtClean="0"/>
              <a:t>neuralna</a:t>
            </a:r>
            <a:r>
              <a:rPr lang="hr-HR" dirty="0" smtClean="0"/>
              <a:t> aktivnost visoko sinkronizirana. Tijekom n-REM spavanja u svakoj sljedećoj fazi spavanja </a:t>
            </a:r>
            <a:r>
              <a:rPr lang="hr-HR" dirty="0" smtClean="0">
                <a:hlinkClick r:id="rId3" action="ppaction://hlinkfile" tooltip="Srce"/>
              </a:rPr>
              <a:t>srčani</a:t>
            </a:r>
            <a:r>
              <a:rPr lang="hr-HR" dirty="0" smtClean="0"/>
              <a:t> ritam i ritam </a:t>
            </a:r>
            <a:r>
              <a:rPr lang="hr-HR" dirty="0" smtClean="0">
                <a:hlinkClick r:id="rId4" action="ppaction://hlinkfile" tooltip="Disanje"/>
              </a:rPr>
              <a:t>disanja</a:t>
            </a:r>
            <a:r>
              <a:rPr lang="hr-HR" dirty="0" smtClean="0"/>
              <a:t> su sporiji nego u prethodnoj fazi i povećava se postotak sporih valova velike amplitude.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7</a:t>
            </a:fld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Istraživanje – za vrijeme sna polijevali ispitanicima noge vodom,</a:t>
            </a:r>
            <a:r>
              <a:rPr lang="hr-HR" baseline="0" dirty="0" smtClean="0"/>
              <a:t> oko 50% ih je sanjalo vodu ostali ne (vanjska zbivanja)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8</a:t>
            </a:fld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Žirafe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koje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leže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plijen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lavove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teško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ustaju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stoga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žirafe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uglavnom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spavaju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stojeći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Samo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 REM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fazi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rapid eye movement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moraju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leći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kako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ne bi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srušile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Kao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ljudi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žirafe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svo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vrijeme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trajanja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REM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spavanja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mišići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pod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utjecajem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volje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osim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očnih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paralizirani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CAC7E-3CAB-4C7A-815A-BC4D137B445B}" type="slidenum">
              <a:rPr lang="hr-HR" smtClean="0"/>
              <a:pPr/>
              <a:t>9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A5D2DA-4E59-4402-A78A-33960246D8BF}" type="datetimeFigureOut">
              <a:rPr lang="hr-HR" smtClean="0"/>
              <a:pPr/>
              <a:t>16.3.2014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571637-926E-4729-B253-016664017D1B}" type="slidenum">
              <a:rPr lang="hr-HR" smtClean="0"/>
              <a:pPr/>
              <a:t>‹#›</a:t>
            </a:fld>
            <a:endParaRPr lang="hr-H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95536" y="-675456"/>
            <a:ext cx="7851648" cy="1828800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SPAVANJE</a:t>
            </a:r>
            <a:endParaRPr lang="hr-HR" dirty="0">
              <a:latin typeface="Comic Sans MS" pitchFamily="66" charset="0"/>
            </a:endParaRPr>
          </a:p>
        </p:txBody>
      </p:sp>
      <p:pic>
        <p:nvPicPr>
          <p:cNvPr id="4" name="Slika 3" descr="slee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1628800"/>
            <a:ext cx="5256584" cy="394243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1032144"/>
          </a:xfrm>
        </p:spPr>
        <p:txBody>
          <a:bodyPr/>
          <a:lstStyle/>
          <a:p>
            <a:pPr algn="ctr"/>
            <a:r>
              <a:rPr lang="hr-HR" sz="4000" dirty="0" smtClean="0">
                <a:latin typeface="Comic Sans MS" pitchFamily="66" charset="0"/>
              </a:rPr>
              <a:t>Snovi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85786" y="2285992"/>
            <a:ext cx="4214842" cy="3571900"/>
          </a:xfrm>
        </p:spPr>
        <p:txBody>
          <a:bodyPr>
            <a:normAutofit/>
          </a:bodyPr>
          <a:lstStyle/>
          <a:p>
            <a:r>
              <a:rPr lang="hr-HR" dirty="0" smtClean="0">
                <a:latin typeface="Comic Sans MS" pitchFamily="66" charset="0"/>
              </a:rPr>
              <a:t/>
            </a:r>
            <a:br>
              <a:rPr lang="hr-HR" dirty="0" smtClean="0">
                <a:latin typeface="Comic Sans MS" pitchFamily="66" charset="0"/>
              </a:rPr>
            </a:br>
            <a:r>
              <a:rPr lang="hr-HR" dirty="0" smtClean="0">
                <a:latin typeface="Comic Sans MS" pitchFamily="66" charset="0"/>
              </a:rPr>
              <a:t>Što utječe na sadržaj naših </a:t>
            </a:r>
            <a:br>
              <a:rPr lang="hr-HR" dirty="0" smtClean="0">
                <a:latin typeface="Comic Sans MS" pitchFamily="66" charset="0"/>
              </a:rPr>
            </a:br>
            <a:r>
              <a:rPr lang="hr-HR" dirty="0" smtClean="0">
                <a:latin typeface="Comic Sans MS" pitchFamily="66" charset="0"/>
              </a:rPr>
              <a:t>snova?</a:t>
            </a:r>
            <a:br>
              <a:rPr lang="hr-HR" dirty="0" smtClean="0">
                <a:latin typeface="Comic Sans MS" pitchFamily="66" charset="0"/>
              </a:rPr>
            </a:br>
            <a:endParaRPr lang="hr-H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dirty="0" smtClean="0">
                <a:latin typeface="Comic Sans MS" pitchFamily="66" charset="0"/>
              </a:rPr>
              <a:t> Događaji </a:t>
            </a:r>
            <a:r>
              <a:rPr lang="hr-HR" dirty="0" smtClean="0">
                <a:latin typeface="Comic Sans MS" pitchFamily="66" charset="0"/>
              </a:rPr>
              <a:t>iz svakodnevnog </a:t>
            </a:r>
            <a:br>
              <a:rPr lang="hr-HR" dirty="0" smtClean="0">
                <a:latin typeface="Comic Sans MS" pitchFamily="66" charset="0"/>
              </a:rPr>
            </a:br>
            <a:r>
              <a:rPr lang="hr-HR" dirty="0" smtClean="0">
                <a:latin typeface="Comic Sans MS" pitchFamily="66" charset="0"/>
              </a:rPr>
              <a:t>života – problemi, želje</a:t>
            </a:r>
            <a:endParaRPr lang="hr-H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Vanjski </a:t>
            </a:r>
            <a:r>
              <a:rPr lang="hr-HR" dirty="0" smtClean="0">
                <a:latin typeface="Comic Sans MS" pitchFamily="66" charset="0"/>
              </a:rPr>
              <a:t>podražaji tijekom spavanja</a:t>
            </a:r>
            <a:endParaRPr lang="hr-HR" dirty="0" smtClean="0">
              <a:latin typeface="Comic Sans MS" pitchFamily="66" charset="0"/>
            </a:endParaRPr>
          </a:p>
          <a:p>
            <a:endParaRPr lang="hr-HR" dirty="0">
              <a:latin typeface="Comic Sans MS" pitchFamily="66" charset="0"/>
            </a:endParaRPr>
          </a:p>
        </p:txBody>
      </p:sp>
      <p:pic>
        <p:nvPicPr>
          <p:cNvPr id="12290" name="Picture 2" descr="http://www.24sata.hr/image/snovi-o-padanju-ili-utapanju-585x390-20131147-20131128130821-ef826ab12a96e64eeee1c695188d7560.jpg"/>
          <p:cNvPicPr>
            <a:picLocks noChangeAspect="1" noChangeArrowheads="1"/>
          </p:cNvPicPr>
          <p:nvPr/>
        </p:nvPicPr>
        <p:blipFill>
          <a:blip r:embed="rId3"/>
          <a:srcRect r="26489"/>
          <a:stretch>
            <a:fillRect/>
          </a:stretch>
        </p:blipFill>
        <p:spPr bwMode="auto">
          <a:xfrm>
            <a:off x="4714876" y="2928934"/>
            <a:ext cx="4096148" cy="371475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57224" y="1500174"/>
            <a:ext cx="72152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dirty="0" smtClean="0">
                <a:latin typeface="Comic Sans MS" pitchFamily="66" charset="0"/>
              </a:rPr>
              <a:t>Elektrokemijski događaji koji uključuju područja moždanog debla</a:t>
            </a:r>
            <a:r>
              <a:rPr lang="hr-HR" sz="2200" dirty="0" smtClean="0">
                <a:latin typeface="Comic Sans MS" pitchFamily="66" charset="0"/>
              </a:rPr>
              <a:t>, kore </a:t>
            </a:r>
            <a:r>
              <a:rPr lang="hr-HR" sz="2200" dirty="0" smtClean="0">
                <a:latin typeface="Comic Sans MS" pitchFamily="66" charset="0"/>
              </a:rPr>
              <a:t>mozga i pokrete očiju.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57224" y="3000372"/>
            <a:ext cx="7572428" cy="3571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Comic Sans MS" pitchFamily="66" charset="0"/>
              </a:rPr>
              <a:t>  </a:t>
            </a:r>
            <a:r>
              <a:rPr lang="hr-HR" sz="2400" dirty="0" smtClean="0">
                <a:latin typeface="Comic Sans MS" pitchFamily="66" charset="0"/>
              </a:rPr>
              <a:t>radnja ženskih snova obično odvija u zatvorenim prostorijama, a muških na nepoznatim mjestima, na </a:t>
            </a:r>
            <a:r>
              <a:rPr lang="hr-HR" sz="2400" dirty="0" smtClean="0">
                <a:latin typeface="Comic Sans MS" pitchFamily="66" charset="0"/>
              </a:rPr>
              <a:t>otvorenom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m</a:t>
            </a:r>
            <a:r>
              <a:rPr lang="hr-HR" sz="2400" dirty="0" smtClean="0">
                <a:latin typeface="Comic Sans MS" pitchFamily="66" charset="0"/>
              </a:rPr>
              <a:t>uškarci </a:t>
            </a:r>
            <a:r>
              <a:rPr lang="hr-HR" sz="2400" dirty="0" smtClean="0">
                <a:latin typeface="Comic Sans MS" pitchFamily="66" charset="0"/>
              </a:rPr>
              <a:t>češće sanjanju o skupinama ljudi, a žene o pojedincima koji su im dobro </a:t>
            </a:r>
            <a:r>
              <a:rPr lang="hr-HR" sz="2400" dirty="0" smtClean="0">
                <a:latin typeface="Comic Sans MS" pitchFamily="66" charset="0"/>
              </a:rPr>
              <a:t>poznati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u</a:t>
            </a: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muškim snovima prisutnije </a:t>
            </a:r>
            <a:r>
              <a:rPr lang="hr-HR" sz="2400" dirty="0" smtClean="0">
                <a:latin typeface="Comic Sans MS" pitchFamily="66" charset="0"/>
              </a:rPr>
              <a:t>je nasilje</a:t>
            </a:r>
            <a:r>
              <a:rPr lang="hr-HR" sz="2400" dirty="0" smtClean="0">
                <a:latin typeface="Comic Sans MS" pitchFamily="66" charset="0"/>
              </a:rPr>
              <a:t>,</a:t>
            </a: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fizička aktivnost i </a:t>
            </a:r>
            <a:r>
              <a:rPr lang="hr-HR" sz="2400" dirty="0" smtClean="0">
                <a:latin typeface="Comic Sans MS" pitchFamily="66" charset="0"/>
              </a:rPr>
              <a:t>uspjeh, a </a:t>
            </a:r>
            <a:r>
              <a:rPr lang="hr-HR" sz="2400" dirty="0" smtClean="0">
                <a:latin typeface="Comic Sans MS" pitchFamily="66" charset="0"/>
              </a:rPr>
              <a:t>u ženskim finiji oblici nasilja, više osjećaja i verbalnih aktivnosti.</a:t>
            </a:r>
          </a:p>
          <a:p>
            <a:endParaRPr lang="hr-HR" sz="2400" dirty="0" smtClean="0">
              <a:latin typeface="Comic Sans MS" pitchFamily="66" charset="0"/>
            </a:endParaRPr>
          </a:p>
          <a:p>
            <a:endParaRPr lang="hr-HR" sz="2400" dirty="0" smtClean="0">
              <a:latin typeface="Comic Sans MS" pitchFamily="66" charset="0"/>
            </a:endParaRPr>
          </a:p>
          <a:p>
            <a:endParaRPr lang="hr-HR" b="1" dirty="0" smtClean="0"/>
          </a:p>
          <a:p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714356"/>
            <a:ext cx="785818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Snovi i razlike među spolovima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00101" y="1571612"/>
            <a:ext cx="75724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latin typeface="Comic Sans MS" pitchFamily="66" charset="0"/>
              </a:rPr>
              <a:t>Godine 1966. dvojica američkih psihologa razvili su metodu praćenja sadržaja snova i primijenili je na ispitivanje snova 100 studenata i 100 studentica koledža i  ustanovili su da se:</a:t>
            </a:r>
            <a:r>
              <a:rPr lang="hr-HR" dirty="0" smtClean="0">
                <a:latin typeface="Comic Sans MS" pitchFamily="66" charset="0"/>
              </a:rPr>
              <a:t/>
            </a:r>
            <a:br>
              <a:rPr lang="hr-HR" dirty="0" smtClean="0">
                <a:latin typeface="Comic Sans MS" pitchFamily="66" charset="0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 smtClean="0">
                <a:latin typeface="Comic Sans MS" pitchFamily="66" charset="0"/>
              </a:rPr>
              <a:t>Međusobno se razlikujemo i po položaju u kojem spavamo:</a:t>
            </a:r>
            <a:r>
              <a:rPr lang="hr-HR" dirty="0" smtClean="0">
                <a:latin typeface="Comic Sans MS" pitchFamily="66" charset="0"/>
              </a:rPr>
              <a:t/>
            </a:r>
            <a:br>
              <a:rPr lang="hr-HR" dirty="0" smtClean="0">
                <a:latin typeface="Comic Sans MS" pitchFamily="66" charset="0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214554"/>
            <a:ext cx="6970606" cy="378621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Comic Sans MS" pitchFamily="66" charset="0"/>
              </a:rPr>
              <a:t> 33</a:t>
            </a:r>
            <a:r>
              <a:rPr lang="hr-HR" sz="2400" dirty="0" smtClean="0">
                <a:latin typeface="Comic Sans MS" pitchFamily="66" charset="0"/>
              </a:rPr>
              <a:t>% ljudi spava uvijek na desnoj strani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Comic Sans MS" pitchFamily="66" charset="0"/>
              </a:rPr>
              <a:t> 20</a:t>
            </a:r>
            <a:r>
              <a:rPr lang="hr-HR" sz="2400" dirty="0" smtClean="0">
                <a:latin typeface="Comic Sans MS" pitchFamily="66" charset="0"/>
              </a:rPr>
              <a:t>% na lijevoj strani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Comic Sans MS" pitchFamily="66" charset="0"/>
              </a:rPr>
              <a:t> 13</a:t>
            </a:r>
            <a:r>
              <a:rPr lang="hr-HR" sz="2400" dirty="0" smtClean="0">
                <a:latin typeface="Comic Sans MS" pitchFamily="66" charset="0"/>
              </a:rPr>
              <a:t>% malo na jednoj strani, malo na drugoj strani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Comic Sans MS" pitchFamily="66" charset="0"/>
              </a:rPr>
              <a:t> 20</a:t>
            </a:r>
            <a:r>
              <a:rPr lang="hr-HR" sz="2400" dirty="0" smtClean="0">
                <a:latin typeface="Comic Sans MS" pitchFamily="66" charset="0"/>
              </a:rPr>
              <a:t>% spava na trbuhu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Comic Sans MS" pitchFamily="66" charset="0"/>
              </a:rPr>
              <a:t> 11</a:t>
            </a:r>
            <a:r>
              <a:rPr lang="hr-HR" sz="2400" dirty="0" smtClean="0">
                <a:latin typeface="Comic Sans MS" pitchFamily="66" charset="0"/>
              </a:rPr>
              <a:t>% spava na leđima</a:t>
            </a:r>
            <a:endParaRPr lang="en-US" sz="2400" dirty="0"/>
          </a:p>
        </p:txBody>
      </p:sp>
      <p:pic>
        <p:nvPicPr>
          <p:cNvPr id="48132" name="Picture 4" descr="Od položaja spavanja zavisi san, koliko će se hrkati i ukočeno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4071942"/>
            <a:ext cx="2857500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834368"/>
          </a:xfrm>
        </p:spPr>
        <p:txBody>
          <a:bodyPr/>
          <a:lstStyle/>
          <a:p>
            <a:pPr algn="ctr"/>
            <a:r>
              <a:rPr lang="hr-HR" sz="4000" dirty="0" smtClean="0">
                <a:latin typeface="Comic Sans MS" pitchFamily="66" charset="0"/>
              </a:rPr>
              <a:t>Evolucija spavanja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42910" y="1268760"/>
            <a:ext cx="7643866" cy="18744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Svi sisavci i ptice spavaju i njihovo spavanje je vrlo slično našemu (sadrži REM stadij)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Gmazovi, vodozemci, ribe, kukci ulaze u razdoblja mirovanja koja su slična spavanju u sisavaca </a:t>
            </a:r>
          </a:p>
          <a:p>
            <a:pPr>
              <a:buFont typeface="Wingdings" pitchFamily="2" charset="2"/>
              <a:buChar char="v"/>
            </a:pPr>
            <a:endParaRPr lang="hr-HR" dirty="0" smtClean="0">
              <a:latin typeface="Comic Sans MS" pitchFamily="66" charset="0"/>
            </a:endParaRPr>
          </a:p>
        </p:txBody>
      </p:sp>
      <p:pic>
        <p:nvPicPr>
          <p:cNvPr id="6146" name="Picture 2" descr="http://www.adriatica-boats.com/modules/mod_article/data/9_dupin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286124"/>
            <a:ext cx="4057650" cy="277949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14349" y="3071810"/>
            <a:ext cx="385765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hr-HR" sz="2200" dirty="0" smtClean="0">
                <a:latin typeface="Comic Sans MS" pitchFamily="66" charset="0"/>
              </a:rPr>
              <a:t>Neke </a:t>
            </a:r>
            <a:r>
              <a:rPr lang="hr-HR" sz="2200" dirty="0" smtClean="0">
                <a:latin typeface="Comic Sans MS" pitchFamily="66" charset="0"/>
              </a:rPr>
              <a:t>životinjske vrste (dupini, tuljani, morske krave) spavaju </a:t>
            </a:r>
            <a:r>
              <a:rPr lang="hr-HR" sz="2200" dirty="0" smtClean="0">
                <a:latin typeface="Comic Sans MS" pitchFamily="66" charset="0"/>
              </a:rPr>
              <a:t> (</a:t>
            </a:r>
            <a:r>
              <a:rPr lang="hr-HR" sz="2200" dirty="0" err="1" smtClean="0">
                <a:latin typeface="Comic Sans MS" pitchFamily="66" charset="0"/>
              </a:rPr>
              <a:t>sporovalno</a:t>
            </a:r>
            <a:r>
              <a:rPr lang="hr-HR" sz="2200" dirty="0" smtClean="0">
                <a:latin typeface="Comic Sans MS" pitchFamily="66" charset="0"/>
              </a:rPr>
              <a:t>) samo s jednom hemisferom mozga dok je druga aktivna – unilateralno spavanje; ne pokazuju REM spavanje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1104152"/>
          </a:xfrm>
        </p:spPr>
        <p:txBody>
          <a:bodyPr/>
          <a:lstStyle/>
          <a:p>
            <a:pPr algn="ctr"/>
            <a:r>
              <a:rPr lang="hr-HR" sz="4000" dirty="0" smtClean="0">
                <a:latin typeface="Comic Sans MS" pitchFamily="66" charset="0"/>
              </a:rPr>
              <a:t>Što je nesanica?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57224" y="1124744"/>
            <a:ext cx="7643866" cy="5304652"/>
          </a:xfrm>
        </p:spPr>
        <p:txBody>
          <a:bodyPr>
            <a:normAutofit/>
          </a:bodyPr>
          <a:lstStyle/>
          <a:p>
            <a:endParaRPr lang="hr-H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Neki </a:t>
            </a:r>
            <a:r>
              <a:rPr lang="hr-HR" sz="2400" dirty="0" smtClean="0">
                <a:latin typeface="Comic Sans MS" pitchFamily="66" charset="0"/>
              </a:rPr>
              <a:t>od simptoma nesanice su budnost tijekom noći, prerano buđenje, osjećaj umora, nemogućnost da se zaspi. 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Posljedice </a:t>
            </a:r>
            <a:r>
              <a:rPr lang="hr-HR" sz="2400" dirty="0" smtClean="0">
                <a:latin typeface="Comic Sans MS" pitchFamily="66" charset="0"/>
              </a:rPr>
              <a:t>dugotrajne izloženosti ovim problemima su iscrpljenost, razdražljivost te nemogućnost koncentracije na najjednostavnije zadatke.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Glavni </a:t>
            </a:r>
            <a:r>
              <a:rPr lang="hr-HR" sz="2400" dirty="0" smtClean="0">
                <a:latin typeface="Comic Sans MS" pitchFamily="66" charset="0"/>
              </a:rPr>
              <a:t>uzročnik nesanice je stres, ali i druge stvari, </a:t>
            </a:r>
            <a:r>
              <a:rPr lang="hr-HR" sz="2400" dirty="0" err="1" smtClean="0">
                <a:latin typeface="Comic Sans MS" pitchFamily="66" charset="0"/>
              </a:rPr>
              <a:t>npr</a:t>
            </a:r>
            <a:r>
              <a:rPr lang="hr-HR" sz="2400" dirty="0" smtClean="0">
                <a:latin typeface="Comic Sans MS" pitchFamily="66" charset="0"/>
              </a:rPr>
              <a:t>. </a:t>
            </a:r>
            <a:r>
              <a:rPr lang="hr-HR" sz="2400" dirty="0" smtClean="0">
                <a:latin typeface="Comic Sans MS" pitchFamily="66" charset="0"/>
              </a:rPr>
              <a:t>previše </a:t>
            </a:r>
            <a:r>
              <a:rPr lang="hr-HR" sz="2400" dirty="0" smtClean="0">
                <a:latin typeface="Comic Sans MS" pitchFamily="66" charset="0"/>
              </a:rPr>
              <a:t>svjetla u spavaćoj sobi, previše alkohola i kave prije spavanja ili previše hrane prije odlaska u krevet.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1074424"/>
          </a:xfrm>
        </p:spPr>
        <p:txBody>
          <a:bodyPr/>
          <a:lstStyle/>
          <a:p>
            <a:pPr algn="ctr"/>
            <a:r>
              <a:rPr lang="hr-HR" sz="4000" dirty="0" smtClean="0">
                <a:latin typeface="Comic Sans MS" pitchFamily="66" charset="0"/>
              </a:rPr>
              <a:t>Što je spavanje?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39552" y="1844824"/>
            <a:ext cx="7772400" cy="201280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Spavanje je stanje relativnog mirovanja organizma</a:t>
            </a:r>
            <a:endParaRPr lang="hr-HR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opća aktivnost je smanjena  - izostaju  reakcije na većinu podražaja iz okoline, smanjena je aktivnost tjelesnih mišića </a:t>
            </a:r>
          </a:p>
          <a:p>
            <a:pPr>
              <a:buFont typeface="Wingdings" pitchFamily="2" charset="2"/>
              <a:buChar char="v"/>
            </a:pPr>
            <a:endParaRPr lang="hr-HR" sz="2400" dirty="0" smtClean="0">
              <a:latin typeface="Comic Sans MS" pitchFamily="66" charset="0"/>
            </a:endParaRPr>
          </a:p>
        </p:txBody>
      </p:sp>
      <p:pic>
        <p:nvPicPr>
          <p:cNvPr id="5" name="Picture 2" descr="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142852"/>
            <a:ext cx="2000264" cy="17145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00034" y="3571876"/>
            <a:ext cx="70723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smanjen </a:t>
            </a:r>
            <a:r>
              <a:rPr lang="hr-HR" sz="2400" dirty="0" smtClean="0">
                <a:latin typeface="Comic Sans MS" pitchFamily="66" charset="0"/>
              </a:rPr>
              <a:t>je i veći broj vegetativnih funkcija (puls, tlak, tjelesna temperatura, disanje)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prevladava rad </a:t>
            </a:r>
            <a:r>
              <a:rPr lang="hr-HR" sz="2400" dirty="0" err="1" smtClean="0">
                <a:latin typeface="Comic Sans MS" pitchFamily="66" charset="0"/>
              </a:rPr>
              <a:t>parasimpatikusa</a:t>
            </a:r>
            <a:endParaRPr lang="hr-HR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psihička aktivnost je također smanjena i značajno promijenjena;  javlja se u obliku povremenih snova;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0"/>
            <a:ext cx="7772400" cy="1122400"/>
          </a:xfrm>
        </p:spPr>
        <p:txBody>
          <a:bodyPr/>
          <a:lstStyle/>
          <a:p>
            <a:pPr algn="ctr"/>
            <a:r>
              <a:rPr lang="hr-HR" sz="4000" dirty="0" smtClean="0">
                <a:latin typeface="Comic Sans MS" pitchFamily="66" charset="0"/>
              </a:rPr>
              <a:t>S</a:t>
            </a:r>
            <a:r>
              <a:rPr lang="hr-HR" sz="4000" dirty="0" smtClean="0">
                <a:latin typeface="Comic Sans MS" pitchFamily="66" charset="0"/>
              </a:rPr>
              <a:t>pavajući provedemo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30352" y="1268760"/>
            <a:ext cx="7772400" cy="2945616"/>
          </a:xfrm>
        </p:spPr>
        <p:txBody>
          <a:bodyPr>
            <a:noAutofit/>
          </a:bodyPr>
          <a:lstStyle/>
          <a:p>
            <a:endParaRPr lang="hr-HR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endParaRPr lang="hr-HR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Oko </a:t>
            </a:r>
            <a:r>
              <a:rPr lang="hr-HR" sz="2400" dirty="0" smtClean="0">
                <a:latin typeface="Comic Sans MS" pitchFamily="66" charset="0"/>
              </a:rPr>
              <a:t>8 sati dnevno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Oko </a:t>
            </a:r>
            <a:r>
              <a:rPr lang="hr-HR" sz="2400" dirty="0" smtClean="0">
                <a:latin typeface="Comic Sans MS" pitchFamily="66" charset="0"/>
              </a:rPr>
              <a:t>56 sati tjedno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Oko </a:t>
            </a:r>
            <a:r>
              <a:rPr lang="hr-HR" sz="2400" dirty="0" smtClean="0">
                <a:latin typeface="Comic Sans MS" pitchFamily="66" charset="0"/>
              </a:rPr>
              <a:t>224 sata mjesečno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Oko </a:t>
            </a:r>
            <a:r>
              <a:rPr lang="hr-HR" sz="2400" dirty="0" smtClean="0">
                <a:latin typeface="Comic Sans MS" pitchFamily="66" charset="0"/>
              </a:rPr>
              <a:t>2 688 sati godišnje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Oko </a:t>
            </a:r>
            <a:r>
              <a:rPr lang="hr-HR" sz="2400" dirty="0" smtClean="0">
                <a:latin typeface="Comic Sans MS" pitchFamily="66" charset="0"/>
              </a:rPr>
              <a:t>1/3 života</a:t>
            </a:r>
            <a:endParaRPr lang="hr-HR" sz="2400" dirty="0">
              <a:latin typeface="Comic Sans MS" pitchFamily="66" charset="0"/>
            </a:endParaRPr>
          </a:p>
        </p:txBody>
      </p:sp>
      <p:pic>
        <p:nvPicPr>
          <p:cNvPr id="4" name="Slika 3" descr="4664_109668395352_109663975352_2462698_624482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2643182"/>
            <a:ext cx="2958982" cy="30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836712"/>
          </a:xfrm>
        </p:spPr>
        <p:txBody>
          <a:bodyPr/>
          <a:lstStyle/>
          <a:p>
            <a:pPr algn="ctr"/>
            <a:r>
              <a:rPr lang="hr-HR" sz="4000" dirty="0" smtClean="0">
                <a:latin typeface="Comic Sans MS" pitchFamily="66" charset="0"/>
              </a:rPr>
              <a:t>REM i </a:t>
            </a:r>
            <a:r>
              <a:rPr lang="hr-HR" sz="4000" dirty="0" err="1" smtClean="0">
                <a:latin typeface="Comic Sans MS" pitchFamily="66" charset="0"/>
              </a:rPr>
              <a:t>N</a:t>
            </a:r>
            <a:r>
              <a:rPr lang="hr-HR" sz="4000" dirty="0" err="1" smtClean="0">
                <a:latin typeface="Comic Sans MS" pitchFamily="66" charset="0"/>
              </a:rPr>
              <a:t>on</a:t>
            </a:r>
            <a:r>
              <a:rPr lang="hr-HR" sz="4000" dirty="0" smtClean="0">
                <a:latin typeface="Comic Sans MS" pitchFamily="66" charset="0"/>
              </a:rPr>
              <a:t> – REM 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39552" y="908720"/>
            <a:ext cx="7772400" cy="4608512"/>
          </a:xfrm>
        </p:spPr>
        <p:txBody>
          <a:bodyPr/>
          <a:lstStyle/>
          <a:p>
            <a:endParaRPr lang="hr-HR" dirty="0" smtClean="0">
              <a:latin typeface="Comic Sans MS" pitchFamily="66" charset="0"/>
            </a:endParaRPr>
          </a:p>
          <a:p>
            <a:r>
              <a:rPr lang="hr-HR" dirty="0" smtClean="0">
                <a:latin typeface="Comic Sans MS" pitchFamily="66" charset="0"/>
              </a:rPr>
              <a:t>Spavanje nije jedinstvena </a:t>
            </a:r>
            <a:r>
              <a:rPr lang="hr-HR" dirty="0" smtClean="0">
                <a:latin typeface="Comic Sans MS" pitchFamily="66" charset="0"/>
              </a:rPr>
              <a:t>faza </a:t>
            </a:r>
          </a:p>
          <a:p>
            <a:r>
              <a:rPr lang="hr-HR" dirty="0" smtClean="0">
                <a:latin typeface="Comic Sans MS" pitchFamily="66" charset="0"/>
              </a:rPr>
              <a:t> </a:t>
            </a:r>
            <a:br>
              <a:rPr lang="hr-HR" dirty="0" smtClean="0">
                <a:latin typeface="Comic Sans MS" pitchFamily="66" charset="0"/>
              </a:rPr>
            </a:br>
            <a:r>
              <a:rPr lang="hr-HR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Znanstvenici </a:t>
            </a:r>
            <a:r>
              <a:rPr lang="hr-HR" dirty="0" smtClean="0">
                <a:latin typeface="Comic Sans MS" pitchFamily="66" charset="0"/>
              </a:rPr>
              <a:t>razlikuju:</a:t>
            </a:r>
            <a:br>
              <a:rPr lang="hr-HR" dirty="0" smtClean="0">
                <a:latin typeface="Comic Sans MS" pitchFamily="66" charset="0"/>
              </a:rPr>
            </a:br>
            <a:endParaRPr lang="hr-H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dva tipa spavanja: REM i ne-REM, koji se periodično ponavljaju tijekom spavanja.</a:t>
            </a:r>
          </a:p>
        </p:txBody>
      </p:sp>
      <p:pic>
        <p:nvPicPr>
          <p:cNvPr id="4" name="Picture 2" descr="C:\Users\Petra\Desktop\Nova mapa (2)\sleep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3429000"/>
            <a:ext cx="2736304" cy="30899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980728"/>
          </a:xfrm>
        </p:spPr>
        <p:txBody>
          <a:bodyPr/>
          <a:lstStyle/>
          <a:p>
            <a:pPr algn="ctr"/>
            <a:r>
              <a:rPr lang="hr-HR" sz="4000" dirty="0" smtClean="0">
                <a:latin typeface="Comic Sans MS" pitchFamily="66" charset="0"/>
              </a:rPr>
              <a:t>REM - </a:t>
            </a:r>
            <a:r>
              <a:rPr lang="hr-HR" sz="4000" dirty="0" smtClean="0">
                <a:latin typeface="Comic Sans MS" pitchFamily="66" charset="0"/>
              </a:rPr>
              <a:t>spavanje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42910" y="1196752"/>
            <a:ext cx="7643866" cy="5328592"/>
          </a:xfrm>
        </p:spPr>
        <p:txBody>
          <a:bodyPr>
            <a:normAutofit/>
          </a:bodyPr>
          <a:lstStyle/>
          <a:p>
            <a:endParaRPr lang="pl-PL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pl-PL" dirty="0" smtClean="0">
                <a:latin typeface="Comic Sans MS" pitchFamily="66" charset="0"/>
              </a:rPr>
              <a:t> </a:t>
            </a:r>
            <a:r>
              <a:rPr lang="pl-PL" dirty="0" smtClean="0">
                <a:latin typeface="Comic Sans MS" pitchFamily="66" charset="0"/>
              </a:rPr>
              <a:t>nakon  otprilike 90 minuta spavanja</a:t>
            </a:r>
            <a:r>
              <a:rPr lang="hr-HR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naše se oči počnu </a:t>
            </a:r>
            <a:r>
              <a:rPr lang="hr-HR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pomicati  </a:t>
            </a:r>
            <a:r>
              <a:rPr lang="pl-PL" dirty="0" smtClean="0">
                <a:latin typeface="Comic Sans MS" pitchFamily="66" charset="0"/>
              </a:rPr>
              <a:t>ispod </a:t>
            </a:r>
            <a:r>
              <a:rPr lang="pl-PL" dirty="0" smtClean="0">
                <a:latin typeface="Comic Sans MS" pitchFamily="66" charset="0"/>
              </a:rPr>
              <a:t>zaklopljenih </a:t>
            </a:r>
            <a:r>
              <a:rPr lang="pl-PL" dirty="0" smtClean="0">
                <a:latin typeface="Comic Sans MS" pitchFamily="66" charset="0"/>
              </a:rPr>
              <a:t>kapaka - to </a:t>
            </a:r>
            <a:r>
              <a:rPr lang="pl-PL" dirty="0" smtClean="0">
                <a:latin typeface="Comic Sans MS" pitchFamily="66" charset="0"/>
              </a:rPr>
              <a:t>je takozvana faza </a:t>
            </a:r>
            <a:r>
              <a:rPr lang="pl-PL" dirty="0" smtClean="0">
                <a:latin typeface="Comic Sans MS" pitchFamily="66" charset="0"/>
              </a:rPr>
              <a:t>brzog </a:t>
            </a:r>
            <a:r>
              <a:rPr lang="hr-HR" dirty="0" smtClean="0">
                <a:latin typeface="Comic Sans MS" pitchFamily="66" charset="0"/>
              </a:rPr>
              <a:t>pokretanja </a:t>
            </a:r>
            <a:r>
              <a:rPr lang="hr-HR" dirty="0" smtClean="0">
                <a:latin typeface="Comic Sans MS" pitchFamily="66" charset="0"/>
              </a:rPr>
              <a:t>očnih jabučica (REM), faza sna u kojoj najčešće sanjamo. </a:t>
            </a:r>
            <a:r>
              <a:rPr lang="hr-HR" dirty="0" smtClean="0">
                <a:latin typeface="Comic Sans MS" pitchFamily="66" charset="0"/>
              </a:rPr>
              <a:t/>
            </a:r>
            <a:br>
              <a:rPr lang="hr-HR" dirty="0" smtClean="0">
                <a:latin typeface="Comic Sans MS" pitchFamily="66" charset="0"/>
              </a:rPr>
            </a:br>
            <a:endParaRPr lang="hr-H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a</a:t>
            </a:r>
            <a:r>
              <a:rPr lang="hr-HR" dirty="0" smtClean="0">
                <a:latin typeface="Comic Sans MS" pitchFamily="66" charset="0"/>
              </a:rPr>
              <a:t>ko osobu probudimo </a:t>
            </a:r>
            <a:r>
              <a:rPr lang="hr-HR" dirty="0" smtClean="0">
                <a:latin typeface="Comic Sans MS" pitchFamily="66" charset="0"/>
              </a:rPr>
              <a:t>kad se nalazi usred REM faze spavanja, gotovo uvijek će izvijestiti da je upravo </a:t>
            </a:r>
            <a:r>
              <a:rPr lang="hr-HR" dirty="0" smtClean="0">
                <a:latin typeface="Comic Sans MS" pitchFamily="66" charset="0"/>
              </a:rPr>
              <a:t>sanjala (čak </a:t>
            </a:r>
            <a:r>
              <a:rPr lang="hr-HR" dirty="0" smtClean="0">
                <a:latin typeface="Comic Sans MS" pitchFamily="66" charset="0"/>
              </a:rPr>
              <a:t>i osoba koja obično tvrdi da nikad ne </a:t>
            </a:r>
            <a:r>
              <a:rPr lang="hr-HR" dirty="0" smtClean="0">
                <a:latin typeface="Comic Sans MS" pitchFamily="66" charset="0"/>
              </a:rPr>
              <a:t>sanja) 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većina </a:t>
            </a:r>
            <a:r>
              <a:rPr lang="hr-HR" dirty="0" smtClean="0">
                <a:latin typeface="Comic Sans MS" pitchFamily="66" charset="0"/>
              </a:rPr>
              <a:t>nas  ima 4 do 6 kratkih epizoda REM spavanja svake </a:t>
            </a:r>
            <a:r>
              <a:rPr lang="hr-HR" dirty="0" smtClean="0">
                <a:latin typeface="Comic Sans MS" pitchFamily="66" charset="0"/>
              </a:rPr>
              <a:t>noći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mala </a:t>
            </a:r>
            <a:r>
              <a:rPr lang="hr-HR" dirty="0" smtClean="0">
                <a:latin typeface="Comic Sans MS" pitchFamily="66" charset="0"/>
              </a:rPr>
              <a:t>djeca imaju nešto više REM spavanja, a pokazuju ga čak i životinje</a:t>
            </a:r>
            <a:r>
              <a:rPr lang="hr-HR" dirty="0" smtClean="0">
                <a:latin typeface="Comic Sans MS" pitchFamily="66" charset="0"/>
              </a:rPr>
              <a:t>.</a:t>
            </a:r>
            <a:endParaRPr lang="hr-HR" dirty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svi mišići, osim očnih su paralizirani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2844" y="0"/>
            <a:ext cx="7772400" cy="1124744"/>
          </a:xfrm>
        </p:spPr>
        <p:txBody>
          <a:bodyPr/>
          <a:lstStyle/>
          <a:p>
            <a:pPr algn="ctr"/>
            <a:r>
              <a:rPr lang="hr-HR" sz="4000" dirty="0" err="1" smtClean="0">
                <a:latin typeface="Comic Sans MS" pitchFamily="66" charset="0"/>
              </a:rPr>
              <a:t>Non</a:t>
            </a:r>
            <a:r>
              <a:rPr lang="hr-HR" sz="4000" dirty="0" smtClean="0">
                <a:latin typeface="Comic Sans MS" pitchFamily="66" charset="0"/>
              </a:rPr>
              <a:t> – Rem spavanje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30352" y="1628800"/>
            <a:ext cx="7684986" cy="46085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je podijeljen u 4 faze:</a:t>
            </a:r>
          </a:p>
          <a:p>
            <a:pPr marL="457200" indent="-457200"/>
            <a:r>
              <a:rPr lang="hr-HR" sz="2400" b="1" dirty="0" smtClean="0">
                <a:latin typeface="Comic Sans MS" pitchFamily="66" charset="0"/>
              </a:rPr>
              <a:t>1. faza: lagani san</a:t>
            </a:r>
          </a:p>
          <a:p>
            <a:pPr marL="457200" indent="-457200"/>
            <a:r>
              <a:rPr lang="hr-HR" sz="2400" dirty="0" smtClean="0">
                <a:latin typeface="Comic Sans MS" pitchFamily="66" charset="0"/>
              </a:rPr>
              <a:t>     Sada smo napola budni, a napola spavamo. Mišićna aktivnost se usporava i može se pojaviti lagano trzanje tijela. U ovoj fazi lako nas je probuditi</a:t>
            </a:r>
          </a:p>
          <a:p>
            <a:pPr marL="457200" indent="-457200"/>
            <a:r>
              <a:rPr lang="hr-HR" sz="2400" b="1" dirty="0" smtClean="0">
                <a:latin typeface="Comic Sans MS" pitchFamily="66" charset="0"/>
              </a:rPr>
              <a:t>2. faza : pravi san</a:t>
            </a:r>
          </a:p>
          <a:p>
            <a:pPr marL="457200" indent="-457200"/>
            <a:r>
              <a:rPr lang="hr-HR" sz="2400" dirty="0" smtClean="0">
                <a:latin typeface="Comic Sans MS" pitchFamily="66" charset="0"/>
              </a:rPr>
              <a:t>     Nakon desetak minuta laganog sna ulazimo u ovu fazu koja traje oko 20 minuta. Usporava se disanje i kucanje </a:t>
            </a:r>
            <a:r>
              <a:rPr lang="hr-HR" sz="2400" dirty="0" smtClean="0">
                <a:latin typeface="Comic Sans MS" pitchFamily="66" charset="0"/>
              </a:rPr>
              <a:t>srca. </a:t>
            </a:r>
            <a:endParaRPr lang="hr-HR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908720"/>
          </a:xfrm>
        </p:spPr>
        <p:txBody>
          <a:bodyPr/>
          <a:lstStyle/>
          <a:p>
            <a:r>
              <a:rPr lang="hr-HR" sz="4000" dirty="0" err="1" smtClean="0">
                <a:latin typeface="Comic Sans MS" pitchFamily="66" charset="0"/>
              </a:rPr>
              <a:t>Non</a:t>
            </a:r>
            <a:r>
              <a:rPr lang="hr-HR" sz="4000" dirty="0" smtClean="0">
                <a:latin typeface="Comic Sans MS" pitchFamily="66" charset="0"/>
              </a:rPr>
              <a:t> </a:t>
            </a:r>
            <a:r>
              <a:rPr lang="hr-HR" sz="4000" dirty="0" smtClean="0">
                <a:latin typeface="Comic Sans MS" pitchFamily="66" charset="0"/>
              </a:rPr>
              <a:t>– REM spa</a:t>
            </a:r>
            <a:r>
              <a:rPr lang="hr-HR" sz="4000" dirty="0" smtClean="0">
                <a:latin typeface="Comic Sans MS" pitchFamily="66" charset="0"/>
              </a:rPr>
              <a:t>vanje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28662" y="1412776"/>
            <a:ext cx="6429420" cy="2444852"/>
          </a:xfrm>
        </p:spPr>
        <p:txBody>
          <a:bodyPr>
            <a:normAutofit fontScale="85000" lnSpcReduction="20000"/>
          </a:bodyPr>
          <a:lstStyle/>
          <a:p>
            <a:r>
              <a:rPr lang="hr-HR" sz="2600" b="1" dirty="0" smtClean="0">
                <a:latin typeface="Comic Sans MS" pitchFamily="66" charset="0"/>
              </a:rPr>
              <a:t>Faza 3 i 4</a:t>
            </a:r>
            <a:r>
              <a:rPr lang="hr-HR" sz="2600" dirty="0" smtClean="0">
                <a:latin typeface="Comic Sans MS" pitchFamily="66" charset="0"/>
              </a:rPr>
              <a:t>: </a:t>
            </a:r>
            <a:r>
              <a:rPr lang="hr-HR" sz="2600" b="1" dirty="0" smtClean="0">
                <a:latin typeface="Comic Sans MS" pitchFamily="66" charset="0"/>
              </a:rPr>
              <a:t>duboki san </a:t>
            </a:r>
            <a:r>
              <a:rPr lang="hr-HR" sz="2600" b="1" dirty="0" smtClean="0">
                <a:latin typeface="Comic Sans MS" pitchFamily="66" charset="0"/>
              </a:rPr>
              <a:t>(</a:t>
            </a:r>
            <a:r>
              <a:rPr lang="hr-HR" sz="2600" b="1" dirty="0" err="1" smtClean="0">
                <a:latin typeface="Comic Sans MS" pitchFamily="66" charset="0"/>
              </a:rPr>
              <a:t>sporovalno</a:t>
            </a:r>
            <a:r>
              <a:rPr lang="hr-HR" sz="2600" b="1" dirty="0" smtClean="0">
                <a:latin typeface="Comic Sans MS" pitchFamily="66" charset="0"/>
              </a:rPr>
              <a:t> spavanje)</a:t>
            </a:r>
            <a:br>
              <a:rPr lang="hr-HR" sz="2600" b="1" dirty="0" smtClean="0">
                <a:latin typeface="Comic Sans MS" pitchFamily="66" charset="0"/>
              </a:rPr>
            </a:br>
            <a:endParaRPr lang="hr-HR" sz="2600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600" dirty="0" smtClean="0">
                <a:latin typeface="Comic Sans MS" pitchFamily="66" charset="0"/>
              </a:rPr>
              <a:t> sada </a:t>
            </a:r>
            <a:r>
              <a:rPr lang="hr-HR" sz="2600" dirty="0" smtClean="0">
                <a:latin typeface="Comic Sans MS" pitchFamily="66" charset="0"/>
              </a:rPr>
              <a:t>su </a:t>
            </a:r>
            <a:r>
              <a:rPr lang="hr-HR" sz="2600" dirty="0" smtClean="0">
                <a:latin typeface="Comic Sans MS" pitchFamily="66" charset="0"/>
              </a:rPr>
              <a:t>otkucaji </a:t>
            </a:r>
            <a:r>
              <a:rPr lang="hr-HR" sz="2600" dirty="0" smtClean="0">
                <a:latin typeface="Comic Sans MS" pitchFamily="66" charset="0"/>
              </a:rPr>
              <a:t>srca </a:t>
            </a:r>
            <a:r>
              <a:rPr lang="hr-HR" sz="2600" dirty="0" smtClean="0">
                <a:latin typeface="Comic Sans MS" pitchFamily="66" charset="0"/>
              </a:rPr>
              <a:t>i disanje na najnižoj razini. </a:t>
            </a:r>
            <a:endParaRPr lang="hr-HR" sz="26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600" dirty="0" smtClean="0">
                <a:latin typeface="Comic Sans MS" pitchFamily="66" charset="0"/>
              </a:rPr>
              <a:t> </a:t>
            </a:r>
            <a:r>
              <a:rPr lang="hr-HR" sz="2600" dirty="0" smtClean="0">
                <a:latin typeface="Comic Sans MS" pitchFamily="66" charset="0"/>
              </a:rPr>
              <a:t>prema jutru faza 4 se gubi, faza 3 skraćuje, a produljuje se REM faza</a:t>
            </a:r>
            <a:r>
              <a:rPr lang="hr-HR" sz="2600" dirty="0" smtClean="0">
                <a:latin typeface="Comic Sans MS" pitchFamily="66" charset="0"/>
              </a:rPr>
              <a:t> </a:t>
            </a:r>
            <a:endParaRPr lang="hr-HR" sz="2600" dirty="0" smtClean="0">
              <a:latin typeface="Comic Sans MS" pitchFamily="66" charset="0"/>
            </a:endParaRPr>
          </a:p>
          <a:p>
            <a:r>
              <a:rPr lang="hr-HR" dirty="0" smtClean="0">
                <a:latin typeface="Comic Sans MS" pitchFamily="66" charset="0"/>
              </a:rPr>
              <a:t/>
            </a:r>
            <a:br>
              <a:rPr lang="hr-HR" dirty="0" smtClean="0">
                <a:latin typeface="Comic Sans MS" pitchFamily="66" charset="0"/>
              </a:rPr>
            </a:br>
            <a:endParaRPr lang="hr-HR" dirty="0"/>
          </a:p>
        </p:txBody>
      </p:sp>
      <p:pic>
        <p:nvPicPr>
          <p:cNvPr id="20482" name="Picture 2" descr="https://encrypted-tbn0.gstatic.com/images?q=tbn:ANd9GcR2U_jBmG43PCY35euR3n-St4PR6l2_yOL-swDTl5AxePkfTzuN"/>
          <p:cNvPicPr>
            <a:picLocks noChangeAspect="1" noChangeArrowheads="1"/>
          </p:cNvPicPr>
          <p:nvPr/>
        </p:nvPicPr>
        <p:blipFill>
          <a:blip r:embed="rId3"/>
          <a:srcRect b="10012"/>
          <a:stretch>
            <a:fillRect/>
          </a:stretch>
        </p:blipFill>
        <p:spPr bwMode="auto">
          <a:xfrm>
            <a:off x="6858016" y="214290"/>
            <a:ext cx="2094892" cy="15716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38" y="3500438"/>
            <a:ext cx="7715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000" dirty="0" smtClean="0">
                <a:latin typeface="Comic Sans MS" pitchFamily="66" charset="0"/>
              </a:rPr>
              <a:t>  </a:t>
            </a:r>
            <a:r>
              <a:rPr lang="hr-HR" sz="2400" dirty="0" smtClean="0">
                <a:latin typeface="Comic Sans MS" pitchFamily="66" charset="0"/>
              </a:rPr>
              <a:t>u 4. fazi n – REM spavanja može se javiti i noćni strah (treba ga razlikovati od noćne more) , kao i hodanje u snu</a:t>
            </a:r>
          </a:p>
          <a:p>
            <a:endParaRPr lang="hr-HR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noćni strah se češće javlja kod djece</a:t>
            </a:r>
          </a:p>
          <a:p>
            <a:endParaRPr lang="hr-HR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to je izraziti osjećaj straha pri čemu se osoba često budi vrišteći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826380"/>
          </a:xfrm>
        </p:spPr>
        <p:txBody>
          <a:bodyPr/>
          <a:lstStyle/>
          <a:p>
            <a:pPr algn="ctr"/>
            <a:r>
              <a:rPr lang="hr-HR" sz="3600" dirty="0" smtClean="0">
                <a:latin typeface="Comic Sans MS" pitchFamily="66" charset="0"/>
              </a:rPr>
              <a:t>Nekoliko netočnih ili djelomično točnih stereotipa o spavanju i sanjanju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428868"/>
            <a:ext cx="7772400" cy="37147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shvaćanja da se vanjska zbivanja uključuju u snove – samo djelomično točno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snovi traju kratko (1- 2 sekunde) – netočno, traju onoliko koliko nam se čini da traju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neki nikada ne sanjaju – netočno, </a:t>
            </a:r>
            <a:r>
              <a:rPr lang="hr-HR" sz="2400" smtClean="0">
                <a:latin typeface="Comic Sans MS" pitchFamily="66" charset="0"/>
              </a:rPr>
              <a:t>svi sanjaju, </a:t>
            </a:r>
            <a:r>
              <a:rPr lang="hr-HR" sz="2400" dirty="0" smtClean="0">
                <a:latin typeface="Comic Sans MS" pitchFamily="66" charset="0"/>
              </a:rPr>
              <a:t>neki se ne sjećaju svojih snova jer sanjaju blijede i neupečatljive snove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>
                <a:latin typeface="Comic Sans MS" pitchFamily="66" charset="0"/>
              </a:rPr>
              <a:t> </a:t>
            </a:r>
            <a:r>
              <a:rPr lang="hr-HR" sz="2400" dirty="0" smtClean="0">
                <a:latin typeface="Comic Sans MS" pitchFamily="66" charset="0"/>
              </a:rPr>
              <a:t>osobe koje hodaju u snu ne smiju se buditi – netočno, nema negativnih posljedica osim trenutačne dezorijentacije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85728"/>
            <a:ext cx="7772400" cy="785818"/>
          </a:xfrm>
        </p:spPr>
        <p:txBody>
          <a:bodyPr>
            <a:normAutofit/>
          </a:bodyPr>
          <a:lstStyle/>
          <a:p>
            <a:pPr algn="ctr"/>
            <a:r>
              <a:rPr lang="hr-HR" sz="4000" dirty="0" smtClean="0">
                <a:latin typeface="Comic Sans MS" pitchFamily="66" charset="0"/>
              </a:rPr>
              <a:t>Koliko sna nam je potrebno?</a:t>
            </a:r>
            <a:endParaRPr lang="hr-HR" sz="4000" dirty="0">
              <a:latin typeface="Comic Sans MS" pitchFamily="66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71472" y="1556792"/>
            <a:ext cx="8143932" cy="508691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Potrebna </a:t>
            </a:r>
            <a:r>
              <a:rPr lang="hr-HR" dirty="0" smtClean="0">
                <a:latin typeface="Comic Sans MS" pitchFamily="66" charset="0"/>
              </a:rPr>
              <a:t>količina sna različita je od osobe do osobe. Rezultati istraživanja pokazuju da ljudi spavaju od 5-11 sati dnevno, a prosjek je 7,75 sati.</a:t>
            </a:r>
            <a:br>
              <a:rPr lang="hr-HR" dirty="0" smtClean="0">
                <a:latin typeface="Comic Sans MS" pitchFamily="66" charset="0"/>
              </a:rPr>
            </a:br>
            <a:endParaRPr lang="hr-H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omic Sans MS" pitchFamily="66" charset="0"/>
              </a:rPr>
              <a:t> Različite vrste životinja </a:t>
            </a:r>
            <a:br>
              <a:rPr lang="hr-HR" dirty="0" smtClean="0">
                <a:latin typeface="Comic Sans MS" pitchFamily="66" charset="0"/>
              </a:rPr>
            </a:br>
            <a:r>
              <a:rPr lang="hr-HR" dirty="0" smtClean="0">
                <a:latin typeface="Comic Sans MS" pitchFamily="66" charset="0"/>
              </a:rPr>
              <a:t>trebaju različite količine </a:t>
            </a:r>
            <a:r>
              <a:rPr lang="hr-HR" dirty="0" smtClean="0">
                <a:latin typeface="Comic Sans MS" pitchFamily="66" charset="0"/>
              </a:rPr>
              <a:t>sna: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piton-18 sati sna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>
                <a:latin typeface="Comic Sans MS" pitchFamily="66" charset="0"/>
              </a:rPr>
              <a:t>tigar </a:t>
            </a:r>
            <a:r>
              <a:rPr lang="hr-HR" dirty="0" smtClean="0">
                <a:latin typeface="Comic Sans MS" pitchFamily="66" charset="0"/>
              </a:rPr>
              <a:t>– 15,8 sati </a:t>
            </a:r>
            <a:r>
              <a:rPr lang="hr-HR" dirty="0" smtClean="0">
                <a:latin typeface="Comic Sans MS" pitchFamily="66" charset="0"/>
              </a:rPr>
              <a:t>sna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>
                <a:latin typeface="Comic Sans MS" pitchFamily="66" charset="0"/>
              </a:rPr>
              <a:t>mačka – 12,1 sati sna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>
                <a:latin typeface="Comic Sans MS" pitchFamily="66" charset="0"/>
              </a:rPr>
              <a:t>čimpanza </a:t>
            </a:r>
            <a:r>
              <a:rPr lang="hr-HR" dirty="0" smtClean="0">
                <a:latin typeface="Comic Sans MS" pitchFamily="66" charset="0"/>
              </a:rPr>
              <a:t>– 9,7 sati sna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>
                <a:latin typeface="Comic Sans MS" pitchFamily="66" charset="0"/>
              </a:rPr>
              <a:t>ovca </a:t>
            </a:r>
            <a:r>
              <a:rPr lang="hr-HR" dirty="0" smtClean="0">
                <a:latin typeface="Comic Sans MS" pitchFamily="66" charset="0"/>
              </a:rPr>
              <a:t>– 3,8 sati sna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>
                <a:latin typeface="Comic Sans MS" pitchFamily="66" charset="0"/>
              </a:rPr>
              <a:t>slon </a:t>
            </a:r>
            <a:r>
              <a:rPr lang="hr-HR" dirty="0" smtClean="0">
                <a:latin typeface="Comic Sans MS" pitchFamily="66" charset="0"/>
              </a:rPr>
              <a:t>– 3,</a:t>
            </a:r>
            <a:r>
              <a:rPr lang="hr-HR" dirty="0" err="1" smtClean="0">
                <a:latin typeface="Comic Sans MS" pitchFamily="66" charset="0"/>
              </a:rPr>
              <a:t>3</a:t>
            </a:r>
            <a:r>
              <a:rPr lang="hr-HR" dirty="0" smtClean="0">
                <a:latin typeface="Comic Sans MS" pitchFamily="66" charset="0"/>
              </a:rPr>
              <a:t> sati sna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>
                <a:latin typeface="Comic Sans MS" pitchFamily="66" charset="0"/>
              </a:rPr>
              <a:t>žirafa </a:t>
            </a:r>
            <a:r>
              <a:rPr lang="hr-HR" dirty="0" smtClean="0">
                <a:latin typeface="Comic Sans MS" pitchFamily="66" charset="0"/>
              </a:rPr>
              <a:t>– samo 1,9 sati sna</a:t>
            </a:r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857496"/>
            <a:ext cx="4368000" cy="32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1161</TotalTime>
  <Words>841</Words>
  <Application>Microsoft Office PowerPoint</Application>
  <PresentationFormat>On-screen Show (4:3)</PresentationFormat>
  <Paragraphs>103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SPAVANJE</vt:lpstr>
      <vt:lpstr>Što je spavanje?</vt:lpstr>
      <vt:lpstr>Spavajući provedemo</vt:lpstr>
      <vt:lpstr>REM i Non – REM </vt:lpstr>
      <vt:lpstr>REM - spavanje</vt:lpstr>
      <vt:lpstr>Non – Rem spavanje</vt:lpstr>
      <vt:lpstr>Non – REM spavanje</vt:lpstr>
      <vt:lpstr>Nekoliko netočnih ili djelomično točnih stereotipa o spavanju i sanjanju</vt:lpstr>
      <vt:lpstr>Koliko sna nam je potrebno?</vt:lpstr>
      <vt:lpstr>Snovi</vt:lpstr>
      <vt:lpstr>Slide 11</vt:lpstr>
      <vt:lpstr>Međusobno se razlikujemo i po položaju u kojem spavamo: </vt:lpstr>
      <vt:lpstr>Evolucija spavanja</vt:lpstr>
      <vt:lpstr>Što je nesanica?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SPAVANJE</dc:title>
  <dc:creator>Korisnik</dc:creator>
  <cp:lastModifiedBy> </cp:lastModifiedBy>
  <cp:revision>77</cp:revision>
  <dcterms:created xsi:type="dcterms:W3CDTF">2010-06-11T21:53:40Z</dcterms:created>
  <dcterms:modified xsi:type="dcterms:W3CDTF">2014-03-16T20:47:44Z</dcterms:modified>
</cp:coreProperties>
</file>