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8AF0E-185F-41B4-B825-C5FF81DEF427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52AA1B-6D53-45EA-AE30-5359D22C6698}">
      <dgm:prSet custT="1"/>
      <dgm:spPr/>
      <dgm:t>
        <a:bodyPr/>
        <a:lstStyle/>
        <a:p>
          <a:r>
            <a:rPr lang="hr-HR" sz="1200" dirty="0"/>
            <a:t>Niska trajnica, cvate od svibnja do rujna – cvjetovi su sitni, ružičasti i skupljeni na vrhu stabljike u valjkastu cvatu</a:t>
          </a:r>
          <a:endParaRPr lang="en-US" sz="1200" dirty="0"/>
        </a:p>
      </dgm:t>
    </dgm:pt>
    <dgm:pt modelId="{54E76002-08AC-41E8-94B2-2532A379B598}" type="parTrans" cxnId="{B9039D4F-1B0C-4091-B413-275D90245C09}">
      <dgm:prSet/>
      <dgm:spPr/>
      <dgm:t>
        <a:bodyPr/>
        <a:lstStyle/>
        <a:p>
          <a:endParaRPr lang="en-US"/>
        </a:p>
      </dgm:t>
    </dgm:pt>
    <dgm:pt modelId="{B9B155AD-D91E-4931-B0D2-45EC1EFE0D38}" type="sibTrans" cxnId="{B9039D4F-1B0C-4091-B413-275D90245C09}">
      <dgm:prSet/>
      <dgm:spPr/>
      <dgm:t>
        <a:bodyPr/>
        <a:lstStyle/>
        <a:p>
          <a:endParaRPr lang="en-US"/>
        </a:p>
      </dgm:t>
    </dgm:pt>
    <dgm:pt modelId="{0A05835D-9CE3-49F0-BD38-CAF2B60F430C}">
      <dgm:prSet custT="1"/>
      <dgm:spPr/>
      <dgm:t>
        <a:bodyPr/>
        <a:lstStyle/>
        <a:p>
          <a:r>
            <a:rPr lang="hr-HR" sz="1200" dirty="0"/>
            <a:t>Rasprostranjena je biljka koja raste na osunčanim mjestima (suhi travnjaci, brdski proplanci) </a:t>
          </a:r>
          <a:endParaRPr lang="en-US" sz="1200" dirty="0"/>
        </a:p>
      </dgm:t>
    </dgm:pt>
    <dgm:pt modelId="{B9F60E80-EFB4-4E3F-A924-67D83893502D}" type="parTrans" cxnId="{7A1476B0-433E-4F6E-8064-B53F9F0AE7E7}">
      <dgm:prSet/>
      <dgm:spPr/>
      <dgm:t>
        <a:bodyPr/>
        <a:lstStyle/>
        <a:p>
          <a:endParaRPr lang="en-US"/>
        </a:p>
      </dgm:t>
    </dgm:pt>
    <dgm:pt modelId="{554A220F-FA9C-4CE5-A0F8-01FC2AB775CA}" type="sibTrans" cxnId="{7A1476B0-433E-4F6E-8064-B53F9F0AE7E7}">
      <dgm:prSet/>
      <dgm:spPr/>
      <dgm:t>
        <a:bodyPr/>
        <a:lstStyle/>
        <a:p>
          <a:endParaRPr lang="en-US"/>
        </a:p>
      </dgm:t>
    </dgm:pt>
    <dgm:pt modelId="{B0A4AD8D-F55C-4C81-AE79-1C44A4F6F70B}">
      <dgm:prSet custT="1"/>
      <dgm:spPr/>
      <dgm:t>
        <a:bodyPr/>
        <a:lstStyle/>
        <a:p>
          <a:r>
            <a:rPr lang="hr-HR" sz="1200" dirty="0"/>
            <a:t>Intenzivnog je mirisa zbog hlapljivog eteričnog ulja</a:t>
          </a:r>
          <a:endParaRPr lang="en-US" sz="1200" dirty="0"/>
        </a:p>
      </dgm:t>
    </dgm:pt>
    <dgm:pt modelId="{FB695966-CEB4-4BEC-9EA6-39365BEE7473}" type="parTrans" cxnId="{F6F75092-FEC3-42B7-8391-2B6B8C39AFE6}">
      <dgm:prSet/>
      <dgm:spPr/>
      <dgm:t>
        <a:bodyPr/>
        <a:lstStyle/>
        <a:p>
          <a:endParaRPr lang="en-US"/>
        </a:p>
      </dgm:t>
    </dgm:pt>
    <dgm:pt modelId="{6405AA66-23A7-43B0-AD0A-EB78C7DC759E}" type="sibTrans" cxnId="{F6F75092-FEC3-42B7-8391-2B6B8C39AFE6}">
      <dgm:prSet/>
      <dgm:spPr/>
      <dgm:t>
        <a:bodyPr/>
        <a:lstStyle/>
        <a:p>
          <a:endParaRPr lang="en-US"/>
        </a:p>
      </dgm:t>
    </dgm:pt>
    <dgm:pt modelId="{A932C0BA-1414-427E-A53D-9A693158B602}">
      <dgm:prSet custT="1"/>
      <dgm:spPr/>
      <dgm:t>
        <a:bodyPr/>
        <a:lstStyle/>
        <a:p>
          <a:r>
            <a:rPr lang="hr-HR" sz="1200" dirty="0"/>
            <a:t>Ljekoviti su svi nadzemni dijelovi biljke, koji se beru u vrijeme cvatnje, a suše se na zračnom i sjenovitom mjestu</a:t>
          </a:r>
          <a:endParaRPr lang="en-US" sz="1200" dirty="0"/>
        </a:p>
      </dgm:t>
    </dgm:pt>
    <dgm:pt modelId="{E23A95EF-D4AC-4A87-A47C-01DAED4A62CF}" type="parTrans" cxnId="{D0F0786D-95D3-4C82-A393-EC0C7A98126B}">
      <dgm:prSet/>
      <dgm:spPr/>
      <dgm:t>
        <a:bodyPr/>
        <a:lstStyle/>
        <a:p>
          <a:endParaRPr lang="en-US"/>
        </a:p>
      </dgm:t>
    </dgm:pt>
    <dgm:pt modelId="{87A65C5F-AE8D-411F-BEA3-8777E2D23030}" type="sibTrans" cxnId="{D0F0786D-95D3-4C82-A393-EC0C7A98126B}">
      <dgm:prSet/>
      <dgm:spPr/>
      <dgm:t>
        <a:bodyPr/>
        <a:lstStyle/>
        <a:p>
          <a:endParaRPr lang="en-US"/>
        </a:p>
      </dgm:t>
    </dgm:pt>
    <dgm:pt modelId="{C5CC5075-BC43-42AC-9AAC-8FD0E766B7EF}">
      <dgm:prSet custT="1"/>
      <dgm:spPr/>
      <dgm:t>
        <a:bodyPr/>
        <a:lstStyle/>
        <a:p>
          <a:r>
            <a:rPr lang="hr-HR" sz="1100" dirty="0"/>
            <a:t>Čaj od jednakih omjera majčine dušice i trputca dobar je lijek za oboljele dišne puteve, protiv nagomilane sluzi u plućima i kroničnog bronhitisa</a:t>
          </a:r>
          <a:br>
            <a:rPr lang="hr-HR" sz="1100" dirty="0"/>
          </a:br>
          <a:r>
            <a:rPr lang="hr-HR" sz="1100" dirty="0"/>
            <a:t>Priprema: jedna žlica čajne mješavine se stavi u šalicu vrele vode s kriškom neprskanog limuna i ostavi se stajati jednu minutu; pijemo što topliji čaj; šest šalica dnevno, no uvijek sviježe pripremljen </a:t>
          </a:r>
          <a:endParaRPr lang="en-US" sz="1100" dirty="0"/>
        </a:p>
      </dgm:t>
    </dgm:pt>
    <dgm:pt modelId="{5BD944F5-8D1C-418C-AD1C-5DC9C732D16A}" type="parTrans" cxnId="{4181630B-FBBF-4911-98A5-E2BBF6A1537C}">
      <dgm:prSet/>
      <dgm:spPr/>
      <dgm:t>
        <a:bodyPr/>
        <a:lstStyle/>
        <a:p>
          <a:endParaRPr lang="en-US"/>
        </a:p>
      </dgm:t>
    </dgm:pt>
    <dgm:pt modelId="{417E3043-9087-41A8-A2BE-028F9A271280}" type="sibTrans" cxnId="{4181630B-FBBF-4911-98A5-E2BBF6A1537C}">
      <dgm:prSet/>
      <dgm:spPr/>
      <dgm:t>
        <a:bodyPr/>
        <a:lstStyle/>
        <a:p>
          <a:endParaRPr lang="en-US"/>
        </a:p>
      </dgm:t>
    </dgm:pt>
    <dgm:pt modelId="{39284E50-EE4D-44E8-BE6A-47368BBE139A}" type="pres">
      <dgm:prSet presAssocID="{E5C8AF0E-185F-41B4-B825-C5FF81DEF427}" presName="diagram" presStyleCnt="0">
        <dgm:presLayoutVars>
          <dgm:dir/>
          <dgm:resizeHandles val="exact"/>
        </dgm:presLayoutVars>
      </dgm:prSet>
      <dgm:spPr/>
    </dgm:pt>
    <dgm:pt modelId="{4E98727A-50E8-4F7E-AFFD-B286A4938392}" type="pres">
      <dgm:prSet presAssocID="{EA52AA1B-6D53-45EA-AE30-5359D22C6698}" presName="node" presStyleLbl="node1" presStyleIdx="0" presStyleCnt="5">
        <dgm:presLayoutVars>
          <dgm:bulletEnabled val="1"/>
        </dgm:presLayoutVars>
      </dgm:prSet>
      <dgm:spPr/>
    </dgm:pt>
    <dgm:pt modelId="{27FF2FB9-FF0B-4C64-B7F9-B82FC174F8D9}" type="pres">
      <dgm:prSet presAssocID="{B9B155AD-D91E-4931-B0D2-45EC1EFE0D38}" presName="sibTrans" presStyleCnt="0"/>
      <dgm:spPr/>
    </dgm:pt>
    <dgm:pt modelId="{579EF244-E50B-4686-AC52-36081654254D}" type="pres">
      <dgm:prSet presAssocID="{0A05835D-9CE3-49F0-BD38-CAF2B60F430C}" presName="node" presStyleLbl="node1" presStyleIdx="1" presStyleCnt="5">
        <dgm:presLayoutVars>
          <dgm:bulletEnabled val="1"/>
        </dgm:presLayoutVars>
      </dgm:prSet>
      <dgm:spPr/>
    </dgm:pt>
    <dgm:pt modelId="{7106D4EE-11EA-4529-8CCE-D9665838565D}" type="pres">
      <dgm:prSet presAssocID="{554A220F-FA9C-4CE5-A0F8-01FC2AB775CA}" presName="sibTrans" presStyleCnt="0"/>
      <dgm:spPr/>
    </dgm:pt>
    <dgm:pt modelId="{FC60BFCA-74F5-4875-957C-89A7BA7D3859}" type="pres">
      <dgm:prSet presAssocID="{B0A4AD8D-F55C-4C81-AE79-1C44A4F6F70B}" presName="node" presStyleLbl="node1" presStyleIdx="2" presStyleCnt="5">
        <dgm:presLayoutVars>
          <dgm:bulletEnabled val="1"/>
        </dgm:presLayoutVars>
      </dgm:prSet>
      <dgm:spPr/>
    </dgm:pt>
    <dgm:pt modelId="{D528C356-20F3-4A25-B613-ED12B500EAC1}" type="pres">
      <dgm:prSet presAssocID="{6405AA66-23A7-43B0-AD0A-EB78C7DC759E}" presName="sibTrans" presStyleCnt="0"/>
      <dgm:spPr/>
    </dgm:pt>
    <dgm:pt modelId="{25E45A04-EBE5-4705-B174-CE870CC1527C}" type="pres">
      <dgm:prSet presAssocID="{A932C0BA-1414-427E-A53D-9A693158B602}" presName="node" presStyleLbl="node1" presStyleIdx="3" presStyleCnt="5">
        <dgm:presLayoutVars>
          <dgm:bulletEnabled val="1"/>
        </dgm:presLayoutVars>
      </dgm:prSet>
      <dgm:spPr/>
    </dgm:pt>
    <dgm:pt modelId="{41F298D3-40C9-47A2-BE32-E7E405A8B6E8}" type="pres">
      <dgm:prSet presAssocID="{87A65C5F-AE8D-411F-BEA3-8777E2D23030}" presName="sibTrans" presStyleCnt="0"/>
      <dgm:spPr/>
    </dgm:pt>
    <dgm:pt modelId="{5564F8D3-DCF5-458C-BAA5-8BDDA81D1A42}" type="pres">
      <dgm:prSet presAssocID="{C5CC5075-BC43-42AC-9AAC-8FD0E766B7EF}" presName="node" presStyleLbl="node1" presStyleIdx="4" presStyleCnt="5" custScaleX="162014" custScaleY="132159" custLinFactNeighborX="18217" custLinFactNeighborY="-2984">
        <dgm:presLayoutVars>
          <dgm:bulletEnabled val="1"/>
        </dgm:presLayoutVars>
      </dgm:prSet>
      <dgm:spPr/>
    </dgm:pt>
  </dgm:ptLst>
  <dgm:cxnLst>
    <dgm:cxn modelId="{4181630B-FBBF-4911-98A5-E2BBF6A1537C}" srcId="{E5C8AF0E-185F-41B4-B825-C5FF81DEF427}" destId="{C5CC5075-BC43-42AC-9AAC-8FD0E766B7EF}" srcOrd="4" destOrd="0" parTransId="{5BD944F5-8D1C-418C-AD1C-5DC9C732D16A}" sibTransId="{417E3043-9087-41A8-A2BE-028F9A271280}"/>
    <dgm:cxn modelId="{6CD1D965-93B7-4281-A210-445667991BB1}" type="presOf" srcId="{B0A4AD8D-F55C-4C81-AE79-1C44A4F6F70B}" destId="{FC60BFCA-74F5-4875-957C-89A7BA7D3859}" srcOrd="0" destOrd="0" presId="urn:microsoft.com/office/officeart/2005/8/layout/default"/>
    <dgm:cxn modelId="{65A94B4A-FBBA-4B7A-92C2-4124B2717FEE}" type="presOf" srcId="{0A05835D-9CE3-49F0-BD38-CAF2B60F430C}" destId="{579EF244-E50B-4686-AC52-36081654254D}" srcOrd="0" destOrd="0" presId="urn:microsoft.com/office/officeart/2005/8/layout/default"/>
    <dgm:cxn modelId="{D0F0786D-95D3-4C82-A393-EC0C7A98126B}" srcId="{E5C8AF0E-185F-41B4-B825-C5FF81DEF427}" destId="{A932C0BA-1414-427E-A53D-9A693158B602}" srcOrd="3" destOrd="0" parTransId="{E23A95EF-D4AC-4A87-A47C-01DAED4A62CF}" sibTransId="{87A65C5F-AE8D-411F-BEA3-8777E2D23030}"/>
    <dgm:cxn modelId="{B9039D4F-1B0C-4091-B413-275D90245C09}" srcId="{E5C8AF0E-185F-41B4-B825-C5FF81DEF427}" destId="{EA52AA1B-6D53-45EA-AE30-5359D22C6698}" srcOrd="0" destOrd="0" parTransId="{54E76002-08AC-41E8-94B2-2532A379B598}" sibTransId="{B9B155AD-D91E-4931-B0D2-45EC1EFE0D38}"/>
    <dgm:cxn modelId="{6FF65E72-6731-4303-A947-114E741258E4}" type="presOf" srcId="{EA52AA1B-6D53-45EA-AE30-5359D22C6698}" destId="{4E98727A-50E8-4F7E-AFFD-B286A4938392}" srcOrd="0" destOrd="0" presId="urn:microsoft.com/office/officeart/2005/8/layout/default"/>
    <dgm:cxn modelId="{F6F75092-FEC3-42B7-8391-2B6B8C39AFE6}" srcId="{E5C8AF0E-185F-41B4-B825-C5FF81DEF427}" destId="{B0A4AD8D-F55C-4C81-AE79-1C44A4F6F70B}" srcOrd="2" destOrd="0" parTransId="{FB695966-CEB4-4BEC-9EA6-39365BEE7473}" sibTransId="{6405AA66-23A7-43B0-AD0A-EB78C7DC759E}"/>
    <dgm:cxn modelId="{7A1476B0-433E-4F6E-8064-B53F9F0AE7E7}" srcId="{E5C8AF0E-185F-41B4-B825-C5FF81DEF427}" destId="{0A05835D-9CE3-49F0-BD38-CAF2B60F430C}" srcOrd="1" destOrd="0" parTransId="{B9F60E80-EFB4-4E3F-A924-67D83893502D}" sibTransId="{554A220F-FA9C-4CE5-A0F8-01FC2AB775CA}"/>
    <dgm:cxn modelId="{3DBB2CBA-5911-49BD-8AE2-FD5E46D2B46A}" type="presOf" srcId="{C5CC5075-BC43-42AC-9AAC-8FD0E766B7EF}" destId="{5564F8D3-DCF5-458C-BAA5-8BDDA81D1A42}" srcOrd="0" destOrd="0" presId="urn:microsoft.com/office/officeart/2005/8/layout/default"/>
    <dgm:cxn modelId="{D57B51D4-A959-4F12-9B87-18E34048A6FD}" type="presOf" srcId="{E5C8AF0E-185F-41B4-B825-C5FF81DEF427}" destId="{39284E50-EE4D-44E8-BE6A-47368BBE139A}" srcOrd="0" destOrd="0" presId="urn:microsoft.com/office/officeart/2005/8/layout/default"/>
    <dgm:cxn modelId="{ECA465E3-38EB-47BB-99C4-859C0B8981B7}" type="presOf" srcId="{A932C0BA-1414-427E-A53D-9A693158B602}" destId="{25E45A04-EBE5-4705-B174-CE870CC1527C}" srcOrd="0" destOrd="0" presId="urn:microsoft.com/office/officeart/2005/8/layout/default"/>
    <dgm:cxn modelId="{CAD21503-0ACD-4F11-829A-AB8DB612D32C}" type="presParOf" srcId="{39284E50-EE4D-44E8-BE6A-47368BBE139A}" destId="{4E98727A-50E8-4F7E-AFFD-B286A4938392}" srcOrd="0" destOrd="0" presId="urn:microsoft.com/office/officeart/2005/8/layout/default"/>
    <dgm:cxn modelId="{C33AF433-28AD-4AE6-B0BF-072C3F2AFFA8}" type="presParOf" srcId="{39284E50-EE4D-44E8-BE6A-47368BBE139A}" destId="{27FF2FB9-FF0B-4C64-B7F9-B82FC174F8D9}" srcOrd="1" destOrd="0" presId="urn:microsoft.com/office/officeart/2005/8/layout/default"/>
    <dgm:cxn modelId="{F190A0F3-91CA-47B3-BF77-E56096A686D1}" type="presParOf" srcId="{39284E50-EE4D-44E8-BE6A-47368BBE139A}" destId="{579EF244-E50B-4686-AC52-36081654254D}" srcOrd="2" destOrd="0" presId="urn:microsoft.com/office/officeart/2005/8/layout/default"/>
    <dgm:cxn modelId="{1835C8F0-1C4B-4E5F-8AD2-F6B92D62F469}" type="presParOf" srcId="{39284E50-EE4D-44E8-BE6A-47368BBE139A}" destId="{7106D4EE-11EA-4529-8CCE-D9665838565D}" srcOrd="3" destOrd="0" presId="urn:microsoft.com/office/officeart/2005/8/layout/default"/>
    <dgm:cxn modelId="{63CAD1D5-3263-4226-9133-3E5CD2B3C784}" type="presParOf" srcId="{39284E50-EE4D-44E8-BE6A-47368BBE139A}" destId="{FC60BFCA-74F5-4875-957C-89A7BA7D3859}" srcOrd="4" destOrd="0" presId="urn:microsoft.com/office/officeart/2005/8/layout/default"/>
    <dgm:cxn modelId="{B5A257A3-7CA8-4335-96AB-368952BD6B1B}" type="presParOf" srcId="{39284E50-EE4D-44E8-BE6A-47368BBE139A}" destId="{D528C356-20F3-4A25-B613-ED12B500EAC1}" srcOrd="5" destOrd="0" presId="urn:microsoft.com/office/officeart/2005/8/layout/default"/>
    <dgm:cxn modelId="{34B82F63-11FD-4498-9F3E-6BA4C6A3A269}" type="presParOf" srcId="{39284E50-EE4D-44E8-BE6A-47368BBE139A}" destId="{25E45A04-EBE5-4705-B174-CE870CC1527C}" srcOrd="6" destOrd="0" presId="urn:microsoft.com/office/officeart/2005/8/layout/default"/>
    <dgm:cxn modelId="{A5359A6F-3436-4FD0-88AC-3E17F2C3E702}" type="presParOf" srcId="{39284E50-EE4D-44E8-BE6A-47368BBE139A}" destId="{41F298D3-40C9-47A2-BE32-E7E405A8B6E8}" srcOrd="7" destOrd="0" presId="urn:microsoft.com/office/officeart/2005/8/layout/default"/>
    <dgm:cxn modelId="{D5228D72-0BBD-4078-A686-39F02621A9F2}" type="presParOf" srcId="{39284E50-EE4D-44E8-BE6A-47368BBE139A}" destId="{5564F8D3-DCF5-458C-BAA5-8BDDA81D1A4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8727A-50E8-4F7E-AFFD-B286A4938392}">
      <dsp:nvSpPr>
        <dsp:cNvPr id="0" name=""/>
        <dsp:cNvSpPr/>
      </dsp:nvSpPr>
      <dsp:spPr>
        <a:xfrm>
          <a:off x="0" y="487472"/>
          <a:ext cx="1998028" cy="1198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Niska trajnica, cvate od svibnja do rujna – cvjetovi su sitni, ružičasti i skupljeni na vrhu stabljike u valjkastu cvatu</a:t>
          </a:r>
          <a:endParaRPr lang="en-US" sz="1200" kern="1200" dirty="0"/>
        </a:p>
      </dsp:txBody>
      <dsp:txXfrm>
        <a:off x="0" y="487472"/>
        <a:ext cx="1998028" cy="1198816"/>
      </dsp:txXfrm>
    </dsp:sp>
    <dsp:sp modelId="{579EF244-E50B-4686-AC52-36081654254D}">
      <dsp:nvSpPr>
        <dsp:cNvPr id="0" name=""/>
        <dsp:cNvSpPr/>
      </dsp:nvSpPr>
      <dsp:spPr>
        <a:xfrm>
          <a:off x="2197830" y="487472"/>
          <a:ext cx="1998028" cy="1198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Rasprostranjena je biljka koja raste na osunčanim mjestima (suhi travnjaci, brdski proplanci) </a:t>
          </a:r>
          <a:endParaRPr lang="en-US" sz="1200" kern="1200" dirty="0"/>
        </a:p>
      </dsp:txBody>
      <dsp:txXfrm>
        <a:off x="2197830" y="487472"/>
        <a:ext cx="1998028" cy="1198816"/>
      </dsp:txXfrm>
    </dsp:sp>
    <dsp:sp modelId="{FC60BFCA-74F5-4875-957C-89A7BA7D3859}">
      <dsp:nvSpPr>
        <dsp:cNvPr id="0" name=""/>
        <dsp:cNvSpPr/>
      </dsp:nvSpPr>
      <dsp:spPr>
        <a:xfrm>
          <a:off x="4395661" y="487472"/>
          <a:ext cx="1998028" cy="1198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Intenzivnog je mirisa zbog hlapljivog eteričnog ulja</a:t>
          </a:r>
          <a:endParaRPr lang="en-US" sz="1200" kern="1200" dirty="0"/>
        </a:p>
      </dsp:txBody>
      <dsp:txXfrm>
        <a:off x="4395661" y="487472"/>
        <a:ext cx="1998028" cy="1198816"/>
      </dsp:txXfrm>
    </dsp:sp>
    <dsp:sp modelId="{25E45A04-EBE5-4705-B174-CE870CC1527C}">
      <dsp:nvSpPr>
        <dsp:cNvPr id="0" name=""/>
        <dsp:cNvSpPr/>
      </dsp:nvSpPr>
      <dsp:spPr>
        <a:xfrm>
          <a:off x="479386" y="2078855"/>
          <a:ext cx="1998028" cy="1198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Ljekoviti su svi nadzemni dijelovi biljke, koji se beru u vrijeme cvatnje, a suše se na zračnom i sjenovitom mjestu</a:t>
          </a:r>
          <a:endParaRPr lang="en-US" sz="1200" kern="1200" dirty="0"/>
        </a:p>
      </dsp:txBody>
      <dsp:txXfrm>
        <a:off x="479386" y="2078855"/>
        <a:ext cx="1998028" cy="1198816"/>
      </dsp:txXfrm>
    </dsp:sp>
    <dsp:sp modelId="{5564F8D3-DCF5-458C-BAA5-8BDDA81D1A42}">
      <dsp:nvSpPr>
        <dsp:cNvPr id="0" name=""/>
        <dsp:cNvSpPr/>
      </dsp:nvSpPr>
      <dsp:spPr>
        <a:xfrm>
          <a:off x="3041198" y="1850319"/>
          <a:ext cx="3237085" cy="15843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Čaj od jednakih omjera majčine dušice i trputca dobar je lijek za oboljele dišne puteve, protiv nagomilane sluzi u plućima i kroničnog bronhitisa</a:t>
          </a:r>
          <a:br>
            <a:rPr lang="hr-HR" sz="1100" kern="1200" dirty="0"/>
          </a:br>
          <a:r>
            <a:rPr lang="hr-HR" sz="1100" kern="1200" dirty="0"/>
            <a:t>Priprema: jedna žlica čajne mješavine se stavi u šalicu vrele vode s kriškom neprskanog limuna i ostavi se stajati jednu minutu; pijemo što topliji čaj; šest šalica dnevno, no uvijek sviježe pripremljen </a:t>
          </a:r>
          <a:endParaRPr lang="en-US" sz="1100" kern="1200" dirty="0"/>
        </a:p>
      </dsp:txBody>
      <dsp:txXfrm>
        <a:off x="3041198" y="1850319"/>
        <a:ext cx="3237085" cy="158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25AE03-8E5C-402B-8982-E38E3F8F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26D205-3330-46BA-88E4-E44375E96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AB38B4-407D-4D34-8578-38216D59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715B42-D98A-4C75-AE48-311D67D3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BC5EF5-BD85-4C59-90B9-C503F272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37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D2885-4C97-460A-8C42-C29CD53A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645FF3E-4038-4EE5-8210-00717EAEA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DC274D-3EE9-4233-A0F9-0AEDD95F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9686DD-7875-4BAC-9E31-873CD41F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E2B3B4-4E6F-4888-873E-F41AD13E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44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E0CCB12-3344-43E0-9684-1627AB7DA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11BC358-7F06-408E-AC44-20952FBE7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36CD184-761F-4EB3-A3E5-F8325991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5AA1E6-DFBD-437B-8D88-39199F48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298594-8E01-4CD4-BB1D-B3E0ADA3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98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2F1BEE-3BCD-4233-9462-7353A6B3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89EEEC-52FF-4BF0-A103-48BA827A2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018D0F-E238-468D-9CF0-C60BF56B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1933C6-0DE8-4C34-B37E-B703DBDA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C1EC411-FE0A-4B70-BAFD-5B08C927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56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C705C-5D6C-4C5B-B219-1054EB54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3FE0EE9-54B2-4745-9084-5F6F2F75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6AA506-F2A5-4125-8733-81DD57D7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93A5B0-836A-43AE-9FF1-7BE9170F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5D5086-D21D-48D4-A840-B3A2806D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7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3B5A85-D1E4-47F5-AC72-69D2CCF7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027513-5A05-4A63-B20C-4253DC015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73F41DB-C735-45BD-9CBC-7C574D172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A613C6C-C927-4F3C-8A00-98E64DFC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B8D9048-81D7-45C4-B0B3-0E7D9B7A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57EA0E2-D7C2-4F69-AA2F-F42A784A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1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3FC1FD-8D9D-4EA4-989D-C69BA122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25376E-C831-4134-AC51-ADD43857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153B6F7-3518-4BB0-BCB5-4F2BF0B3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D5F1C1A-E830-4675-B192-29ADC61BF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FA45A39-1264-4507-B70C-8D5B29770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1C02939-2385-4E35-BAE8-05079955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A5CFD31-47AB-43A4-902A-7D0AA005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FA37A52-4BC7-45A4-9EC0-294460DD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75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B07F2-E722-47F5-AD32-9FAE43EC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E0056D0-7118-4DFA-8C24-0D956CD2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9FDD2ED-C172-4C23-AFBE-A12399C5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C13CA8-62CA-4F61-8A17-119C4E93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52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A231E6E-E13B-4CB2-ADF2-FE621D1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48BA545-BC7B-4650-B6A8-263161C0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CC58231-D923-4DBC-BE1A-FC980C0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4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DBF2F8-7ED6-4D05-82D4-8C2609A7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EFEA61-EE02-4CCB-A846-8946B9D30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30BBB4D-3726-412A-835E-F17FD3541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1F25A15-1529-4DEC-B10E-3F110A52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56FCAE5-754C-4F56-BC05-6D00CBD1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7246D2-F8BB-448D-8F98-91B80B3D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49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732C19-0AC9-42A6-BBB7-97D50590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75B70D4-C77F-485E-BBDD-1C86B0F7F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88CCD15-ED64-42DE-B380-FE514B3C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C985826-CE07-427D-B39D-E3CA85B2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71510E6-74D6-482D-AA90-9EB0A240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C215BE2-2A43-475D-9EA9-8A24293F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67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561688B-6C48-4B6F-B27D-41A00D54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3AB8E32-0193-4F87-89AA-8B619A912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0C7E90-E6E1-4251-A416-8427288F2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79E9-11BE-4258-B3FE-1B085AC10F70}" type="datetimeFigureOut">
              <a:rPr lang="hr-HR" smtClean="0"/>
              <a:t>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8063D2-5937-43F4-8949-CAC723551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8CA3D1-4852-4C9C-8FFB-BA152F744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30A2-1FCB-4C08-8611-102CFEBC4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6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ospodarski.hr/casopis/izdanja-2021/broj-19-od-15-10-2021/origano-upotreba-i-kozmeticka-svojstv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58541-F635-4A7C-9BA7-543477407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4522156"/>
            <a:ext cx="5609222" cy="1363215"/>
          </a:xfrm>
        </p:spPr>
        <p:txBody>
          <a:bodyPr anchor="t">
            <a:normAutofit/>
          </a:bodyPr>
          <a:lstStyle/>
          <a:p>
            <a:pPr algn="l"/>
            <a:r>
              <a:rPr lang="hr-HR" sz="4800" dirty="0"/>
              <a:t>Tko sam i što liječim?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6914CC-38C1-447A-B859-2DEC887A1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3780825"/>
            <a:ext cx="5609219" cy="741331"/>
          </a:xfrm>
        </p:spPr>
        <p:txBody>
          <a:bodyPr anchor="b">
            <a:normAutofit/>
          </a:bodyPr>
          <a:lstStyle/>
          <a:p>
            <a:pPr algn="l"/>
            <a:endParaRPr lang="hr-HR" sz="2000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majcina dusica cvijet">
            <a:extLst>
              <a:ext uri="{FF2B5EF4-FFF2-40B4-BE49-F238E27FC236}">
                <a16:creationId xmlns:a16="http://schemas.microsoft.com/office/drawing/2014/main" id="{904E271F-4680-40D6-8053-24955E979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r="-2" b="-2"/>
          <a:stretch/>
        </p:blipFill>
        <p:spPr bwMode="auto"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užmarin u cvatu">
            <a:extLst>
              <a:ext uri="{FF2B5EF4-FFF2-40B4-BE49-F238E27FC236}">
                <a16:creationId xmlns:a16="http://schemas.microsoft.com/office/drawing/2014/main" id="{81EB723F-69CE-464A-BB83-88376F7E1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0" r="11412" b="2"/>
          <a:stretch/>
        </p:blipFill>
        <p:spPr bwMode="auto"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Bosiljak - mirisna biljka koju je šteta koristiti samo za začin | 24sata">
            <a:extLst>
              <a:ext uri="{FF2B5EF4-FFF2-40B4-BE49-F238E27FC236}">
                <a16:creationId xmlns:a16="http://schemas.microsoft.com/office/drawing/2014/main" id="{D4178327-20C3-494B-974A-1DB398C92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r="37376" b="2"/>
          <a:stretch/>
        </p:blipFill>
        <p:spPr bwMode="auto"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66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jcina dusica cvijet">
            <a:extLst>
              <a:ext uri="{FF2B5EF4-FFF2-40B4-BE49-F238E27FC236}">
                <a16:creationId xmlns:a16="http://schemas.microsoft.com/office/drawing/2014/main" id="{375996CD-369D-4A41-AFFF-1CE2D78FC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0" r="9090" b="20165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8ADACA-1B24-4ACE-BC7F-3BDAC143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/>
              <a:t>MAJČINA DUŠICA; DIVLJI TIMIJAN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54" name="Rezervirano mjesto sadržaja 2">
            <a:extLst>
              <a:ext uri="{FF2B5EF4-FFF2-40B4-BE49-F238E27FC236}">
                <a16:creationId xmlns:a16="http://schemas.microsoft.com/office/drawing/2014/main" id="{EF8CDEDB-05AB-49C5-8F4E-43DF856F6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383328"/>
              </p:ext>
            </p:extLst>
          </p:nvPr>
        </p:nvGraphicFramePr>
        <p:xfrm>
          <a:off x="371094" y="2530601"/>
          <a:ext cx="6393690" cy="395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86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tičnjak">
            <a:extLst>
              <a:ext uri="{FF2B5EF4-FFF2-40B4-BE49-F238E27FC236}">
                <a16:creationId xmlns:a16="http://schemas.microsoft.com/office/drawing/2014/main" id="{9DCF152C-72C4-463D-B38B-A91BFC641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t="9091" r="1422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08121C-3395-4570-B7AD-FCDBC993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/>
              <a:t>MATIČNJAK, MELISA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069249-491E-46D0-974B-A851AC652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3"/>
            <a:ext cx="5843275" cy="3700501"/>
          </a:xfrm>
        </p:spPr>
        <p:txBody>
          <a:bodyPr anchor="t">
            <a:normAutofit lnSpcReduction="10000"/>
          </a:bodyPr>
          <a:lstStyle/>
          <a:p>
            <a:r>
              <a:rPr lang="hr-HR" sz="1400" b="0" i="0" dirty="0">
                <a:effectLst/>
                <a:latin typeface="arial" panose="020B0604020202020204" pitchFamily="34" charset="0"/>
              </a:rPr>
              <a:t>prirodnog staništa u južnoj Europi i mediteranskoj regiji. Raste u visinu od 70 do 150 cm. Listovi imaju blag miris nalik na limun i metvicu.</a:t>
            </a:r>
            <a:endParaRPr lang="hr-HR" sz="1400" dirty="0"/>
          </a:p>
          <a:p>
            <a:r>
              <a:rPr lang="hr-HR" sz="1400" dirty="0"/>
              <a:t>ime je povezano s korištenjem ove biljke pri rojenju pčela – njome se premažu košnice kako bi se matice zadržale u novoj košnici</a:t>
            </a:r>
          </a:p>
          <a:p>
            <a:r>
              <a:rPr lang="hr-HR" sz="1400" dirty="0"/>
              <a:t>kao ljekovita biljka koristi se od antičkih vremena</a:t>
            </a:r>
          </a:p>
          <a:p>
            <a:r>
              <a:rPr lang="hr-HR" sz="1400" dirty="0"/>
              <a:t>ljekoviti su listovi, koji se beru prije cvatnje; suše se u hladu</a:t>
            </a:r>
          </a:p>
          <a:p>
            <a:r>
              <a:rPr lang="hr-HR" sz="1400" dirty="0"/>
              <a:t>eterično ulje, dobiva se iz cijele biljke, djeluje umirujuće</a:t>
            </a:r>
          </a:p>
          <a:p>
            <a:r>
              <a:rPr lang="hr-HR" sz="1400" dirty="0"/>
              <a:t>svježi sitno nasjeckani listovi koriste se kao začin – i na tja način djeluje ljekovito</a:t>
            </a:r>
          </a:p>
          <a:p>
            <a:pPr marL="0" indent="0">
              <a:buNone/>
            </a:pPr>
            <a:r>
              <a:rPr lang="hr-HR" sz="1400" dirty="0"/>
              <a:t>ČAJ – šaku matičnjaka kuhamo 5 minuta u 2 l vode i procijedimo; tim čajem se umivamo, djelotvorno čisti kožu</a:t>
            </a:r>
          </a:p>
          <a:p>
            <a:pPr marL="0" indent="0">
              <a:buNone/>
            </a:pPr>
            <a:r>
              <a:rPr lang="hr-HR" sz="1400" dirty="0"/>
              <a:t>ULJE – sitno isjeckani listovi se preliju s maslinovim uljem; ostavimo stajati na toplom mjestu 4 – 6 tjedana i procijedimo; mažemo mjesta oboljela od reume, gihta ili kontuzije</a:t>
            </a:r>
          </a:p>
          <a:p>
            <a:pPr marL="0" indent="0">
              <a:buNone/>
            </a:pPr>
            <a:endParaRPr lang="hr-HR" sz="900" dirty="0"/>
          </a:p>
          <a:p>
            <a:pPr marL="0" indent="0">
              <a:buNone/>
            </a:pPr>
            <a:endParaRPr lang="hr-HR" sz="900" dirty="0"/>
          </a:p>
          <a:p>
            <a:pPr marL="0" indent="0">
              <a:buNone/>
            </a:pP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73337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uzmarin">
            <a:extLst>
              <a:ext uri="{FF2B5EF4-FFF2-40B4-BE49-F238E27FC236}">
                <a16:creationId xmlns:a16="http://schemas.microsoft.com/office/drawing/2014/main" id="{C1CD7158-A49C-4D1B-A80D-433DECD88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 b="417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AA9E1B5-87B1-43A3-98A0-3DBED5EE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RUŽMARIN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4CC92-D808-444B-BAF3-A699E317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hr-HR" sz="1700" b="0" i="0" dirty="0">
                <a:solidFill>
                  <a:srgbClr val="FFFFFF"/>
                </a:solidFill>
                <a:effectLst/>
              </a:rPr>
              <a:t>ime potječe od latinskog </a:t>
            </a:r>
            <a:r>
              <a:rPr lang="hr-HR" sz="1700" b="0" i="0" dirty="0" err="1">
                <a:solidFill>
                  <a:srgbClr val="FFFFFF"/>
                </a:solidFill>
                <a:effectLst/>
              </a:rPr>
              <a:t>ros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 i </a:t>
            </a:r>
            <a:r>
              <a:rPr lang="hr-HR" sz="1700" b="0" i="0" dirty="0" err="1">
                <a:solidFill>
                  <a:srgbClr val="FFFFFF"/>
                </a:solidFill>
                <a:effectLst/>
              </a:rPr>
              <a:t>marinus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, odnosno "morska rosa„;  grmolika je zimzelena biljka igličastih listova i krhkih svijetloplavih cvjetova</a:t>
            </a:r>
          </a:p>
          <a:p>
            <a:r>
              <a:rPr lang="hr-HR" sz="1700" dirty="0">
                <a:solidFill>
                  <a:srgbClr val="FFFFFF"/>
                </a:solidFill>
              </a:rPr>
              <a:t>U ljekovite se svrhe rabe listovi, cvjetovi i mlade grančice, a treba ih brati u vrijeme cvatnje</a:t>
            </a:r>
          </a:p>
          <a:p>
            <a:r>
              <a:rPr lang="hr-HR" sz="1700" b="1" i="0" dirty="0">
                <a:solidFill>
                  <a:srgbClr val="FFFFFF"/>
                </a:solidFill>
                <a:effectLst/>
              </a:rPr>
              <a:t>Ružmarin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 su u povijesti grčki studenti stavljali na glavu kada su pripremali ispite. Tada se vjerovalo da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ružmarin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 potiče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koncentraciju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 i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pamćenje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.</a:t>
            </a:r>
          </a:p>
          <a:p>
            <a:r>
              <a:rPr lang="hr-HR" sz="1700" b="0" i="0" dirty="0">
                <a:solidFill>
                  <a:srgbClr val="FFFFFF"/>
                </a:solidFill>
                <a:effectLst/>
              </a:rPr>
              <a:t>Ružmarin kao lijek je najbolje iskoristiv za naše tijelo upravo onda kada se od njega radi čaj. Listovi ružmarina bogati su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beta karotenom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/Vitamin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A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, vitaminima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B1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,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B2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,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B3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,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B6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 te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B12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, </a:t>
            </a:r>
            <a:r>
              <a:rPr lang="hr-HR" sz="1700" b="0" i="0" dirty="0" err="1">
                <a:solidFill>
                  <a:srgbClr val="FFFFFF"/>
                </a:solidFill>
                <a:effectLst/>
              </a:rPr>
              <a:t>biotinom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 te vitaminom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C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,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D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,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E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 i </a:t>
            </a:r>
            <a:r>
              <a:rPr lang="hr-HR" sz="1700" b="1" i="0" dirty="0">
                <a:solidFill>
                  <a:srgbClr val="FFFFFF"/>
                </a:solidFill>
                <a:effectLst/>
              </a:rPr>
              <a:t>K</a:t>
            </a:r>
            <a:r>
              <a:rPr lang="hr-HR" sz="1700" b="0" i="0" dirty="0">
                <a:solidFill>
                  <a:srgbClr val="FFFFFF"/>
                </a:solidFill>
                <a:effectLst/>
              </a:rPr>
              <a:t>.</a:t>
            </a:r>
            <a:br>
              <a:rPr lang="hr-HR" sz="1700" b="0" i="0" dirty="0">
                <a:solidFill>
                  <a:srgbClr val="FFFFFF"/>
                </a:solidFill>
                <a:effectLst/>
              </a:rPr>
            </a:br>
            <a:br>
              <a:rPr lang="hr-HR" sz="1700" b="0" i="0" dirty="0">
                <a:solidFill>
                  <a:srgbClr val="FFFFFF"/>
                </a:solidFill>
                <a:effectLst/>
              </a:rPr>
            </a:br>
            <a:r>
              <a:rPr lang="hr-HR" sz="1700" b="0" i="0" dirty="0">
                <a:solidFill>
                  <a:srgbClr val="FFFFFF"/>
                </a:solidFill>
                <a:effectLst/>
              </a:rPr>
              <a:t> </a:t>
            </a:r>
            <a:r>
              <a:rPr lang="hr-HR" sz="1700" dirty="0">
                <a:solidFill>
                  <a:srgbClr val="FFFFFF"/>
                </a:solidFill>
              </a:rPr>
              <a:t>ČAJ – jednu čajnu žlicu listova ružmarina prelijemo s ¼ hladne vode, pustimo da prokuha i odmah procijedimo; piti dvije šalice toga čaja tijekom popodneva – njime jačamo iscrpljeni organizam </a:t>
            </a:r>
            <a:endParaRPr lang="hr-HR" sz="1700" b="0" i="0" dirty="0">
              <a:solidFill>
                <a:srgbClr val="FFFFFF"/>
              </a:solidFill>
              <a:effectLst/>
            </a:endParaRPr>
          </a:p>
          <a:p>
            <a:endParaRPr lang="hr-HR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osiljak – top-sastojak vaše kućne ljekarne – Radio Vitez">
            <a:extLst>
              <a:ext uri="{FF2B5EF4-FFF2-40B4-BE49-F238E27FC236}">
                <a16:creationId xmlns:a16="http://schemas.microsoft.com/office/drawing/2014/main" id="{A288F3F2-AC29-4D5A-858F-C8C9DEC33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9091" r="17143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A37266-96DA-4BBC-8F8C-27551079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/>
              <a:t>BOSILJAK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16890B-5559-473F-8905-D8166698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372758" cy="3207258"/>
          </a:xfrm>
        </p:spPr>
        <p:txBody>
          <a:bodyPr anchor="t">
            <a:normAutofit/>
          </a:bodyPr>
          <a:lstStyle/>
          <a:p>
            <a:r>
              <a:rPr lang="hr-HR" sz="1600" dirty="0"/>
              <a:t>Jednogodišnja biljka, cvate od lipnja do rujna – ima produžene cvatove na vrhu stabljike; cvjetovi su bijeli ili ružičasti</a:t>
            </a:r>
          </a:p>
          <a:p>
            <a:r>
              <a:rPr lang="hr-HR" sz="1600" dirty="0"/>
              <a:t>Cijela biljka ima vrlo ugodan miris</a:t>
            </a:r>
          </a:p>
          <a:p>
            <a:r>
              <a:rPr lang="hr-HR" sz="1600" dirty="0"/>
              <a:t>U ljekovite svrhe se koristi cijela cvatuća biljka, a kao začin svježi ili sušeni listovi</a:t>
            </a:r>
          </a:p>
          <a:p>
            <a:r>
              <a:rPr lang="hr-HR" sz="1600" dirty="0"/>
              <a:t>Suši se u hladu, do 40</a:t>
            </a:r>
            <a:r>
              <a:rPr lang="hr-HR" sz="1600" baseline="30000" dirty="0"/>
              <a:t>0</a:t>
            </a:r>
            <a:r>
              <a:rPr lang="hr-HR" sz="1600" dirty="0"/>
              <a:t>C kako bi se sačuvale aromatične tvari</a:t>
            </a:r>
            <a:br>
              <a:rPr lang="hr-HR" sz="1600" dirty="0"/>
            </a:br>
            <a:br>
              <a:rPr lang="hr-HR" sz="1600" dirty="0"/>
            </a:br>
            <a:r>
              <a:rPr lang="hr-HR" sz="1600" dirty="0"/>
              <a:t>TINKTURA – svježim se bosiljkom napuni boca i zalije rakijom; treba odstajati dok poprimi lijepu zelenkastu boju </a:t>
            </a:r>
            <a:br>
              <a:rPr lang="hr-HR" sz="1600" dirty="0"/>
            </a:br>
            <a:r>
              <a:rPr lang="hr-HR" sz="1600" dirty="0"/>
              <a:t>- preporuča se piti po jednu malu čašicu dnevno, kod želučanih smetnji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061367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7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4" name="Picture 10" descr="PRAVA LAVANDA (LAVANDULA ANGUSTIFOLIA) U LONČIČU fi 14cm - SADNICE POVRČA,  CVJEĆA, LUKOVICE - Eurogarden.eu">
            <a:extLst>
              <a:ext uri="{FF2B5EF4-FFF2-40B4-BE49-F238E27FC236}">
                <a16:creationId xmlns:a16="http://schemas.microsoft.com/office/drawing/2014/main" id="{23A6EEF4-3986-4217-A978-DB9E8AAB2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9090" b="1639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8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A1F25F-6CFE-4B33-AC94-3742E563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r-HR" sz="2800"/>
              <a:t>LAVANDA</a:t>
            </a:r>
          </a:p>
        </p:txBody>
      </p:sp>
      <p:sp>
        <p:nvSpPr>
          <p:cNvPr id="6158" name="Rectangle 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9" name="Rectangle 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3083D6-633F-4A89-98F2-7F6CFFC7F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6491345" cy="3207258"/>
          </a:xfrm>
        </p:spPr>
        <p:txBody>
          <a:bodyPr anchor="t">
            <a:normAutofit/>
          </a:bodyPr>
          <a:lstStyle/>
          <a:p>
            <a:r>
              <a:rPr lang="hr-HR" sz="1400" dirty="0"/>
              <a:t>zapadno Sredozemna biljka, cvate u lipnju i srpnju, cvjetovi su </a:t>
            </a:r>
            <a:r>
              <a:rPr lang="hr-HR" sz="1400" dirty="0" err="1"/>
              <a:t>blijedoljubičasti</a:t>
            </a:r>
            <a:r>
              <a:rPr lang="hr-HR" sz="1400" dirty="0"/>
              <a:t> grupirani u vršne cvatove</a:t>
            </a:r>
          </a:p>
          <a:p>
            <a:r>
              <a:rPr lang="hr-HR" sz="1400" dirty="0"/>
              <a:t>cijela biljka obiluje eteričnim uljima</a:t>
            </a:r>
          </a:p>
          <a:p>
            <a:r>
              <a:rPr lang="hr-HR" sz="1400" dirty="0"/>
              <a:t>u ljekovite svrhe rabe se prvenstveno cvjetovi, jer sadrže veliku količinu eteričnog ulja; rabe se i gornji dijelovi stabljike s listovima i cvjetovima; beru se u doba cvatnje</a:t>
            </a:r>
          </a:p>
          <a:p>
            <a:r>
              <a:rPr lang="hr-HR" sz="1400" dirty="0"/>
              <a:t>Lavanda djeluje umirujuće na središnji živčani sustav, liječi glavobolju uzrokovanu neurozom</a:t>
            </a:r>
            <a:br>
              <a:rPr lang="hr-HR" sz="1400" dirty="0"/>
            </a:br>
            <a:r>
              <a:rPr lang="hr-HR" sz="1400" dirty="0"/>
              <a:t>ČAJ – 2 žličice lavandinih cvjetova preliju se sa ¼ kipuće vode, nakon 5 minuta procijedi se i zasladi medom; pije se po 3-4 šalice dnevno, polaganim gutljajima; za umirenje živca, vrtoglavice i migrene</a:t>
            </a:r>
            <a:br>
              <a:rPr lang="hr-HR" sz="1400" dirty="0"/>
            </a:br>
            <a:br>
              <a:rPr lang="hr-HR" sz="1400" dirty="0"/>
            </a:br>
            <a:r>
              <a:rPr lang="hr-HR" sz="1400" dirty="0"/>
              <a:t>TINKTUROM se maže tjeme u slučaju ispadanja kose ili ako se stvara puno prhuti</a:t>
            </a:r>
            <a:br>
              <a:rPr lang="hr-HR" sz="1400" dirty="0"/>
            </a:b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676164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igano; Mravinac (Origanum vulgare) | Pijani Tvor">
            <a:extLst>
              <a:ext uri="{FF2B5EF4-FFF2-40B4-BE49-F238E27FC236}">
                <a16:creationId xmlns:a16="http://schemas.microsoft.com/office/drawing/2014/main" id="{A9301740-38AD-43AB-8AF2-F74583305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r="1445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Freeform: Shape 7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13C598-794D-4100-8FE6-B916628E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hr-HR"/>
              <a:t>PITOMI MAŽURAN ILI ORIGANO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5B815A-BA20-47C8-9511-235D7DC4A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655095" cy="4154361"/>
          </a:xfrm>
        </p:spPr>
        <p:txBody>
          <a:bodyPr>
            <a:normAutofit/>
          </a:bodyPr>
          <a:lstStyle/>
          <a:p>
            <a:r>
              <a:rPr lang="hr-HR" sz="1400" i="0" dirty="0">
                <a:effectLst/>
              </a:rPr>
              <a:t>Origano je kao biljka najaromatičniji u vrijeme pred otvaranje cvjetova. Od origana se za konzumaciju i upotrebu koriste listovi i stabljike. Origano bijelih cvjetova nema ljekovita svojstva. </a:t>
            </a:r>
          </a:p>
          <a:p>
            <a:r>
              <a:rPr lang="hr-HR" sz="1400" i="0" dirty="0">
                <a:effectLst/>
              </a:rPr>
              <a:t>Ima i farmakološko i terapeutsko djelovanje, učinkovit je kod liječenja oboljenja dišnih puteva, </a:t>
            </a:r>
            <a:r>
              <a:rPr lang="hr-HR" sz="1400" i="0" dirty="0" err="1">
                <a:effectLst/>
              </a:rPr>
              <a:t>aerofagije</a:t>
            </a:r>
            <a:r>
              <a:rPr lang="hr-HR" sz="1400" i="0" dirty="0">
                <a:effectLst/>
              </a:rPr>
              <a:t> te lošijeg apetita.</a:t>
            </a:r>
          </a:p>
          <a:p>
            <a:r>
              <a:rPr lang="hr-HR" sz="1400" i="0" dirty="0">
                <a:effectLst/>
              </a:rPr>
              <a:t>Origano ima antivirusna svojstva te djeluje tako da trenutačno olakšava tegobe uzrokovane infekcijama gornjeg dišnog sustava. Zahvaljujući svom antivirusnom i antibakterijskom svojstvu, izvrstan je u borbi protiv gripa i prehlade. Imate li astmu, pomoći će vam inhaliranje čajem od origana. Pare ovog čaja pročišćavaju nosne kanale i čiste sinuse.</a:t>
            </a:r>
          </a:p>
          <a:p>
            <a:pPr marL="0" indent="0">
              <a:buNone/>
            </a:pPr>
            <a:r>
              <a:rPr lang="hr-HR" sz="1400" i="0" dirty="0">
                <a:effectLst/>
              </a:rPr>
              <a:t>ČAJ -   200ml prokuhane vode preliti 1 čajnu žličicu usitnjenih listova origana; posudu poklopiti i nakon 10 minuta procijediti; piti jednu šalicu prije jela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254707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7EBF96-BA22-47DB-901C-BD7E1539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Literatura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B1BBD12A-DA0E-45AB-B209-8CDDF329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hr-HR" sz="2000">
                <a:solidFill>
                  <a:srgbClr val="FFFFFF"/>
                </a:solidFill>
              </a:rPr>
            </a:br>
            <a:br>
              <a:rPr lang="hr-HR" sz="2000">
                <a:solidFill>
                  <a:srgbClr val="FFFFFF"/>
                </a:solidFill>
              </a:rPr>
            </a:br>
            <a:r>
              <a:rPr lang="hr-HR" sz="2000">
                <a:solidFill>
                  <a:srgbClr val="FFFFFF"/>
                </a:solidFill>
              </a:rPr>
              <a:t>1) Marčinković, J., Božja biljna ljekarna, Zagreb, školska knjiga, 2001.</a:t>
            </a:r>
          </a:p>
          <a:p>
            <a:pPr marL="0" indent="0">
              <a:buNone/>
            </a:pPr>
            <a:r>
              <a:rPr lang="hr-HR" sz="2000">
                <a:solidFill>
                  <a:srgbClr val="FFFFFF"/>
                </a:solidFill>
              </a:rPr>
              <a:t>2) </a:t>
            </a:r>
            <a:r>
              <a:rPr lang="hr-HR" sz="2000">
                <a:solidFill>
                  <a:srgbClr val="FFFFFF"/>
                </a:solidFill>
                <a:hlinkClick r:id="rId2"/>
              </a:rPr>
              <a:t>https://gospodarski.hr/casopis/izdanja-2021/broj-19-od-15-10-2021/origano-upotreba-i-kozmeticka-svojstva/</a:t>
            </a:r>
            <a:r>
              <a:rPr lang="hr-HR" sz="2000">
                <a:solidFill>
                  <a:srgbClr val="FFFFFF"/>
                </a:solidFill>
              </a:rPr>
              <a:t> ; ožujak 2020.</a:t>
            </a:r>
          </a:p>
        </p:txBody>
      </p:sp>
    </p:spTree>
    <p:extLst>
      <p:ext uri="{BB962C8B-B14F-4D97-AF65-F5344CB8AC3E}">
        <p14:creationId xmlns:p14="http://schemas.microsoft.com/office/powerpoint/2010/main" val="11130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835</Words>
  <Application>Microsoft Office PowerPoint</Application>
  <PresentationFormat>Široki zaslon</PresentationFormat>
  <Paragraphs>40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Tema sustava Office</vt:lpstr>
      <vt:lpstr>Tko sam i što liječim?</vt:lpstr>
      <vt:lpstr>MAJČINA DUŠICA; DIVLJI TIMIJAN</vt:lpstr>
      <vt:lpstr>MATIČNJAK, MELISA</vt:lpstr>
      <vt:lpstr>RUŽMARIN</vt:lpstr>
      <vt:lpstr>BOSILJAK</vt:lpstr>
      <vt:lpstr>LAVANDA</vt:lpstr>
      <vt:lpstr>PITOMI MAŽURAN ILI ORIGANO 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sam i što liječim?</dc:title>
  <dc:creator>Emica Orešković</dc:creator>
  <cp:lastModifiedBy>Emica Orešković</cp:lastModifiedBy>
  <cp:revision>13</cp:revision>
  <dcterms:created xsi:type="dcterms:W3CDTF">2022-02-06T11:30:05Z</dcterms:created>
  <dcterms:modified xsi:type="dcterms:W3CDTF">2022-02-06T19:51:58Z</dcterms:modified>
</cp:coreProperties>
</file>