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107" d="100"/>
          <a:sy n="107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3655D6E-A1B3-455A-97D7-8D76B95D456B}" type="datetimeFigureOut">
              <a:rPr lang="hr-HR" smtClean="0"/>
              <a:t>28.9.2018.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2C32EDF-B1B2-4758-82FF-1A8993A8A2B2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              </a:t>
            </a:r>
            <a:r>
              <a:rPr lang="hr-HR" sz="2000" dirty="0" smtClean="0">
                <a:solidFill>
                  <a:srgbClr val="FF0000"/>
                </a:solidFill>
              </a:rPr>
              <a:t>NAPRAVILA:</a:t>
            </a:r>
            <a:r>
              <a:rPr lang="hr-HR" sz="1800" dirty="0" smtClean="0">
                <a:solidFill>
                  <a:srgbClr val="FF0000"/>
                </a:solidFill>
              </a:rPr>
              <a:t>Iva Šaravanja</a:t>
            </a: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Nasilje putem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INTERNETA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4032448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>
                <a:solidFill>
                  <a:srgbClr val="FF0000"/>
                </a:solidFill>
              </a:rPr>
              <a:t>elektroničko nasilje je oblik nasilja koji se odnosi na situacije kada je dijete izloženo napadu od strane druge osobe ili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grupe putem interneta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(npr. društvene mreže,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e-mail, blog i sl.) ili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mobilnog telefona s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ciljem uzrokovanja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štete ili neugode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to elektonično nasilje?</a:t>
            </a:r>
            <a:endParaRPr lang="hr-H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Hrvoje\Downloads\IMG-20180927-WA000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51" y="3271405"/>
            <a:ext cx="2597776" cy="13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rvoje\Downloads\IMG-20180927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65" y="1772816"/>
            <a:ext cx="2785152" cy="14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3733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           </a:t>
            </a:r>
            <a:r>
              <a:rPr lang="hr-HR" sz="2000" u="sng" dirty="0" smtClean="0">
                <a:solidFill>
                  <a:srgbClr val="FF0000"/>
                </a:solidFill>
              </a:rPr>
              <a:t>DRUŠTVENE MREŽE</a:t>
            </a:r>
          </a:p>
          <a:p>
            <a:pPr>
              <a:buFont typeface="Wingdings" pitchFamily="2" charset="2"/>
              <a:buChar char="Ø"/>
            </a:pPr>
            <a:endParaRPr lang="hr-H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000" u="sng" dirty="0">
                <a:solidFill>
                  <a:srgbClr val="FF0000"/>
                </a:solidFill>
              </a:rPr>
              <a:t>  93% djece ima svoje Facebook profil</a:t>
            </a:r>
          </a:p>
          <a:p>
            <a:pPr marL="0" indent="0">
              <a:buNone/>
            </a:pPr>
            <a:r>
              <a:rPr lang="hr-HR" sz="2000" u="sng" dirty="0">
                <a:solidFill>
                  <a:srgbClr val="FF0000"/>
                </a:solidFill>
              </a:rPr>
              <a:t>84% djece ima pristup internetu na mobitelu</a:t>
            </a:r>
          </a:p>
          <a:p>
            <a:pPr marL="0" indent="0">
              <a:buNone/>
            </a:pPr>
            <a:r>
              <a:rPr lang="hr-HR" sz="2000" u="sng" dirty="0">
                <a:solidFill>
                  <a:srgbClr val="FF0000"/>
                </a:solidFill>
              </a:rPr>
              <a:t>68% djece ima profil prije 13 godine života</a:t>
            </a:r>
          </a:p>
          <a:p>
            <a:pPr marL="0" indent="0">
              <a:buNone/>
            </a:pPr>
            <a:r>
              <a:rPr lang="hr-HR" sz="2000" u="sng" dirty="0">
                <a:solidFill>
                  <a:srgbClr val="FF0000"/>
                </a:solidFill>
              </a:rPr>
              <a:t>69% djece Facebook posjećuje više puta dnevno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hr-H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smtClean="0">
                <a:solidFill>
                  <a:srgbClr val="FF0000"/>
                </a:solidFill>
              </a:rPr>
              <a:t>  </a:t>
            </a:r>
          </a:p>
          <a:p>
            <a:pPr>
              <a:buFont typeface="+mj-lt"/>
              <a:buAutoNum type="alphaLcParenR"/>
            </a:pPr>
            <a:endParaRPr lang="hr-H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.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143000"/>
          </a:xfrm>
        </p:spPr>
        <p:txBody>
          <a:bodyPr/>
          <a:lstStyle/>
          <a:p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opasnosti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Hrvoje\Downloads\IMG-20180927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49" y="1628800"/>
            <a:ext cx="1843621" cy="18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</a:rPr>
              <a:t>izloženost uznemirujućim, agresivnim ili nepristojnim e-mail porukama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</a:rPr>
              <a:t>izloženost općem ili vršnjačkom nasilju i zlostavljanju,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</a:rPr>
              <a:t>medijska manipulacija,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vi-VN" dirty="0"/>
          </a:p>
          <a:p>
            <a:r>
              <a:rPr lang="hr-HR" sz="2000" dirty="0">
                <a:solidFill>
                  <a:srgbClr val="FF0000"/>
                </a:solidFill>
              </a:rPr>
              <a:t>direktna komunikacija s osobom koja traži neprimjerene odnose, </a:t>
            </a:r>
          </a:p>
          <a:p>
            <a:r>
              <a:rPr lang="hr-HR" sz="2000" dirty="0">
                <a:solidFill>
                  <a:srgbClr val="FF0000"/>
                </a:solidFill>
              </a:rPr>
              <a:t>izlaganje seksualnim sadržajima</a:t>
            </a:r>
          </a:p>
          <a:p>
            <a:r>
              <a:rPr lang="hr-HR" sz="2000" dirty="0">
                <a:solidFill>
                  <a:srgbClr val="FF0000"/>
                </a:solidFill>
              </a:rPr>
              <a:t>pretjerana izoliranost djeteta koje proizlazi iz prečestog/dugotrajnog korištenja kompjutera/interneta i sl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Rizici za djecu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38" y="4221088"/>
            <a:ext cx="2698964" cy="176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</a:rPr>
              <a:t>“</a:t>
            </a: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otvoreni profil”</a:t>
            </a:r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javno iznošenje informacija</a:t>
            </a:r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krađa identiteta</a:t>
            </a:r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lažno predstavljanje</a:t>
            </a:r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“prijatelji”</a:t>
            </a:r>
          </a:p>
          <a:p>
            <a:pPr marL="0" indent="0">
              <a:buNone/>
            </a:pPr>
            <a:r>
              <a:rPr lang="vi-V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fotografije</a:t>
            </a:r>
          </a:p>
          <a:p>
            <a:pPr marL="0" indent="0">
              <a:buNone/>
            </a:pPr>
            <a:endParaRPr lang="hr-HR" sz="22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vi-VN" sz="2000" dirty="0">
                <a:solidFill>
                  <a:srgbClr val="FF0000"/>
                </a:solidFill>
              </a:rPr>
              <a:t>zastrašivanje</a:t>
            </a:r>
          </a:p>
          <a:p>
            <a:r>
              <a:rPr lang="vi-VN" sz="2000" dirty="0">
                <a:solidFill>
                  <a:srgbClr val="FF0000"/>
                </a:solidFill>
              </a:rPr>
              <a:t>uhođenje</a:t>
            </a:r>
          </a:p>
          <a:p>
            <a:r>
              <a:rPr lang="vi-VN" sz="2000" dirty="0">
                <a:solidFill>
                  <a:srgbClr val="FF0000"/>
                </a:solidFill>
              </a:rPr>
              <a:t>ucjenjivanje</a:t>
            </a:r>
          </a:p>
          <a:p>
            <a:r>
              <a:rPr lang="vi-VN" sz="2000" dirty="0">
                <a:solidFill>
                  <a:srgbClr val="FF0000"/>
                </a:solidFill>
              </a:rPr>
              <a:t>zapošljavanje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Potencijalni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problemi društvenih mreža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11560" y="1574800"/>
            <a:ext cx="37338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Izbjegavaj</a:t>
            </a:r>
            <a:r>
              <a:rPr lang="hr-H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vi-V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otkrivati e-mail adrese ljudima koje ne poznajete</a:t>
            </a:r>
          </a:p>
          <a:p>
            <a:pPr marL="0" indent="0">
              <a:buNone/>
            </a:pP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otkrivajte vaše puno ime i prezime, telefonski broj, adresu stanovanja ili naziv škole koju pohađate</a:t>
            </a:r>
          </a:p>
          <a:p>
            <a:pPr marL="0" indent="0">
              <a:buNone/>
            </a:pPr>
            <a:endParaRPr lang="hr-H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ne otvarajte email ili privitke od ljudi koje ne poznajete </a:t>
            </a:r>
          </a:p>
          <a:p>
            <a:r>
              <a:rPr lang="hr-HR" sz="2000" dirty="0">
                <a:solidFill>
                  <a:srgbClr val="FF0000"/>
                </a:solidFill>
              </a:rPr>
              <a:t>ako posjetite neku stranicu ili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primite e-mail koji vam se čini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neprimjeren recite to svojim </a:t>
            </a:r>
            <a:br>
              <a:rPr lang="hr-HR" sz="2000" dirty="0">
                <a:solidFill>
                  <a:srgbClr val="FF0000"/>
                </a:solidFill>
              </a:rPr>
            </a:br>
            <a:r>
              <a:rPr lang="hr-HR" sz="2000" dirty="0">
                <a:solidFill>
                  <a:srgbClr val="FF0000"/>
                </a:solidFill>
              </a:rPr>
              <a:t>roditeljima ili onome tko na vas pazi</a:t>
            </a:r>
          </a:p>
          <a:p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djeca trebaju učiniti?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686747" cy="2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4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si pomoći?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9080"/>
          </a:xfrm>
        </p:spPr>
        <p:txBody>
          <a:bodyPr/>
          <a:lstStyle/>
          <a:p>
            <a:r>
              <a:rPr lang="hr-HR" sz="3600" dirty="0">
                <a:solidFill>
                  <a:srgbClr val="FF0000"/>
                </a:solidFill>
              </a:rPr>
              <a:t>valja shvatiti da bez obzira što je internet virtualno mjesto, opasnosti koje vrebaju su stvarne i zaista je moguće nastradati, a pravila koje vrijede u stvarnome životu treba preslikati i u ovaj virtualni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232248" cy="150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oriz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3231</TotalTime>
  <Words>227</Words>
  <Application>Microsoft Office PowerPoint</Application>
  <PresentationFormat>Prikaz na zaslonu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Horizon</vt:lpstr>
      <vt:lpstr>Nasilje putem  INTERNETA </vt:lpstr>
      <vt:lpstr>Što je to elektonično nasilje?</vt:lpstr>
      <vt:lpstr>Vrste opasnosti</vt:lpstr>
      <vt:lpstr>Rizici za djecu</vt:lpstr>
      <vt:lpstr>Potencijalni problemi društvenih mreža</vt:lpstr>
      <vt:lpstr>Što djeca trebaju učiniti?</vt:lpstr>
      <vt:lpstr>Kako si pomoći?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Hrvoje</dc:creator>
  <cp:lastModifiedBy>Windows korisnik</cp:lastModifiedBy>
  <cp:revision>29</cp:revision>
  <dcterms:created xsi:type="dcterms:W3CDTF">2018-09-25T15:31:31Z</dcterms:created>
  <dcterms:modified xsi:type="dcterms:W3CDTF">2018-09-28T09:15:59Z</dcterms:modified>
</cp:coreProperties>
</file>