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11" r:id="rId2"/>
    <p:sldId id="312" r:id="rId3"/>
    <p:sldId id="315" r:id="rId4"/>
    <p:sldId id="319" r:id="rId5"/>
    <p:sldId id="308" r:id="rId6"/>
    <p:sldId id="320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6D60"/>
    <a:srgbClr val="CEC7C5"/>
    <a:srgbClr val="DD37A2"/>
    <a:srgbClr val="CA6A1E"/>
    <a:srgbClr val="E46C0A"/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>
        <p:scale>
          <a:sx n="106" d="100"/>
          <a:sy n="106" d="100"/>
        </p:scale>
        <p:origin x="-10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EB508-87A2-4367-BE48-ED7426F9A25F}" type="datetimeFigureOut">
              <a:rPr lang="hr-HR" smtClean="0"/>
              <a:pPr/>
              <a:t>24.4.2018.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B4F8C-1ACF-492F-B089-9E0511CD854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4448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1B4F8C-1ACF-492F-B089-9E0511CD8541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5502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1B4F8C-1ACF-492F-B089-9E0511CD8541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9300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A24C-FDD2-43F0-B752-4A89BC7DC585}" type="datetimeFigureOut">
              <a:rPr lang="hr-HR" smtClean="0"/>
              <a:pPr/>
              <a:t>24.4.2018.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6744-CB70-4522-A4C6-8D449D04185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A24C-FDD2-43F0-B752-4A89BC7DC585}" type="datetimeFigureOut">
              <a:rPr lang="hr-HR" smtClean="0"/>
              <a:pPr/>
              <a:t>24.4.2018.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6744-CB70-4522-A4C6-8D449D04185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A24C-FDD2-43F0-B752-4A89BC7DC585}" type="datetimeFigureOut">
              <a:rPr lang="hr-HR" smtClean="0"/>
              <a:pPr/>
              <a:t>24.4.2018.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6744-CB70-4522-A4C6-8D449D04185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A24C-FDD2-43F0-B752-4A89BC7DC585}" type="datetimeFigureOut">
              <a:rPr lang="hr-HR" smtClean="0"/>
              <a:pPr/>
              <a:t>24.4.2018.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6744-CB70-4522-A4C6-8D449D04185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A24C-FDD2-43F0-B752-4A89BC7DC585}" type="datetimeFigureOut">
              <a:rPr lang="hr-HR" smtClean="0"/>
              <a:pPr/>
              <a:t>24.4.2018.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6744-CB70-4522-A4C6-8D449D04185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A24C-FDD2-43F0-B752-4A89BC7DC585}" type="datetimeFigureOut">
              <a:rPr lang="hr-HR" smtClean="0"/>
              <a:pPr/>
              <a:t>24.4.2018.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6744-CB70-4522-A4C6-8D449D04185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A24C-FDD2-43F0-B752-4A89BC7DC585}" type="datetimeFigureOut">
              <a:rPr lang="hr-HR" smtClean="0"/>
              <a:pPr/>
              <a:t>24.4.2018.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6744-CB70-4522-A4C6-8D449D04185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A24C-FDD2-43F0-B752-4A89BC7DC585}" type="datetimeFigureOut">
              <a:rPr lang="hr-HR" smtClean="0"/>
              <a:pPr/>
              <a:t>24.4.2018.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6744-CB70-4522-A4C6-8D449D04185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A24C-FDD2-43F0-B752-4A89BC7DC585}" type="datetimeFigureOut">
              <a:rPr lang="hr-HR" smtClean="0"/>
              <a:pPr/>
              <a:t>24.4.2018.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6744-CB70-4522-A4C6-8D449D04185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A24C-FDD2-43F0-B752-4A89BC7DC585}" type="datetimeFigureOut">
              <a:rPr lang="hr-HR" smtClean="0"/>
              <a:pPr/>
              <a:t>24.4.2018.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6744-CB70-4522-A4C6-8D449D04185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A24C-FDD2-43F0-B752-4A89BC7DC585}" type="datetimeFigureOut">
              <a:rPr lang="hr-HR" smtClean="0"/>
              <a:pPr/>
              <a:t>24.4.2018.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6744-CB70-4522-A4C6-8D449D04185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AA24C-FDD2-43F0-B752-4A89BC7DC585}" type="datetimeFigureOut">
              <a:rPr lang="hr-HR" smtClean="0"/>
              <a:pPr/>
              <a:t>24.4.2018.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E6744-CB70-4522-A4C6-8D449D041857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3779912" y="4509120"/>
            <a:ext cx="4176464" cy="1077218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hr-HR" sz="1200" b="1" dirty="0" smtClean="0">
              <a:solidFill>
                <a:srgbClr val="816D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r-HR" sz="4000" b="1" dirty="0" smtClean="0">
                <a:solidFill>
                  <a:srgbClr val="816D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Hladnjaci</a:t>
            </a:r>
          </a:p>
          <a:p>
            <a:pPr algn="ctr"/>
            <a:endParaRPr lang="hr-HR" sz="1200" b="1" dirty="0">
              <a:solidFill>
                <a:srgbClr val="816D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878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niOkvir 8"/>
          <p:cNvSpPr txBox="1"/>
          <p:nvPr/>
        </p:nvSpPr>
        <p:spPr>
          <a:xfrm>
            <a:off x="309453" y="1872114"/>
            <a:ext cx="311952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i="1" dirty="0" smtClean="0">
                <a:solidFill>
                  <a:schemeClr val="bg1">
                    <a:lumMod val="50000"/>
                  </a:schemeClr>
                </a:solidFill>
              </a:rPr>
              <a:t>Rashladni uređaj hladnjaka sastoji se od: </a:t>
            </a:r>
            <a:r>
              <a:rPr lang="hr-HR" sz="2800" b="1" i="1" dirty="0" smtClean="0">
                <a:solidFill>
                  <a:srgbClr val="816D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kompresora s elektromotorom, kondenzatora, kapilarne cjevčice, isparivača i termostata.</a:t>
            </a:r>
            <a:endParaRPr lang="hr-HR" sz="2800" i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2777" y="1083223"/>
            <a:ext cx="4933056" cy="4896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3" name="Ravni poveznik sa strelicom 2"/>
          <p:cNvCxnSpPr/>
          <p:nvPr/>
        </p:nvCxnSpPr>
        <p:spPr>
          <a:xfrm flipV="1">
            <a:off x="4767217" y="4936522"/>
            <a:ext cx="1584176" cy="720080"/>
          </a:xfrm>
          <a:prstGeom prst="straightConnector1">
            <a:avLst/>
          </a:prstGeom>
          <a:ln w="57150">
            <a:solidFill>
              <a:srgbClr val="816D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kstniOkvir 4"/>
          <p:cNvSpPr txBox="1"/>
          <p:nvPr/>
        </p:nvSpPr>
        <p:spPr>
          <a:xfrm>
            <a:off x="4572000" y="5656602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rgbClr val="816D60"/>
                </a:solidFill>
              </a:rPr>
              <a:t>KOMPRESOR S ELEKTROMOTOROM</a:t>
            </a:r>
            <a:endParaRPr lang="hr-HR" b="1" dirty="0">
              <a:solidFill>
                <a:srgbClr val="816D60"/>
              </a:solidFill>
            </a:endParaRPr>
          </a:p>
        </p:txBody>
      </p:sp>
      <p:cxnSp>
        <p:nvCxnSpPr>
          <p:cNvPr id="10" name="Ravni poveznik sa strelicom 9"/>
          <p:cNvCxnSpPr/>
          <p:nvPr/>
        </p:nvCxnSpPr>
        <p:spPr>
          <a:xfrm flipH="1" flipV="1">
            <a:off x="7208730" y="5256490"/>
            <a:ext cx="973369" cy="360040"/>
          </a:xfrm>
          <a:prstGeom prst="straightConnector1">
            <a:avLst/>
          </a:prstGeom>
          <a:ln w="57150">
            <a:solidFill>
              <a:srgbClr val="816D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niOkvir 10"/>
          <p:cNvSpPr txBox="1"/>
          <p:nvPr/>
        </p:nvSpPr>
        <p:spPr>
          <a:xfrm>
            <a:off x="7556666" y="566124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rgbClr val="816D60"/>
                </a:solidFill>
              </a:rPr>
              <a:t>TERMOSTAT</a:t>
            </a:r>
            <a:endParaRPr lang="hr-HR" b="1" dirty="0">
              <a:solidFill>
                <a:srgbClr val="816D60"/>
              </a:solidFill>
            </a:endParaRPr>
          </a:p>
        </p:txBody>
      </p:sp>
      <p:cxnSp>
        <p:nvCxnSpPr>
          <p:cNvPr id="15" name="Ravni poveznik sa strelicom 14"/>
          <p:cNvCxnSpPr/>
          <p:nvPr/>
        </p:nvCxnSpPr>
        <p:spPr>
          <a:xfrm flipH="1" flipV="1">
            <a:off x="7447320" y="3750420"/>
            <a:ext cx="973369" cy="360040"/>
          </a:xfrm>
          <a:prstGeom prst="straightConnector1">
            <a:avLst/>
          </a:prstGeom>
          <a:ln w="57150">
            <a:solidFill>
              <a:srgbClr val="816D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niOkvir 15"/>
          <p:cNvSpPr txBox="1"/>
          <p:nvPr/>
        </p:nvSpPr>
        <p:spPr>
          <a:xfrm>
            <a:off x="7556666" y="415517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rgbClr val="816D60"/>
                </a:solidFill>
              </a:rPr>
              <a:t>KONDENZATOR</a:t>
            </a:r>
            <a:endParaRPr lang="hr-HR" b="1" dirty="0">
              <a:solidFill>
                <a:srgbClr val="816D60"/>
              </a:solidFill>
            </a:endParaRPr>
          </a:p>
        </p:txBody>
      </p:sp>
      <p:cxnSp>
        <p:nvCxnSpPr>
          <p:cNvPr id="17" name="Ravni poveznik sa strelicom 16"/>
          <p:cNvCxnSpPr/>
          <p:nvPr/>
        </p:nvCxnSpPr>
        <p:spPr>
          <a:xfrm flipH="1" flipV="1">
            <a:off x="7337974" y="1872114"/>
            <a:ext cx="973369" cy="360040"/>
          </a:xfrm>
          <a:prstGeom prst="straightConnector1">
            <a:avLst/>
          </a:prstGeom>
          <a:ln w="57150">
            <a:solidFill>
              <a:srgbClr val="816D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niOkvir 17"/>
          <p:cNvSpPr txBox="1"/>
          <p:nvPr/>
        </p:nvSpPr>
        <p:spPr>
          <a:xfrm>
            <a:off x="7791250" y="227687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rgbClr val="816D60"/>
                </a:solidFill>
              </a:rPr>
              <a:t>ISPARIVAČ</a:t>
            </a:r>
            <a:endParaRPr lang="hr-HR" b="1" dirty="0">
              <a:solidFill>
                <a:srgbClr val="816D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40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  <p:bldP spid="11" grpId="0"/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Slika 1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80198" y="1347824"/>
            <a:ext cx="4027222" cy="5285293"/>
          </a:xfrm>
          <a:prstGeom prst="rect">
            <a:avLst/>
          </a:prstGeom>
        </p:spPr>
      </p:pic>
      <p:cxnSp>
        <p:nvCxnSpPr>
          <p:cNvPr id="3" name="Ravni poveznik sa strelicom 2"/>
          <p:cNvCxnSpPr/>
          <p:nvPr/>
        </p:nvCxnSpPr>
        <p:spPr>
          <a:xfrm flipV="1">
            <a:off x="1867311" y="5857731"/>
            <a:ext cx="1586897" cy="684947"/>
          </a:xfrm>
          <a:prstGeom prst="straightConnector1">
            <a:avLst/>
          </a:prstGeom>
          <a:ln w="57150">
            <a:solidFill>
              <a:srgbClr val="816D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sa strelicom 14"/>
          <p:cNvCxnSpPr/>
          <p:nvPr/>
        </p:nvCxnSpPr>
        <p:spPr>
          <a:xfrm>
            <a:off x="1187624" y="3802262"/>
            <a:ext cx="1510884" cy="32931"/>
          </a:xfrm>
          <a:prstGeom prst="straightConnector1">
            <a:avLst/>
          </a:prstGeom>
          <a:ln w="57150">
            <a:solidFill>
              <a:srgbClr val="816D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ni poveznik sa strelicom 16"/>
          <p:cNvCxnSpPr/>
          <p:nvPr/>
        </p:nvCxnSpPr>
        <p:spPr>
          <a:xfrm flipH="1" flipV="1">
            <a:off x="4666099" y="4584164"/>
            <a:ext cx="1589989" cy="72008"/>
          </a:xfrm>
          <a:prstGeom prst="straightConnector1">
            <a:avLst/>
          </a:prstGeom>
          <a:ln w="57150">
            <a:solidFill>
              <a:srgbClr val="816D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slov 1"/>
          <p:cNvSpPr txBox="1">
            <a:spLocks/>
          </p:cNvSpPr>
          <p:nvPr/>
        </p:nvSpPr>
        <p:spPr>
          <a:xfrm>
            <a:off x="1576051" y="273483"/>
            <a:ext cx="5904656" cy="868958"/>
          </a:xfrm>
          <a:prstGeom prst="rect">
            <a:avLst/>
          </a:prstGeom>
          <a:solidFill>
            <a:srgbClr val="816D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b="1" i="1" dirty="0" smtClean="0">
                <a:solidFill>
                  <a:schemeClr val="bg1"/>
                </a:solidFill>
              </a:rPr>
              <a:t>Način rada hladnjaka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14" name="Zaobljeni pravokutnik 13"/>
          <p:cNvSpPr/>
          <p:nvPr/>
        </p:nvSpPr>
        <p:spPr>
          <a:xfrm>
            <a:off x="450816" y="4581128"/>
            <a:ext cx="2160240" cy="1554380"/>
          </a:xfrm>
          <a:prstGeom prst="roundRect">
            <a:avLst/>
          </a:prstGeom>
          <a:ln w="57150">
            <a:solidFill>
              <a:srgbClr val="816D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1600" dirty="0" smtClean="0">
                <a:solidFill>
                  <a:srgbClr val="816D60"/>
                </a:solidFill>
              </a:rPr>
              <a:t>Elektromotor</a:t>
            </a:r>
            <a:r>
              <a:rPr lang="hr-HR" sz="1600" b="1" dirty="0" smtClean="0">
                <a:solidFill>
                  <a:srgbClr val="816D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1600" dirty="0" smtClean="0">
                <a:solidFill>
                  <a:srgbClr val="816D60"/>
                </a:solidFill>
              </a:rPr>
              <a:t>pokreće</a:t>
            </a:r>
            <a:r>
              <a:rPr lang="hr-HR" sz="1600" b="1" dirty="0" smtClean="0">
                <a:solidFill>
                  <a:srgbClr val="816D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kompresor </a:t>
            </a:r>
            <a:r>
              <a:rPr lang="hr-HR" sz="1600" dirty="0" smtClean="0">
                <a:solidFill>
                  <a:srgbClr val="816D60"/>
                </a:solidFill>
              </a:rPr>
              <a:t>koji potiskuje i tjera na kruženje sredstva za hlađenje u hladnjaku.</a:t>
            </a:r>
            <a:endParaRPr lang="hr-HR" sz="1600" dirty="0" smtClean="0"/>
          </a:p>
        </p:txBody>
      </p:sp>
      <p:sp>
        <p:nvSpPr>
          <p:cNvPr id="19" name="Zaobljeni pravokutnik 18"/>
          <p:cNvSpPr/>
          <p:nvPr/>
        </p:nvSpPr>
        <p:spPr>
          <a:xfrm>
            <a:off x="179512" y="1309694"/>
            <a:ext cx="2232248" cy="2263322"/>
          </a:xfrm>
          <a:prstGeom prst="roundRect">
            <a:avLst/>
          </a:prstGeom>
          <a:ln w="57150">
            <a:solidFill>
              <a:srgbClr val="816D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1600" b="1" dirty="0" smtClean="0">
                <a:solidFill>
                  <a:srgbClr val="816D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Kondenzator </a:t>
            </a:r>
            <a:r>
              <a:rPr lang="hr-HR" sz="1600" dirty="0" smtClean="0">
                <a:solidFill>
                  <a:srgbClr val="816D60"/>
                </a:solidFill>
              </a:rPr>
              <a:t>je sistem cijevi na stražnjoj strani hladnjaka odakle se strujanjem zraka odvodi toplina sa sredstva za hlađenje u okolni prostor.</a:t>
            </a:r>
            <a:endParaRPr lang="hr-HR" sz="1600" dirty="0" smtClean="0"/>
          </a:p>
        </p:txBody>
      </p:sp>
      <p:sp>
        <p:nvSpPr>
          <p:cNvPr id="21" name="Zaobljeni pravokutnik 20"/>
          <p:cNvSpPr/>
          <p:nvPr/>
        </p:nvSpPr>
        <p:spPr>
          <a:xfrm>
            <a:off x="6544603" y="3890843"/>
            <a:ext cx="1872208" cy="2163670"/>
          </a:xfrm>
          <a:prstGeom prst="roundRect">
            <a:avLst/>
          </a:prstGeom>
          <a:ln w="57150">
            <a:solidFill>
              <a:srgbClr val="816D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1600" b="1" dirty="0" smtClean="0">
                <a:solidFill>
                  <a:srgbClr val="816D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Isparivač </a:t>
            </a:r>
            <a:r>
              <a:rPr lang="hr-HR" sz="1600" dirty="0" smtClean="0">
                <a:solidFill>
                  <a:srgbClr val="816D60"/>
                </a:solidFill>
              </a:rPr>
              <a:t>je sistem cijevi unutar hladnjaka koji omogućuje širenje i isparavanje sredstva za hlađenje.</a:t>
            </a:r>
            <a:endParaRPr lang="hr-HR" sz="1600" dirty="0" smtClean="0"/>
          </a:p>
        </p:txBody>
      </p:sp>
    </p:spTree>
    <p:extLst>
      <p:ext uri="{BB962C8B-B14F-4D97-AF65-F5344CB8AC3E}">
        <p14:creationId xmlns:p14="http://schemas.microsoft.com/office/powerpoint/2010/main" val="422295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/>
          </p:cNvSpPr>
          <p:nvPr/>
        </p:nvSpPr>
        <p:spPr>
          <a:xfrm>
            <a:off x="2195736" y="980728"/>
            <a:ext cx="5904656" cy="868958"/>
          </a:xfrm>
          <a:prstGeom prst="rect">
            <a:avLst/>
          </a:prstGeom>
          <a:solidFill>
            <a:srgbClr val="816D6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b="1" i="1" dirty="0" smtClean="0">
                <a:solidFill>
                  <a:schemeClr val="bg1"/>
                </a:solidFill>
              </a:rPr>
              <a:t>Termostat</a:t>
            </a:r>
            <a:endParaRPr lang="hr-HR" sz="4800" dirty="0">
              <a:solidFill>
                <a:schemeClr val="bg1"/>
              </a:solidFill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7584" y="764704"/>
            <a:ext cx="2221132" cy="15877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" name="Rezervirano mjesto sadržaja 2"/>
          <p:cNvSpPr txBox="1">
            <a:spLocks/>
          </p:cNvSpPr>
          <p:nvPr/>
        </p:nvSpPr>
        <p:spPr>
          <a:xfrm>
            <a:off x="467544" y="2780928"/>
            <a:ext cx="4392488" cy="324036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2575" indent="-9525" algn="l"/>
            <a:r>
              <a:rPr lang="hr-HR" sz="2800" b="1" i="1" dirty="0" smtClean="0">
                <a:solidFill>
                  <a:srgbClr val="816D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Termostat </a:t>
            </a:r>
            <a:r>
              <a:rPr lang="hr-HR" sz="2800" i="1" dirty="0" smtClean="0">
                <a:solidFill>
                  <a:schemeClr val="bg1">
                    <a:lumMod val="50000"/>
                  </a:schemeClr>
                </a:solidFill>
              </a:rPr>
              <a:t>regulira temperaturu u hladnjaku uključivanjem i isključivanjem elektromotora kompresora, odnosno rashladnog procesa.</a:t>
            </a:r>
          </a:p>
          <a:p>
            <a:pPr marL="282575" indent="-9525" algn="l"/>
            <a:endParaRPr lang="hr-HR" sz="1200" i="1" dirty="0">
              <a:solidFill>
                <a:schemeClr val="bg1">
                  <a:lumMod val="50000"/>
                </a:schemeClr>
              </a:solidFill>
            </a:endParaRPr>
          </a:p>
          <a:p>
            <a:pPr marL="282575" indent="-9525" algn="l"/>
            <a:r>
              <a:rPr lang="hr-HR" sz="2800" i="1" dirty="0" smtClean="0">
                <a:solidFill>
                  <a:schemeClr val="bg1">
                    <a:lumMod val="50000"/>
                  </a:schemeClr>
                </a:solidFill>
              </a:rPr>
              <a:t>Za čuvanje hrane u hladnjaku tijekom kraćeg vremenskog roka potrebna je temperatura od </a:t>
            </a:r>
            <a:r>
              <a:rPr lang="hr-HR" sz="2800" b="1" i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3⁰C do 5⁰C.</a:t>
            </a:r>
            <a:endParaRPr lang="hr-HR" sz="2800" b="1" i="1" dirty="0" smtClean="0">
              <a:solidFill>
                <a:srgbClr val="816D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887" y="2924944"/>
            <a:ext cx="3893553" cy="2597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93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/>
          </p:cNvSpPr>
          <p:nvPr/>
        </p:nvSpPr>
        <p:spPr>
          <a:xfrm>
            <a:off x="539552" y="3356992"/>
            <a:ext cx="7992888" cy="2880320"/>
          </a:xfrm>
          <a:prstGeom prst="rect">
            <a:avLst/>
          </a:prstGeom>
          <a:solidFill>
            <a:srgbClr val="816D6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i="1" dirty="0" smtClean="0">
                <a:solidFill>
                  <a:schemeClr val="bg1"/>
                </a:solidFill>
              </a:rPr>
              <a:t>Savjeti za pravilno korištenje hladnjaka: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hr-HR" sz="2000" b="1" i="1" dirty="0" smtClean="0">
                <a:solidFill>
                  <a:schemeClr val="bg1"/>
                </a:solidFill>
              </a:rPr>
              <a:t>Postaviti hladnjak na što hladnije mjesto i odmaknuti ga od zida i dijelova namještaja.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hr-HR" sz="2000" b="1" i="1" dirty="0" smtClean="0">
                <a:solidFill>
                  <a:schemeClr val="bg1"/>
                </a:solidFill>
              </a:rPr>
              <a:t>Vrata hladnjaka otvarati samo po potrebi i zatvarati ih što prije.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hr-HR" sz="2000" b="1" i="1" dirty="0" smtClean="0">
                <a:solidFill>
                  <a:schemeClr val="bg1"/>
                </a:solidFill>
              </a:rPr>
              <a:t>Hranu ohladiti na sobnu temperaturu prije odlaganja u hladnjak.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hr-HR" sz="2000" b="1" i="1" dirty="0" smtClean="0">
                <a:solidFill>
                  <a:schemeClr val="bg1"/>
                </a:solidFill>
              </a:rPr>
              <a:t>Ukoliko hladnjak ne posjeduje sistem protiv zaleđivanja, potrebno ga je povremeno odleđivati.</a:t>
            </a:r>
            <a:endParaRPr lang="hr-HR" sz="3200" dirty="0">
              <a:solidFill>
                <a:schemeClr val="bg1"/>
              </a:solidFill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71457"/>
            <a:ext cx="2412267" cy="32163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1710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86608" cy="490066"/>
          </a:xfrm>
        </p:spPr>
        <p:txBody>
          <a:bodyPr>
            <a:normAutofit/>
          </a:bodyPr>
          <a:lstStyle/>
          <a:p>
            <a:r>
              <a:rPr lang="hr-HR" sz="2000" dirty="0" smtClean="0"/>
              <a:t>Domaći rad:</a:t>
            </a:r>
            <a:endParaRPr lang="hr-HR" sz="2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1872208"/>
          </a:xfrm>
        </p:spPr>
        <p:txBody>
          <a:bodyPr/>
          <a:lstStyle/>
          <a:p>
            <a:r>
              <a:rPr lang="hr-HR" dirty="0" smtClean="0"/>
              <a:t>U bilježnicu odgovori na pitanja koja se nalaze na kraju lekcije.</a:t>
            </a:r>
          </a:p>
          <a:p>
            <a:r>
              <a:rPr lang="hr-HR" dirty="0" smtClean="0"/>
              <a:t>Riješi radni list </a:t>
            </a:r>
            <a:r>
              <a:rPr lang="hr-HR" dirty="0" smtClean="0"/>
              <a:t>T10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33532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2267</TotalTime>
  <Words>197</Words>
  <Application>Microsoft Office PowerPoint</Application>
  <PresentationFormat>Prikaz na zaslonu (4:3)</PresentationFormat>
  <Paragraphs>25</Paragraphs>
  <Slides>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Office Theme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Domaći rad: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Profesor</cp:lastModifiedBy>
  <cp:revision>239</cp:revision>
  <dcterms:created xsi:type="dcterms:W3CDTF">2014-07-14T13:41:43Z</dcterms:created>
  <dcterms:modified xsi:type="dcterms:W3CDTF">2018-04-24T12:39:47Z</dcterms:modified>
</cp:coreProperties>
</file>