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3" r:id="rId8"/>
    <p:sldId id="26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01" autoAdjust="0"/>
    <p:restoredTop sz="94660"/>
  </p:normalViewPr>
  <p:slideViewPr>
    <p:cSldViewPr>
      <p:cViewPr varScale="1">
        <p:scale>
          <a:sx n="76" d="100"/>
          <a:sy n="76" d="100"/>
        </p:scale>
        <p:origin x="174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4B928F-3757-4458-8A6D-C8DCF4ACB2F5}" type="datetimeFigureOut">
              <a:rPr lang="hr-HR" smtClean="0"/>
              <a:pPr/>
              <a:t>11.5.2020.</a:t>
            </a:fld>
            <a:endParaRPr lang="hr-HR"/>
          </a:p>
        </p:txBody>
      </p:sp>
      <p:sp>
        <p:nvSpPr>
          <p:cNvPr id="4" name="Rezervirano mjesto slike slajd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6" name="Rezervirano mjesto podnožj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E03199-AE8B-4F60-B8DB-382B741BD233}" type="slidenum">
              <a:rPr lang="hr-HR" smtClean="0"/>
              <a:pPr/>
              <a:t>‹#›</a:t>
            </a:fld>
            <a:endParaRPr lang="hr-HR"/>
          </a:p>
        </p:txBody>
      </p:sp>
    </p:spTree>
    <p:extLst>
      <p:ext uri="{BB962C8B-B14F-4D97-AF65-F5344CB8AC3E}">
        <p14:creationId xmlns:p14="http://schemas.microsoft.com/office/powerpoint/2010/main" val="907334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hr-HR"/>
              <a:t>Kliknite da biste uredili stil naslova matrice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D8FD6C57-3AC8-4AC6-93E0-6DFA038CD84B}" type="datetimeFigureOut">
              <a:rPr lang="hr-HR" smtClean="0"/>
              <a:pPr/>
              <a:t>11.5.2020.</a:t>
            </a:fld>
            <a:endParaRPr lang="hr-HR"/>
          </a:p>
        </p:txBody>
      </p:sp>
      <p:sp>
        <p:nvSpPr>
          <p:cNvPr id="5" name="Footer Placeholder 4"/>
          <p:cNvSpPr>
            <a:spLocks noGrp="1"/>
          </p:cNvSpPr>
          <p:nvPr>
            <p:ph type="ftr" sz="quarter" idx="11"/>
          </p:nvPr>
        </p:nvSpPr>
        <p:spPr>
          <a:xfrm>
            <a:off x="2396319" y="329308"/>
            <a:ext cx="3086292" cy="309201"/>
          </a:xfrm>
        </p:spPr>
        <p:txBody>
          <a:bodyPr/>
          <a:lstStyle/>
          <a:p>
            <a:endParaRPr lang="hr-HR"/>
          </a:p>
        </p:txBody>
      </p:sp>
      <p:sp>
        <p:nvSpPr>
          <p:cNvPr id="6" name="Slide Number Placeholder 5"/>
          <p:cNvSpPr>
            <a:spLocks noGrp="1"/>
          </p:cNvSpPr>
          <p:nvPr>
            <p:ph type="sldNum" sz="quarter" idx="12"/>
          </p:nvPr>
        </p:nvSpPr>
        <p:spPr>
          <a:xfrm>
            <a:off x="1434703" y="798973"/>
            <a:ext cx="802005" cy="503578"/>
          </a:xfrm>
        </p:spPr>
        <p:txBody>
          <a:bodyPr/>
          <a:lstStyle/>
          <a:p>
            <a:fld id="{26D43E2D-014B-4273-A837-F2D41C391DE1}" type="slidenum">
              <a:rPr lang="hr-HR" smtClean="0"/>
              <a:pPr/>
              <a:t>‹#›</a:t>
            </a:fld>
            <a:endParaRPr lang="hr-H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41658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D8FD6C57-3AC8-4AC6-93E0-6DFA038CD84B}" type="datetimeFigureOut">
              <a:rPr lang="hr-HR" smtClean="0"/>
              <a:pPr/>
              <a:t>11.5.2020.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6D43E2D-014B-4273-A837-F2D41C391DE1}" type="slidenum">
              <a:rPr lang="hr-HR" smtClean="0"/>
              <a:pPr/>
              <a:t>‹#›</a:t>
            </a:fld>
            <a:endParaRPr lang="hr-HR"/>
          </a:p>
        </p:txBody>
      </p:sp>
    </p:spTree>
    <p:extLst>
      <p:ext uri="{BB962C8B-B14F-4D97-AF65-F5344CB8AC3E}">
        <p14:creationId xmlns:p14="http://schemas.microsoft.com/office/powerpoint/2010/main" val="1063377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D8FD6C57-3AC8-4AC6-93E0-6DFA038CD84B}" type="datetimeFigureOut">
              <a:rPr lang="hr-HR" smtClean="0"/>
              <a:pPr/>
              <a:t>11.5.2020.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6D43E2D-014B-4273-A837-F2D41C391DE1}" type="slidenum">
              <a:rPr lang="hr-HR" smtClean="0"/>
              <a:pPr/>
              <a:t>‹#›</a:t>
            </a:fld>
            <a:endParaRPr lang="hr-H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16833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ncho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D8FD6C57-3AC8-4AC6-93E0-6DFA038CD84B}" type="datetimeFigureOut">
              <a:rPr lang="hr-HR" smtClean="0"/>
              <a:pPr/>
              <a:t>11.5.2020.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6D43E2D-014B-4273-A837-F2D41C391DE1}" type="slidenum">
              <a:rPr lang="hr-HR" smtClean="0"/>
              <a:pPr/>
              <a:t>‹#›</a:t>
            </a:fld>
            <a:endParaRPr lang="hr-H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33294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hr-HR"/>
              <a:t>Kliknite da biste uredili stil naslova matrice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D8FD6C57-3AC8-4AC6-93E0-6DFA038CD84B}" type="datetimeFigureOut">
              <a:rPr lang="hr-HR" smtClean="0"/>
              <a:pPr/>
              <a:t>11.5.2020.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6D43E2D-014B-4273-A837-F2D41C391DE1}" type="slidenum">
              <a:rPr lang="hr-HR" smtClean="0"/>
              <a:pPr/>
              <a:t>‹#›</a:t>
            </a:fld>
            <a:endParaRPr lang="hr-H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37608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D8FD6C57-3AC8-4AC6-93E0-6DFA038CD84B}" type="datetimeFigureOut">
              <a:rPr lang="hr-HR" smtClean="0"/>
              <a:pPr/>
              <a:t>11.5.2020.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6D43E2D-014B-4273-A837-F2D41C391DE1}" type="slidenum">
              <a:rPr lang="hr-HR" smtClean="0"/>
              <a:pPr/>
              <a:t>‹#›</a:t>
            </a:fld>
            <a:endParaRPr lang="hr-H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43952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r-HR"/>
              <a:t>Kliknite da biste uredili matrice</a:t>
            </a:r>
          </a:p>
        </p:txBody>
      </p:sp>
      <p:sp>
        <p:nvSpPr>
          <p:cNvPr id="4" name="Content Placeholder 3"/>
          <p:cNvSpPr>
            <a:spLocks noGrp="1"/>
          </p:cNvSpPr>
          <p:nvPr>
            <p:ph sz="half" idx="2"/>
          </p:nvPr>
        </p:nvSpPr>
        <p:spPr>
          <a:xfrm>
            <a:off x="1443491" y="2824270"/>
            <a:ext cx="3125766" cy="2644457"/>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r-HR"/>
              <a:t>Kliknite da biste uredili matrice</a:t>
            </a:r>
          </a:p>
        </p:txBody>
      </p:sp>
      <p:sp>
        <p:nvSpPr>
          <p:cNvPr id="6" name="Content Placeholder 5"/>
          <p:cNvSpPr>
            <a:spLocks noGrp="1"/>
          </p:cNvSpPr>
          <p:nvPr>
            <p:ph sz="quarter" idx="4"/>
          </p:nvPr>
        </p:nvSpPr>
        <p:spPr>
          <a:xfrm>
            <a:off x="4889182" y="2821491"/>
            <a:ext cx="3125652" cy="2637371"/>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D8FD6C57-3AC8-4AC6-93E0-6DFA038CD84B}" type="datetimeFigureOut">
              <a:rPr lang="hr-HR" smtClean="0"/>
              <a:pPr/>
              <a:t>11.5.2020.</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26D43E2D-014B-4273-A837-F2D41C391DE1}" type="slidenum">
              <a:rPr lang="hr-HR" smtClean="0"/>
              <a:pPr/>
              <a:t>‹#›</a:t>
            </a:fld>
            <a:endParaRPr lang="hr-HR"/>
          </a:p>
        </p:txBody>
      </p:sp>
    </p:spTree>
    <p:extLst>
      <p:ext uri="{BB962C8B-B14F-4D97-AF65-F5344CB8AC3E}">
        <p14:creationId xmlns:p14="http://schemas.microsoft.com/office/powerpoint/2010/main" val="1705713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D8FD6C57-3AC8-4AC6-93E0-6DFA038CD84B}" type="datetimeFigureOut">
              <a:rPr lang="hr-HR" smtClean="0"/>
              <a:pPr/>
              <a:t>11.5.2020.</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26D43E2D-014B-4273-A837-F2D41C391DE1}" type="slidenum">
              <a:rPr lang="hr-HR" smtClean="0"/>
              <a:pPr/>
              <a:t>‹#›</a:t>
            </a:fld>
            <a:endParaRPr lang="hr-HR"/>
          </a:p>
        </p:txBody>
      </p:sp>
    </p:spTree>
    <p:extLst>
      <p:ext uri="{BB962C8B-B14F-4D97-AF65-F5344CB8AC3E}">
        <p14:creationId xmlns:p14="http://schemas.microsoft.com/office/powerpoint/2010/main" val="66356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FD6C57-3AC8-4AC6-93E0-6DFA038CD84B}" type="datetimeFigureOut">
              <a:rPr lang="hr-HR" smtClean="0"/>
              <a:pPr/>
              <a:t>11.5.2020.</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26D43E2D-014B-4273-A837-F2D41C391DE1}" type="slidenum">
              <a:rPr lang="hr-HR" smtClean="0"/>
              <a:pPr/>
              <a:t>‹#›</a:t>
            </a:fld>
            <a:endParaRPr lang="hr-HR"/>
          </a:p>
        </p:txBody>
      </p:sp>
    </p:spTree>
    <p:extLst>
      <p:ext uri="{BB962C8B-B14F-4D97-AF65-F5344CB8AC3E}">
        <p14:creationId xmlns:p14="http://schemas.microsoft.com/office/powerpoint/2010/main" val="2999199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hr-HR"/>
              <a:t>Kliknite da biste uredili stil naslova matrice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hr-HR"/>
              <a:t>Kliknite da biste uredili matrice</a:t>
            </a:r>
          </a:p>
        </p:txBody>
      </p:sp>
      <p:sp>
        <p:nvSpPr>
          <p:cNvPr id="5" name="Date Placeholder 4"/>
          <p:cNvSpPr>
            <a:spLocks noGrp="1"/>
          </p:cNvSpPr>
          <p:nvPr>
            <p:ph type="dt" sz="half" idx="10"/>
          </p:nvPr>
        </p:nvSpPr>
        <p:spPr/>
        <p:txBody>
          <a:bodyPr/>
          <a:lstStyle/>
          <a:p>
            <a:fld id="{D8FD6C57-3AC8-4AC6-93E0-6DFA038CD84B}" type="datetimeFigureOut">
              <a:rPr lang="hr-HR" smtClean="0"/>
              <a:pPr/>
              <a:t>11.5.2020.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6D43E2D-014B-4273-A837-F2D41C391DE1}" type="slidenum">
              <a:rPr lang="hr-HR" smtClean="0"/>
              <a:pPr/>
              <a:t>‹#›</a:t>
            </a:fld>
            <a:endParaRPr lang="hr-H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62289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hr-HR"/>
              <a:t>Kliknite ikonu da biste dodali  sliku</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hr-HR"/>
              <a:t>Kliknite da biste uredili matrice</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D8FD6C57-3AC8-4AC6-93E0-6DFA038CD84B}" type="datetimeFigureOut">
              <a:rPr lang="hr-HR" smtClean="0"/>
              <a:pPr/>
              <a:t>11.5.2020.</a:t>
            </a:fld>
            <a:endParaRPr lang="hr-HR"/>
          </a:p>
        </p:txBody>
      </p:sp>
      <p:sp>
        <p:nvSpPr>
          <p:cNvPr id="6" name="Footer Placeholder 5"/>
          <p:cNvSpPr>
            <a:spLocks noGrp="1"/>
          </p:cNvSpPr>
          <p:nvPr>
            <p:ph type="ftr" sz="quarter" idx="11"/>
          </p:nvPr>
        </p:nvSpPr>
        <p:spPr>
          <a:xfrm>
            <a:off x="1437530" y="318641"/>
            <a:ext cx="3251553" cy="320931"/>
          </a:xfrm>
        </p:spPr>
        <p:txBody>
          <a:bodyPr/>
          <a:lstStyle/>
          <a:p>
            <a:endParaRPr lang="hr-HR"/>
          </a:p>
        </p:txBody>
      </p:sp>
      <p:sp>
        <p:nvSpPr>
          <p:cNvPr id="7" name="Slide Number Placeholder 6"/>
          <p:cNvSpPr>
            <a:spLocks noGrp="1"/>
          </p:cNvSpPr>
          <p:nvPr>
            <p:ph type="sldNum" sz="quarter" idx="12"/>
          </p:nvPr>
        </p:nvSpPr>
        <p:spPr/>
        <p:txBody>
          <a:bodyPr/>
          <a:lstStyle/>
          <a:p>
            <a:fld id="{26D43E2D-014B-4273-A837-F2D41C391DE1}" type="slidenum">
              <a:rPr lang="hr-HR" smtClean="0"/>
              <a:pPr/>
              <a:t>‹#›</a:t>
            </a:fld>
            <a:endParaRPr lang="hr-H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77755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8FD6C57-3AC8-4AC6-93E0-6DFA038CD84B}" type="datetimeFigureOut">
              <a:rPr lang="hr-HR" smtClean="0"/>
              <a:pPr/>
              <a:t>11.5.2020.</a:t>
            </a:fld>
            <a:endParaRPr lang="hr-H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26D43E2D-014B-4273-A837-F2D41C391DE1}" type="slidenum">
              <a:rPr lang="hr-HR" smtClean="0"/>
              <a:pPr/>
              <a:t>‹#›</a:t>
            </a:fld>
            <a:endParaRPr lang="hr-HR"/>
          </a:p>
        </p:txBody>
      </p:sp>
    </p:spTree>
    <p:extLst>
      <p:ext uri="{BB962C8B-B14F-4D97-AF65-F5344CB8AC3E}">
        <p14:creationId xmlns:p14="http://schemas.microsoft.com/office/powerpoint/2010/main" val="1232988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123rf.com/stock-photo/voice.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retnodijete.net/10-stvari-koje-ce-vam-vratiti-energij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2000"/>
            <a:lum/>
          </a:blip>
          <a:srcRect/>
          <a:stretch>
            <a:fillRect l="-19000" r="-19000"/>
          </a:stretch>
        </a:blipFill>
        <a:effectLst/>
      </p:bgPr>
    </p:bg>
    <p:spTree>
      <p:nvGrpSpPr>
        <p:cNvPr id="1" name=""/>
        <p:cNvGrpSpPr/>
        <p:nvPr/>
      </p:nvGrpSpPr>
      <p:grpSpPr>
        <a:xfrm>
          <a:off x="0" y="0"/>
          <a:ext cx="0" cy="0"/>
          <a:chOff x="0" y="0"/>
          <a:chExt cx="0" cy="0"/>
        </a:xfrm>
      </p:grpSpPr>
      <p:sp>
        <p:nvSpPr>
          <p:cNvPr id="2" name="Naslov 1"/>
          <p:cNvSpPr>
            <a:spLocks noGrp="1"/>
          </p:cNvSpPr>
          <p:nvPr>
            <p:ph type="ctrTitle"/>
          </p:nvPr>
        </p:nvSpPr>
        <p:spPr>
          <a:xfrm>
            <a:off x="0" y="1484784"/>
            <a:ext cx="8998768" cy="2043658"/>
          </a:xfrm>
        </p:spPr>
        <p:txBody>
          <a:bodyPr>
            <a:normAutofit/>
          </a:bodyPr>
          <a:lstStyle/>
          <a:p>
            <a:pPr algn="ctr"/>
            <a:r>
              <a:rPr lang="hr-HR" sz="6000" b="1" dirty="0">
                <a:effectLst>
                  <a:outerShdw blurRad="38100" dist="38100" dir="2700000" algn="tl">
                    <a:srgbClr val="000000">
                      <a:alpha val="43137"/>
                    </a:srgbClr>
                  </a:outerShdw>
                </a:effectLst>
                <a:latin typeface="Monotype Corsiva" pitchFamily="66" charset="0"/>
              </a:rPr>
              <a:t>SVJETSKI DAN GLASA</a:t>
            </a:r>
          </a:p>
        </p:txBody>
      </p:sp>
      <p:sp>
        <p:nvSpPr>
          <p:cNvPr id="3" name="Podnaslov 2"/>
          <p:cNvSpPr>
            <a:spLocks noGrp="1"/>
          </p:cNvSpPr>
          <p:nvPr>
            <p:ph type="subTitle" idx="1"/>
          </p:nvPr>
        </p:nvSpPr>
        <p:spPr>
          <a:xfrm>
            <a:off x="1259632" y="3645024"/>
            <a:ext cx="6400800" cy="1752600"/>
          </a:xfrm>
        </p:spPr>
        <p:txBody>
          <a:bodyPr>
            <a:normAutofit/>
          </a:bodyPr>
          <a:lstStyle/>
          <a:p>
            <a:pPr algn="ctr"/>
            <a:r>
              <a:rPr lang="hr-HR" sz="5400" b="1" dirty="0">
                <a:latin typeface="Monotype Corsiva" pitchFamily="66" charset="0"/>
              </a:rPr>
              <a:t>16. travnja</a:t>
            </a: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b="1" dirty="0">
                <a:solidFill>
                  <a:srgbClr val="FF0000"/>
                </a:solidFill>
                <a:latin typeface="Monotype Corsiva" pitchFamily="66" charset="0"/>
              </a:rPr>
              <a:t>Kako nastaje glas i kako ljudi pričaju?</a:t>
            </a:r>
          </a:p>
        </p:txBody>
      </p:sp>
      <p:sp>
        <p:nvSpPr>
          <p:cNvPr id="5" name="TekstniOkvir 4"/>
          <p:cNvSpPr txBox="1"/>
          <p:nvPr/>
        </p:nvSpPr>
        <p:spPr>
          <a:xfrm>
            <a:off x="467544" y="1700808"/>
            <a:ext cx="8676456" cy="2308324"/>
          </a:xfrm>
          <a:prstGeom prst="rect">
            <a:avLst/>
          </a:prstGeom>
          <a:noFill/>
        </p:spPr>
        <p:txBody>
          <a:bodyPr wrap="square" rtlCol="0">
            <a:spAutoFit/>
          </a:bodyPr>
          <a:lstStyle/>
          <a:p>
            <a:pPr>
              <a:buFont typeface="Arial" pitchFamily="34" charset="0"/>
              <a:buChar char="•"/>
            </a:pPr>
            <a:r>
              <a:rPr lang="hr-HR" sz="2400" b="1" dirty="0">
                <a:latin typeface="Segoe UI Semibold" pitchFamily="34" charset="0"/>
                <a:ea typeface="SimHei" pitchFamily="49" charset="-122"/>
                <a:cs typeface="Verdana" pitchFamily="34" charset="0"/>
              </a:rPr>
              <a:t>Glas nastaje interakcijom između brojnih dijelova tijela.</a:t>
            </a:r>
          </a:p>
          <a:p>
            <a:pPr>
              <a:buFont typeface="Arial" pitchFamily="34" charset="0"/>
              <a:buChar char="•"/>
            </a:pPr>
            <a:endParaRPr lang="hr-HR" sz="2400" b="1" dirty="0">
              <a:latin typeface="Segoe UI Semibold" pitchFamily="34" charset="0"/>
              <a:ea typeface="SimHei" pitchFamily="49" charset="-122"/>
              <a:cs typeface="Verdana" pitchFamily="34" charset="0"/>
            </a:endParaRPr>
          </a:p>
          <a:p>
            <a:pPr algn="just">
              <a:buFont typeface="Arial" pitchFamily="34" charset="0"/>
              <a:buChar char="•"/>
            </a:pPr>
            <a:r>
              <a:rPr lang="hr-HR" sz="2400" b="1" dirty="0">
                <a:latin typeface="Segoe UI Semibold" pitchFamily="34" charset="0"/>
              </a:rPr>
              <a:t>Produkcija glasa počinje u moždanoj kori i mnogi centri </a:t>
            </a:r>
          </a:p>
          <a:p>
            <a:pPr algn="just"/>
            <a:r>
              <a:rPr lang="hr-HR" sz="2400" b="1" dirty="0">
                <a:latin typeface="Segoe UI Semibold" pitchFamily="34" charset="0"/>
              </a:rPr>
              <a:t> u mozgu uključeni su u slanje prikladnih impulsa u živce i    </a:t>
            </a:r>
          </a:p>
          <a:p>
            <a:pPr algn="just"/>
            <a:r>
              <a:rPr lang="hr-HR" sz="2400" b="1" dirty="0">
                <a:latin typeface="Segoe UI Semibold" pitchFamily="34" charset="0"/>
              </a:rPr>
              <a:t> mišiće koji su zaduženi za </a:t>
            </a:r>
            <a:r>
              <a:rPr lang="hr-HR" sz="2400" b="1" dirty="0" err="1">
                <a:latin typeface="Segoe UI Semibold" pitchFamily="34" charset="0"/>
              </a:rPr>
              <a:t>fonaciju</a:t>
            </a:r>
            <a:r>
              <a:rPr lang="hr-HR" sz="2400" b="1" dirty="0">
                <a:latin typeface="Segoe UI Semibold" pitchFamily="34" charset="0"/>
              </a:rPr>
              <a:t>.</a:t>
            </a:r>
          </a:p>
          <a:p>
            <a:pPr>
              <a:buFont typeface="Arial" pitchFamily="34" charset="0"/>
              <a:buChar char="•"/>
            </a:pPr>
            <a:endParaRPr lang="hr-HR" sz="2400" b="1" i="1" dirty="0">
              <a:latin typeface="Segoe UI Semibold" pitchFamily="34" charset="0"/>
              <a:ea typeface="SimHei" pitchFamily="49" charset="-122"/>
              <a:cs typeface="Verdana" pitchFamily="34" charset="0"/>
            </a:endParaRPr>
          </a:p>
        </p:txBody>
      </p:sp>
      <p:pic>
        <p:nvPicPr>
          <p:cNvPr id="4" name="Slika 3">
            <a:extLst>
              <a:ext uri="{FF2B5EF4-FFF2-40B4-BE49-F238E27FC236}">
                <a16:creationId xmlns:a16="http://schemas.microsoft.com/office/drawing/2014/main" id="{CDE03FEB-8FBF-4887-8588-501FAE79BC9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67995" y="4009132"/>
            <a:ext cx="3939974" cy="2693341"/>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slov 1"/>
          <p:cNvSpPr>
            <a:spLocks noGrp="1"/>
          </p:cNvSpPr>
          <p:nvPr>
            <p:ph idx="1"/>
          </p:nvPr>
        </p:nvSpPr>
        <p:spPr>
          <a:xfrm>
            <a:off x="539552" y="1268760"/>
            <a:ext cx="8229600" cy="4525963"/>
          </a:xfrm>
        </p:spPr>
        <p:txBody>
          <a:bodyPr>
            <a:noAutofit/>
          </a:bodyPr>
          <a:lstStyle/>
          <a:p>
            <a:pPr algn="just"/>
            <a:r>
              <a:rPr lang="hr-HR" sz="2800" b="1" dirty="0">
                <a:latin typeface="Segoe UI Semibold" panose="020B0702040204020203" pitchFamily="34" charset="0"/>
                <a:cs typeface="Segoe UI Semibold" panose="020B0702040204020203" pitchFamily="34" charset="0"/>
              </a:rPr>
              <a:t>Ukratko, glas nastaje potiskivanjem izdisajne struje iz pluća koja prolazi kroz dušnik, grkljan, ždrijelnu i usnu šupljinu i preko usta izlazi van.</a:t>
            </a:r>
          </a:p>
          <a:p>
            <a:endParaRPr lang="hr-HR" sz="2800" b="1" dirty="0">
              <a:latin typeface="Segoe UI Semibold" panose="020B0702040204020203" pitchFamily="34" charset="0"/>
              <a:cs typeface="Segoe UI Semibold" panose="020B0702040204020203" pitchFamily="34" charset="0"/>
            </a:endParaRPr>
          </a:p>
          <a:p>
            <a:r>
              <a:rPr lang="hr-HR" sz="2800" b="1" dirty="0">
                <a:latin typeface="Segoe UI Semibold" panose="020B0702040204020203" pitchFamily="34" charset="0"/>
                <a:cs typeface="Segoe UI Semibold" panose="020B0702040204020203" pitchFamily="34" charset="0"/>
              </a:rPr>
              <a:t>Glasnice su ključni organ za govorenje, gutanje i disanje.</a:t>
            </a:r>
          </a:p>
        </p:txBody>
      </p:sp>
      <p:pic>
        <p:nvPicPr>
          <p:cNvPr id="3" name="Picture 10" descr="http://www.dailywritingtips.com/wp-content/uploads/active-voice.jpg"/>
          <p:cNvPicPr>
            <a:picLocks noChangeAspect="1" noChangeArrowheads="1"/>
          </p:cNvPicPr>
          <p:nvPr/>
        </p:nvPicPr>
        <p:blipFill>
          <a:blip r:embed="rId2" cstate="print"/>
          <a:srcRect/>
          <a:stretch>
            <a:fillRect/>
          </a:stretch>
        </p:blipFill>
        <p:spPr bwMode="auto">
          <a:xfrm>
            <a:off x="4214810" y="4429132"/>
            <a:ext cx="4617919" cy="2257423"/>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80">
                                          <p:stCondLst>
                                            <p:cond delay="0"/>
                                          </p:stCondLst>
                                        </p:cTn>
                                        <p:tgtEl>
                                          <p:spTgt spid="6">
                                            <p:txEl>
                                              <p:pRg st="0" end="0"/>
                                            </p:txEl>
                                          </p:spTgt>
                                        </p:tgtEl>
                                      </p:cBhvr>
                                    </p:animEffect>
                                    <p:anim calcmode="lin" valueType="num">
                                      <p:cBhvr>
                                        <p:cTn id="8" dur="1822"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0" end="0"/>
                                            </p:txEl>
                                          </p:spTgt>
                                        </p:tgtEl>
                                      </p:cBhvr>
                                      <p:to x="100000" y="60000"/>
                                    </p:animScale>
                                    <p:animScale>
                                      <p:cBhvr>
                                        <p:cTn id="14" dur="166" decel="50000">
                                          <p:stCondLst>
                                            <p:cond delay="676"/>
                                          </p:stCondLst>
                                        </p:cTn>
                                        <p:tgtEl>
                                          <p:spTgt spid="6">
                                            <p:txEl>
                                              <p:pRg st="0" end="0"/>
                                            </p:txEl>
                                          </p:spTgt>
                                        </p:tgtEl>
                                      </p:cBhvr>
                                      <p:to x="100000" y="100000"/>
                                    </p:animScale>
                                    <p:animScale>
                                      <p:cBhvr>
                                        <p:cTn id="15" dur="26">
                                          <p:stCondLst>
                                            <p:cond delay="1312"/>
                                          </p:stCondLst>
                                        </p:cTn>
                                        <p:tgtEl>
                                          <p:spTgt spid="6">
                                            <p:txEl>
                                              <p:pRg st="0" end="0"/>
                                            </p:txEl>
                                          </p:spTgt>
                                        </p:tgtEl>
                                      </p:cBhvr>
                                      <p:to x="100000" y="80000"/>
                                    </p:animScale>
                                    <p:animScale>
                                      <p:cBhvr>
                                        <p:cTn id="16" dur="166" decel="50000">
                                          <p:stCondLst>
                                            <p:cond delay="1338"/>
                                          </p:stCondLst>
                                        </p:cTn>
                                        <p:tgtEl>
                                          <p:spTgt spid="6">
                                            <p:txEl>
                                              <p:pRg st="0" end="0"/>
                                            </p:txEl>
                                          </p:spTgt>
                                        </p:tgtEl>
                                      </p:cBhvr>
                                      <p:to x="100000" y="100000"/>
                                    </p:animScale>
                                    <p:animScale>
                                      <p:cBhvr>
                                        <p:cTn id="17" dur="26">
                                          <p:stCondLst>
                                            <p:cond delay="1642"/>
                                          </p:stCondLst>
                                        </p:cTn>
                                        <p:tgtEl>
                                          <p:spTgt spid="6">
                                            <p:txEl>
                                              <p:pRg st="0" end="0"/>
                                            </p:txEl>
                                          </p:spTgt>
                                        </p:tgtEl>
                                      </p:cBhvr>
                                      <p:to x="100000" y="90000"/>
                                    </p:animScale>
                                    <p:animScale>
                                      <p:cBhvr>
                                        <p:cTn id="18" dur="166" decel="50000">
                                          <p:stCondLst>
                                            <p:cond delay="1668"/>
                                          </p:stCondLst>
                                        </p:cTn>
                                        <p:tgtEl>
                                          <p:spTgt spid="6">
                                            <p:txEl>
                                              <p:pRg st="0" end="0"/>
                                            </p:txEl>
                                          </p:spTgt>
                                        </p:tgtEl>
                                      </p:cBhvr>
                                      <p:to x="100000" y="100000"/>
                                    </p:animScale>
                                    <p:animScale>
                                      <p:cBhvr>
                                        <p:cTn id="19" dur="26">
                                          <p:stCondLst>
                                            <p:cond delay="1808"/>
                                          </p:stCondLst>
                                        </p:cTn>
                                        <p:tgtEl>
                                          <p:spTgt spid="6">
                                            <p:txEl>
                                              <p:pRg st="0" end="0"/>
                                            </p:txEl>
                                          </p:spTgt>
                                        </p:tgtEl>
                                      </p:cBhvr>
                                      <p:to x="100000" y="95000"/>
                                    </p:animScale>
                                    <p:animScale>
                                      <p:cBhvr>
                                        <p:cTn id="20" dur="166" decel="50000">
                                          <p:stCondLst>
                                            <p:cond delay="1834"/>
                                          </p:stCondLst>
                                        </p:cTn>
                                        <p:tgtEl>
                                          <p:spTgt spid="6">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Effect transition="in" filter="wipe(down)">
                                      <p:cBhvr>
                                        <p:cTn id="25" dur="580">
                                          <p:stCondLst>
                                            <p:cond delay="0"/>
                                          </p:stCondLst>
                                        </p:cTn>
                                        <p:tgtEl>
                                          <p:spTgt spid="6">
                                            <p:txEl>
                                              <p:pRg st="2" end="2"/>
                                            </p:txEl>
                                          </p:spTgt>
                                        </p:tgtEl>
                                      </p:cBhvr>
                                    </p:animEffect>
                                    <p:anim calcmode="lin" valueType="num">
                                      <p:cBhvr>
                                        <p:cTn id="26" dur="1822" tmFilter="0,0; 0.14,0.36; 0.43,0.73; 0.71,0.91; 1.0,1.0">
                                          <p:stCondLst>
                                            <p:cond delay="0"/>
                                          </p:stCondLst>
                                        </p:cTn>
                                        <p:tgtEl>
                                          <p:spTgt spid="6">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6">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6">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6">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6">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6">
                                            <p:txEl>
                                              <p:pRg st="2" end="2"/>
                                            </p:txEl>
                                          </p:spTgt>
                                        </p:tgtEl>
                                      </p:cBhvr>
                                      <p:to x="100000" y="60000"/>
                                    </p:animScale>
                                    <p:animScale>
                                      <p:cBhvr>
                                        <p:cTn id="32" dur="166" decel="50000">
                                          <p:stCondLst>
                                            <p:cond delay="676"/>
                                          </p:stCondLst>
                                        </p:cTn>
                                        <p:tgtEl>
                                          <p:spTgt spid="6">
                                            <p:txEl>
                                              <p:pRg st="2" end="2"/>
                                            </p:txEl>
                                          </p:spTgt>
                                        </p:tgtEl>
                                      </p:cBhvr>
                                      <p:to x="100000" y="100000"/>
                                    </p:animScale>
                                    <p:animScale>
                                      <p:cBhvr>
                                        <p:cTn id="33" dur="26">
                                          <p:stCondLst>
                                            <p:cond delay="1312"/>
                                          </p:stCondLst>
                                        </p:cTn>
                                        <p:tgtEl>
                                          <p:spTgt spid="6">
                                            <p:txEl>
                                              <p:pRg st="2" end="2"/>
                                            </p:txEl>
                                          </p:spTgt>
                                        </p:tgtEl>
                                      </p:cBhvr>
                                      <p:to x="100000" y="80000"/>
                                    </p:animScale>
                                    <p:animScale>
                                      <p:cBhvr>
                                        <p:cTn id="34" dur="166" decel="50000">
                                          <p:stCondLst>
                                            <p:cond delay="1338"/>
                                          </p:stCondLst>
                                        </p:cTn>
                                        <p:tgtEl>
                                          <p:spTgt spid="6">
                                            <p:txEl>
                                              <p:pRg st="2" end="2"/>
                                            </p:txEl>
                                          </p:spTgt>
                                        </p:tgtEl>
                                      </p:cBhvr>
                                      <p:to x="100000" y="100000"/>
                                    </p:animScale>
                                    <p:animScale>
                                      <p:cBhvr>
                                        <p:cTn id="35" dur="26">
                                          <p:stCondLst>
                                            <p:cond delay="1642"/>
                                          </p:stCondLst>
                                        </p:cTn>
                                        <p:tgtEl>
                                          <p:spTgt spid="6">
                                            <p:txEl>
                                              <p:pRg st="2" end="2"/>
                                            </p:txEl>
                                          </p:spTgt>
                                        </p:tgtEl>
                                      </p:cBhvr>
                                      <p:to x="100000" y="90000"/>
                                    </p:animScale>
                                    <p:animScale>
                                      <p:cBhvr>
                                        <p:cTn id="36" dur="166" decel="50000">
                                          <p:stCondLst>
                                            <p:cond delay="1668"/>
                                          </p:stCondLst>
                                        </p:cTn>
                                        <p:tgtEl>
                                          <p:spTgt spid="6">
                                            <p:txEl>
                                              <p:pRg st="2" end="2"/>
                                            </p:txEl>
                                          </p:spTgt>
                                        </p:tgtEl>
                                      </p:cBhvr>
                                      <p:to x="100000" y="100000"/>
                                    </p:animScale>
                                    <p:animScale>
                                      <p:cBhvr>
                                        <p:cTn id="37" dur="26">
                                          <p:stCondLst>
                                            <p:cond delay="1808"/>
                                          </p:stCondLst>
                                        </p:cTn>
                                        <p:tgtEl>
                                          <p:spTgt spid="6">
                                            <p:txEl>
                                              <p:pRg st="2" end="2"/>
                                            </p:txEl>
                                          </p:spTgt>
                                        </p:tgtEl>
                                      </p:cBhvr>
                                      <p:to x="100000" y="95000"/>
                                    </p:animScale>
                                    <p:animScale>
                                      <p:cBhvr>
                                        <p:cTn id="38" dur="166" decel="50000">
                                          <p:stCondLst>
                                            <p:cond delay="1834"/>
                                          </p:stCondLst>
                                        </p:cTn>
                                        <p:tgtEl>
                                          <p:spTgt spid="6">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nodeType="click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randombar(horizontal)">
                                      <p:cBhvr>
                                        <p:cTn id="4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b="1" dirty="0">
                <a:solidFill>
                  <a:srgbClr val="FF0000"/>
                </a:solidFill>
                <a:latin typeface="Monotype Corsiva" pitchFamily="66" charset="0"/>
              </a:rPr>
              <a:t>Evo nekoliko pravila za pravilno održavanje glasa:</a:t>
            </a:r>
          </a:p>
        </p:txBody>
      </p:sp>
      <p:sp>
        <p:nvSpPr>
          <p:cNvPr id="3" name="Rezervirano mjesto sadržaja 2"/>
          <p:cNvSpPr>
            <a:spLocks noGrp="1"/>
          </p:cNvSpPr>
          <p:nvPr>
            <p:ph idx="1"/>
          </p:nvPr>
        </p:nvSpPr>
        <p:spPr/>
        <p:txBody>
          <a:bodyPr>
            <a:normAutofit fontScale="62500" lnSpcReduction="20000"/>
          </a:bodyPr>
          <a:lstStyle/>
          <a:p>
            <a:r>
              <a:rPr lang="hr-HR" b="1" dirty="0">
                <a:latin typeface="Segoe UI Semibold" panose="020B0702040204020203" pitchFamily="34" charset="0"/>
                <a:cs typeface="Segoe UI Semibold" panose="020B0702040204020203" pitchFamily="34" charset="0"/>
              </a:rPr>
              <a:t>Pijte više tekućine</a:t>
            </a:r>
          </a:p>
          <a:p>
            <a:pPr algn="just"/>
            <a:endParaRPr lang="hr-HR" b="1" dirty="0">
              <a:latin typeface="Segoe UI Semibold" panose="020B0702040204020203" pitchFamily="34" charset="0"/>
              <a:cs typeface="Segoe UI Semibold" panose="020B0702040204020203" pitchFamily="34" charset="0"/>
            </a:endParaRPr>
          </a:p>
          <a:p>
            <a:pPr marL="0" indent="0" algn="just">
              <a:buNone/>
            </a:pPr>
            <a:r>
              <a:rPr lang="hr-HR" b="1" dirty="0">
                <a:latin typeface="Segoe UI Semibold" panose="020B0702040204020203" pitchFamily="34" charset="0"/>
                <a:cs typeface="Segoe UI Semibold" panose="020B0702040204020203" pitchFamily="34" charset="0"/>
              </a:rPr>
              <a:t>Vlaga za grkljan je poput ulja za motor. Tekućine su potrebne za normalno vibriranje glasnica. One neće doći u dodir s glasnicama ali će ih navlažiti. Istraživanjem je utvrđeno kako muškarci i žene između 19 i 50 god. trebaju unositi 3,01 l, a žene 2,71 l tekućine dnevno.</a:t>
            </a:r>
          </a:p>
          <a:p>
            <a:pPr marL="0" indent="0">
              <a:buNone/>
            </a:pPr>
            <a:endParaRPr lang="hr-HR" b="1" dirty="0">
              <a:latin typeface="Segoe UI Semibold" panose="020B0702040204020203" pitchFamily="34" charset="0"/>
              <a:cs typeface="Segoe UI Semibold" panose="020B0702040204020203" pitchFamily="34" charset="0"/>
            </a:endParaRPr>
          </a:p>
          <a:p>
            <a:r>
              <a:rPr lang="hr-HR" b="1" dirty="0">
                <a:latin typeface="Segoe UI Semibold" panose="020B0702040204020203" pitchFamily="34" charset="0"/>
                <a:cs typeface="Segoe UI Semibold" panose="020B0702040204020203" pitchFamily="34" charset="0"/>
              </a:rPr>
              <a:t>Nemojte (nikad početi) pušiti i ne izlažite se dimu cigareta</a:t>
            </a:r>
          </a:p>
          <a:p>
            <a:endParaRPr lang="hr-HR" b="1" dirty="0">
              <a:latin typeface="Segoe UI Semibold" panose="020B0702040204020203" pitchFamily="34" charset="0"/>
              <a:cs typeface="Segoe UI Semibold" panose="020B0702040204020203" pitchFamily="34" charset="0"/>
            </a:endParaRPr>
          </a:p>
          <a:p>
            <a:pPr marL="0" indent="0" algn="just">
              <a:buNone/>
            </a:pPr>
            <a:r>
              <a:rPr lang="hr-HR" b="1" dirty="0">
                <a:latin typeface="Segoe UI Semibold" panose="020B0702040204020203" pitchFamily="34" charset="0"/>
                <a:cs typeface="Segoe UI Semibold" panose="020B0702040204020203" pitchFamily="34" charset="0"/>
              </a:rPr>
              <a:t>Jednako kao što je pušenje štetno za </a:t>
            </a:r>
            <a:r>
              <a:rPr lang="hr-HR" b="1" dirty="0" err="1">
                <a:latin typeface="Segoe UI Semibold" panose="020B0702040204020203" pitchFamily="34" charset="0"/>
                <a:cs typeface="Segoe UI Semibold" panose="020B0702040204020203" pitchFamily="34" charset="0"/>
              </a:rPr>
              <a:t>cijelokupno</a:t>
            </a:r>
            <a:r>
              <a:rPr lang="hr-HR" b="1" dirty="0">
                <a:latin typeface="Segoe UI Semibold" panose="020B0702040204020203" pitchFamily="34" charset="0"/>
                <a:cs typeface="Segoe UI Semibold" panose="020B0702040204020203" pitchFamily="34" charset="0"/>
              </a:rPr>
              <a:t> tijelo, tako je ova navika štetna i za glasnice. Dim u grlu onemogućava pravilan rad glasnica, nikotin pogoršava </a:t>
            </a:r>
            <a:r>
              <a:rPr lang="hr-HR" b="1" dirty="0" err="1">
                <a:latin typeface="Segoe UI Semibold" panose="020B0702040204020203" pitchFamily="34" charset="0"/>
                <a:cs typeface="Segoe UI Semibold" panose="020B0702040204020203" pitchFamily="34" charset="0"/>
              </a:rPr>
              <a:t>gastrični</a:t>
            </a:r>
            <a:r>
              <a:rPr lang="hr-HR" b="1" dirty="0">
                <a:latin typeface="Segoe UI Semibold" panose="020B0702040204020203" pitchFamily="34" charset="0"/>
                <a:cs typeface="Segoe UI Semibold" panose="020B0702040204020203" pitchFamily="34" charset="0"/>
              </a:rPr>
              <a:t> </a:t>
            </a:r>
            <a:r>
              <a:rPr lang="hr-HR" b="1" dirty="0" err="1">
                <a:latin typeface="Segoe UI Semibold" panose="020B0702040204020203" pitchFamily="34" charset="0"/>
                <a:cs typeface="Segoe UI Semibold" panose="020B0702040204020203" pitchFamily="34" charset="0"/>
              </a:rPr>
              <a:t>refluks</a:t>
            </a:r>
            <a:r>
              <a:rPr lang="hr-HR" b="1" dirty="0">
                <a:latin typeface="Segoe UI Semibold" panose="020B0702040204020203" pitchFamily="34" charset="0"/>
                <a:cs typeface="Segoe UI Semibold" panose="020B0702040204020203" pitchFamily="34" charset="0"/>
              </a:rPr>
              <a:t>, a toplina koja se ispušta iz cigareta može uzrokovati ožiljke na glasnicama. Posljedica toga je hrapav glas.  </a:t>
            </a:r>
          </a:p>
          <a:p>
            <a:endParaRPr lang="hr-HR" dirty="0"/>
          </a:p>
        </p:txBody>
      </p:sp>
      <p:pic>
        <p:nvPicPr>
          <p:cNvPr id="4" name="Picture 4" descr="http://www.entrepreneur.com/dbimages/article/h1/sound-advice-how-make-voice-more-effective.jpg"/>
          <p:cNvPicPr>
            <a:picLocks noChangeAspect="1" noChangeArrowheads="1"/>
          </p:cNvPicPr>
          <p:nvPr/>
        </p:nvPicPr>
        <p:blipFill>
          <a:blip r:embed="rId2" cstate="print"/>
          <a:srcRect/>
          <a:stretch>
            <a:fillRect/>
          </a:stretch>
        </p:blipFill>
        <p:spPr bwMode="auto">
          <a:xfrm>
            <a:off x="6660232" y="3429000"/>
            <a:ext cx="2483768" cy="1196752"/>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wipe(down)">
                                      <p:cBhvr>
                                        <p:cTn id="32" dur="580">
                                          <p:stCondLst>
                                            <p:cond delay="0"/>
                                          </p:stCondLst>
                                        </p:cTn>
                                        <p:tgtEl>
                                          <p:spTgt spid="3">
                                            <p:txEl>
                                              <p:pRg st="2" end="2"/>
                                            </p:txEl>
                                          </p:spTgt>
                                        </p:tgtEl>
                                      </p:cBhvr>
                                    </p:animEffect>
                                    <p:anim calcmode="lin" valueType="num">
                                      <p:cBhvr>
                                        <p:cTn id="33"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8" dur="26">
                                          <p:stCondLst>
                                            <p:cond delay="650"/>
                                          </p:stCondLst>
                                        </p:cTn>
                                        <p:tgtEl>
                                          <p:spTgt spid="3">
                                            <p:txEl>
                                              <p:pRg st="2" end="2"/>
                                            </p:txEl>
                                          </p:spTgt>
                                        </p:tgtEl>
                                      </p:cBhvr>
                                      <p:to x="100000" y="60000"/>
                                    </p:animScale>
                                    <p:animScale>
                                      <p:cBhvr>
                                        <p:cTn id="39" dur="166" decel="50000">
                                          <p:stCondLst>
                                            <p:cond delay="676"/>
                                          </p:stCondLst>
                                        </p:cTn>
                                        <p:tgtEl>
                                          <p:spTgt spid="3">
                                            <p:txEl>
                                              <p:pRg st="2" end="2"/>
                                            </p:txEl>
                                          </p:spTgt>
                                        </p:tgtEl>
                                      </p:cBhvr>
                                      <p:to x="100000" y="100000"/>
                                    </p:animScale>
                                    <p:animScale>
                                      <p:cBhvr>
                                        <p:cTn id="40" dur="26">
                                          <p:stCondLst>
                                            <p:cond delay="1312"/>
                                          </p:stCondLst>
                                        </p:cTn>
                                        <p:tgtEl>
                                          <p:spTgt spid="3">
                                            <p:txEl>
                                              <p:pRg st="2" end="2"/>
                                            </p:txEl>
                                          </p:spTgt>
                                        </p:tgtEl>
                                      </p:cBhvr>
                                      <p:to x="100000" y="80000"/>
                                    </p:animScale>
                                    <p:animScale>
                                      <p:cBhvr>
                                        <p:cTn id="41" dur="166" decel="50000">
                                          <p:stCondLst>
                                            <p:cond delay="1338"/>
                                          </p:stCondLst>
                                        </p:cTn>
                                        <p:tgtEl>
                                          <p:spTgt spid="3">
                                            <p:txEl>
                                              <p:pRg st="2" end="2"/>
                                            </p:txEl>
                                          </p:spTgt>
                                        </p:tgtEl>
                                      </p:cBhvr>
                                      <p:to x="100000" y="100000"/>
                                    </p:animScale>
                                    <p:animScale>
                                      <p:cBhvr>
                                        <p:cTn id="42" dur="26">
                                          <p:stCondLst>
                                            <p:cond delay="1642"/>
                                          </p:stCondLst>
                                        </p:cTn>
                                        <p:tgtEl>
                                          <p:spTgt spid="3">
                                            <p:txEl>
                                              <p:pRg st="2" end="2"/>
                                            </p:txEl>
                                          </p:spTgt>
                                        </p:tgtEl>
                                      </p:cBhvr>
                                      <p:to x="100000" y="90000"/>
                                    </p:animScale>
                                    <p:animScale>
                                      <p:cBhvr>
                                        <p:cTn id="43" dur="166" decel="50000">
                                          <p:stCondLst>
                                            <p:cond delay="1668"/>
                                          </p:stCondLst>
                                        </p:cTn>
                                        <p:tgtEl>
                                          <p:spTgt spid="3">
                                            <p:txEl>
                                              <p:pRg st="2" end="2"/>
                                            </p:txEl>
                                          </p:spTgt>
                                        </p:tgtEl>
                                      </p:cBhvr>
                                      <p:to x="100000" y="100000"/>
                                    </p:animScale>
                                    <p:animScale>
                                      <p:cBhvr>
                                        <p:cTn id="44" dur="26">
                                          <p:stCondLst>
                                            <p:cond delay="1808"/>
                                          </p:stCondLst>
                                        </p:cTn>
                                        <p:tgtEl>
                                          <p:spTgt spid="3">
                                            <p:txEl>
                                              <p:pRg st="2" end="2"/>
                                            </p:txEl>
                                          </p:spTgt>
                                        </p:tgtEl>
                                      </p:cBhvr>
                                      <p:to x="100000" y="95000"/>
                                    </p:animScale>
                                    <p:animScale>
                                      <p:cBhvr>
                                        <p:cTn id="45" dur="166" decel="50000">
                                          <p:stCondLst>
                                            <p:cond delay="1834"/>
                                          </p:stCondLst>
                                        </p:cTn>
                                        <p:tgtEl>
                                          <p:spTgt spid="3">
                                            <p:txEl>
                                              <p:pRg st="2" end="2"/>
                                            </p:txEl>
                                          </p:spTgt>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grpId="0"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wipe(down)">
                                      <p:cBhvr>
                                        <p:cTn id="50" dur="580">
                                          <p:stCondLst>
                                            <p:cond delay="0"/>
                                          </p:stCondLst>
                                        </p:cTn>
                                        <p:tgtEl>
                                          <p:spTgt spid="3">
                                            <p:txEl>
                                              <p:pRg st="4" end="4"/>
                                            </p:txEl>
                                          </p:spTgt>
                                        </p:tgtEl>
                                      </p:cBhvr>
                                    </p:animEffect>
                                    <p:anim calcmode="lin" valueType="num">
                                      <p:cBhvr>
                                        <p:cTn id="51"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56" dur="26">
                                          <p:stCondLst>
                                            <p:cond delay="650"/>
                                          </p:stCondLst>
                                        </p:cTn>
                                        <p:tgtEl>
                                          <p:spTgt spid="3">
                                            <p:txEl>
                                              <p:pRg st="4" end="4"/>
                                            </p:txEl>
                                          </p:spTgt>
                                        </p:tgtEl>
                                      </p:cBhvr>
                                      <p:to x="100000" y="60000"/>
                                    </p:animScale>
                                    <p:animScale>
                                      <p:cBhvr>
                                        <p:cTn id="57" dur="166" decel="50000">
                                          <p:stCondLst>
                                            <p:cond delay="676"/>
                                          </p:stCondLst>
                                        </p:cTn>
                                        <p:tgtEl>
                                          <p:spTgt spid="3">
                                            <p:txEl>
                                              <p:pRg st="4" end="4"/>
                                            </p:txEl>
                                          </p:spTgt>
                                        </p:tgtEl>
                                      </p:cBhvr>
                                      <p:to x="100000" y="100000"/>
                                    </p:animScale>
                                    <p:animScale>
                                      <p:cBhvr>
                                        <p:cTn id="58" dur="26">
                                          <p:stCondLst>
                                            <p:cond delay="1312"/>
                                          </p:stCondLst>
                                        </p:cTn>
                                        <p:tgtEl>
                                          <p:spTgt spid="3">
                                            <p:txEl>
                                              <p:pRg st="4" end="4"/>
                                            </p:txEl>
                                          </p:spTgt>
                                        </p:tgtEl>
                                      </p:cBhvr>
                                      <p:to x="100000" y="80000"/>
                                    </p:animScale>
                                    <p:animScale>
                                      <p:cBhvr>
                                        <p:cTn id="59" dur="166" decel="50000">
                                          <p:stCondLst>
                                            <p:cond delay="1338"/>
                                          </p:stCondLst>
                                        </p:cTn>
                                        <p:tgtEl>
                                          <p:spTgt spid="3">
                                            <p:txEl>
                                              <p:pRg st="4" end="4"/>
                                            </p:txEl>
                                          </p:spTgt>
                                        </p:tgtEl>
                                      </p:cBhvr>
                                      <p:to x="100000" y="100000"/>
                                    </p:animScale>
                                    <p:animScale>
                                      <p:cBhvr>
                                        <p:cTn id="60" dur="26">
                                          <p:stCondLst>
                                            <p:cond delay="1642"/>
                                          </p:stCondLst>
                                        </p:cTn>
                                        <p:tgtEl>
                                          <p:spTgt spid="3">
                                            <p:txEl>
                                              <p:pRg st="4" end="4"/>
                                            </p:txEl>
                                          </p:spTgt>
                                        </p:tgtEl>
                                      </p:cBhvr>
                                      <p:to x="100000" y="90000"/>
                                    </p:animScale>
                                    <p:animScale>
                                      <p:cBhvr>
                                        <p:cTn id="61" dur="166" decel="50000">
                                          <p:stCondLst>
                                            <p:cond delay="1668"/>
                                          </p:stCondLst>
                                        </p:cTn>
                                        <p:tgtEl>
                                          <p:spTgt spid="3">
                                            <p:txEl>
                                              <p:pRg st="4" end="4"/>
                                            </p:txEl>
                                          </p:spTgt>
                                        </p:tgtEl>
                                      </p:cBhvr>
                                      <p:to x="100000" y="100000"/>
                                    </p:animScale>
                                    <p:animScale>
                                      <p:cBhvr>
                                        <p:cTn id="62" dur="26">
                                          <p:stCondLst>
                                            <p:cond delay="1808"/>
                                          </p:stCondLst>
                                        </p:cTn>
                                        <p:tgtEl>
                                          <p:spTgt spid="3">
                                            <p:txEl>
                                              <p:pRg st="4" end="4"/>
                                            </p:txEl>
                                          </p:spTgt>
                                        </p:tgtEl>
                                      </p:cBhvr>
                                      <p:to x="100000" y="95000"/>
                                    </p:animScale>
                                    <p:animScale>
                                      <p:cBhvr>
                                        <p:cTn id="63" dur="166" decel="50000">
                                          <p:stCondLst>
                                            <p:cond delay="1834"/>
                                          </p:stCondLst>
                                        </p:cTn>
                                        <p:tgtEl>
                                          <p:spTgt spid="3">
                                            <p:txEl>
                                              <p:pRg st="4" end="4"/>
                                            </p:txEl>
                                          </p:spTgt>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26" presetClass="entr" presetSubtype="0" fill="hold" grpId="0" nodeType="clickEffect">
                                  <p:stCondLst>
                                    <p:cond delay="0"/>
                                  </p:stCondLst>
                                  <p:childTnLst>
                                    <p:set>
                                      <p:cBhvr>
                                        <p:cTn id="67" dur="1" fill="hold">
                                          <p:stCondLst>
                                            <p:cond delay="0"/>
                                          </p:stCondLst>
                                        </p:cTn>
                                        <p:tgtEl>
                                          <p:spTgt spid="3">
                                            <p:txEl>
                                              <p:pRg st="6" end="6"/>
                                            </p:txEl>
                                          </p:spTgt>
                                        </p:tgtEl>
                                        <p:attrNameLst>
                                          <p:attrName>style.visibility</p:attrName>
                                        </p:attrNameLst>
                                      </p:cBhvr>
                                      <p:to>
                                        <p:strVal val="visible"/>
                                      </p:to>
                                    </p:set>
                                    <p:animEffect transition="in" filter="wipe(down)">
                                      <p:cBhvr>
                                        <p:cTn id="68" dur="580">
                                          <p:stCondLst>
                                            <p:cond delay="0"/>
                                          </p:stCondLst>
                                        </p:cTn>
                                        <p:tgtEl>
                                          <p:spTgt spid="3">
                                            <p:txEl>
                                              <p:pRg st="6" end="6"/>
                                            </p:txEl>
                                          </p:spTgt>
                                        </p:tgtEl>
                                      </p:cBhvr>
                                    </p:animEffect>
                                    <p:anim calcmode="lin" valueType="num">
                                      <p:cBhvr>
                                        <p:cTn id="69"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74" dur="26">
                                          <p:stCondLst>
                                            <p:cond delay="650"/>
                                          </p:stCondLst>
                                        </p:cTn>
                                        <p:tgtEl>
                                          <p:spTgt spid="3">
                                            <p:txEl>
                                              <p:pRg st="6" end="6"/>
                                            </p:txEl>
                                          </p:spTgt>
                                        </p:tgtEl>
                                      </p:cBhvr>
                                      <p:to x="100000" y="60000"/>
                                    </p:animScale>
                                    <p:animScale>
                                      <p:cBhvr>
                                        <p:cTn id="75" dur="166" decel="50000">
                                          <p:stCondLst>
                                            <p:cond delay="676"/>
                                          </p:stCondLst>
                                        </p:cTn>
                                        <p:tgtEl>
                                          <p:spTgt spid="3">
                                            <p:txEl>
                                              <p:pRg st="6" end="6"/>
                                            </p:txEl>
                                          </p:spTgt>
                                        </p:tgtEl>
                                      </p:cBhvr>
                                      <p:to x="100000" y="100000"/>
                                    </p:animScale>
                                    <p:animScale>
                                      <p:cBhvr>
                                        <p:cTn id="76" dur="26">
                                          <p:stCondLst>
                                            <p:cond delay="1312"/>
                                          </p:stCondLst>
                                        </p:cTn>
                                        <p:tgtEl>
                                          <p:spTgt spid="3">
                                            <p:txEl>
                                              <p:pRg st="6" end="6"/>
                                            </p:txEl>
                                          </p:spTgt>
                                        </p:tgtEl>
                                      </p:cBhvr>
                                      <p:to x="100000" y="80000"/>
                                    </p:animScale>
                                    <p:animScale>
                                      <p:cBhvr>
                                        <p:cTn id="77" dur="166" decel="50000">
                                          <p:stCondLst>
                                            <p:cond delay="1338"/>
                                          </p:stCondLst>
                                        </p:cTn>
                                        <p:tgtEl>
                                          <p:spTgt spid="3">
                                            <p:txEl>
                                              <p:pRg st="6" end="6"/>
                                            </p:txEl>
                                          </p:spTgt>
                                        </p:tgtEl>
                                      </p:cBhvr>
                                      <p:to x="100000" y="100000"/>
                                    </p:animScale>
                                    <p:animScale>
                                      <p:cBhvr>
                                        <p:cTn id="78" dur="26">
                                          <p:stCondLst>
                                            <p:cond delay="1642"/>
                                          </p:stCondLst>
                                        </p:cTn>
                                        <p:tgtEl>
                                          <p:spTgt spid="3">
                                            <p:txEl>
                                              <p:pRg st="6" end="6"/>
                                            </p:txEl>
                                          </p:spTgt>
                                        </p:tgtEl>
                                      </p:cBhvr>
                                      <p:to x="100000" y="90000"/>
                                    </p:animScale>
                                    <p:animScale>
                                      <p:cBhvr>
                                        <p:cTn id="79" dur="166" decel="50000">
                                          <p:stCondLst>
                                            <p:cond delay="1668"/>
                                          </p:stCondLst>
                                        </p:cTn>
                                        <p:tgtEl>
                                          <p:spTgt spid="3">
                                            <p:txEl>
                                              <p:pRg st="6" end="6"/>
                                            </p:txEl>
                                          </p:spTgt>
                                        </p:tgtEl>
                                      </p:cBhvr>
                                      <p:to x="100000" y="100000"/>
                                    </p:animScale>
                                    <p:animScale>
                                      <p:cBhvr>
                                        <p:cTn id="80" dur="26">
                                          <p:stCondLst>
                                            <p:cond delay="1808"/>
                                          </p:stCondLst>
                                        </p:cTn>
                                        <p:tgtEl>
                                          <p:spTgt spid="3">
                                            <p:txEl>
                                              <p:pRg st="6" end="6"/>
                                            </p:txEl>
                                          </p:spTgt>
                                        </p:tgtEl>
                                      </p:cBhvr>
                                      <p:to x="100000" y="95000"/>
                                    </p:animScale>
                                    <p:animScale>
                                      <p:cBhvr>
                                        <p:cTn id="81" dur="166" decel="50000">
                                          <p:stCondLst>
                                            <p:cond delay="1834"/>
                                          </p:stCondLst>
                                        </p:cTn>
                                        <p:tgtEl>
                                          <p:spTgt spid="3">
                                            <p:txEl>
                                              <p:pRg st="6" end="6"/>
                                            </p:txEl>
                                          </p:spTgt>
                                        </p:tgtEl>
                                      </p:cBhvr>
                                      <p:to x="100000" y="100000"/>
                                    </p:animScale>
                                  </p:childTnLst>
                                </p:cTn>
                              </p:par>
                            </p:childTnLst>
                          </p:cTn>
                        </p:par>
                      </p:childTnLst>
                    </p:cTn>
                  </p:par>
                  <p:par>
                    <p:cTn id="82" fill="hold">
                      <p:stCondLst>
                        <p:cond delay="indefinite"/>
                      </p:stCondLst>
                      <p:childTnLst>
                        <p:par>
                          <p:cTn id="83" fill="hold">
                            <p:stCondLst>
                              <p:cond delay="0"/>
                            </p:stCondLst>
                            <p:childTnLst>
                              <p:par>
                                <p:cTn id="84" presetID="2" presetClass="entr" presetSubtype="4" fill="hold" nodeType="clickEffect">
                                  <p:stCondLst>
                                    <p:cond delay="0"/>
                                  </p:stCondLst>
                                  <p:childTnLst>
                                    <p:set>
                                      <p:cBhvr>
                                        <p:cTn id="85" dur="1" fill="hold">
                                          <p:stCondLst>
                                            <p:cond delay="0"/>
                                          </p:stCondLst>
                                        </p:cTn>
                                        <p:tgtEl>
                                          <p:spTgt spid="4"/>
                                        </p:tgtEl>
                                        <p:attrNameLst>
                                          <p:attrName>style.visibility</p:attrName>
                                        </p:attrNameLst>
                                      </p:cBhvr>
                                      <p:to>
                                        <p:strVal val="visible"/>
                                      </p:to>
                                    </p:set>
                                    <p:anim calcmode="lin" valueType="num">
                                      <p:cBhvr additive="base">
                                        <p:cTn id="86" dur="500" fill="hold"/>
                                        <p:tgtEl>
                                          <p:spTgt spid="4"/>
                                        </p:tgtEl>
                                        <p:attrNameLst>
                                          <p:attrName>ppt_x</p:attrName>
                                        </p:attrNameLst>
                                      </p:cBhvr>
                                      <p:tavLst>
                                        <p:tav tm="0">
                                          <p:val>
                                            <p:strVal val="#ppt_x"/>
                                          </p:val>
                                        </p:tav>
                                        <p:tav tm="100000">
                                          <p:val>
                                            <p:strVal val="#ppt_x"/>
                                          </p:val>
                                        </p:tav>
                                      </p:tavLst>
                                    </p:anim>
                                    <p:anim calcmode="lin" valueType="num">
                                      <p:cBhvr additive="base">
                                        <p:cTn id="8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p:txBody>
          <a:bodyPr>
            <a:normAutofit fontScale="25000" lnSpcReduction="20000"/>
          </a:bodyPr>
          <a:lstStyle/>
          <a:p>
            <a:r>
              <a:rPr lang="hr-HR" sz="5600" b="1" dirty="0">
                <a:latin typeface="Segoe UI Semibold" panose="020B0702040204020203" pitchFamily="34" charset="0"/>
                <a:cs typeface="Segoe UI Semibold" panose="020B0702040204020203" pitchFamily="34" charset="0"/>
              </a:rPr>
              <a:t>Nemojte vikati</a:t>
            </a:r>
          </a:p>
          <a:p>
            <a:endParaRPr lang="hr-HR" sz="5600" b="1" dirty="0">
              <a:latin typeface="Segoe UI Semibold" panose="020B0702040204020203" pitchFamily="34" charset="0"/>
              <a:cs typeface="Segoe UI Semibold" panose="020B0702040204020203" pitchFamily="34" charset="0"/>
            </a:endParaRPr>
          </a:p>
          <a:p>
            <a:pPr marL="0" indent="0" algn="just">
              <a:buNone/>
            </a:pPr>
            <a:r>
              <a:rPr lang="hr-HR" sz="5600" b="1" dirty="0">
                <a:latin typeface="Segoe UI Semibold" panose="020B0702040204020203" pitchFamily="34" charset="0"/>
                <a:cs typeface="Segoe UI Semibold" panose="020B0702040204020203" pitchFamily="34" charset="0"/>
              </a:rPr>
              <a:t>Deranje i vikanje može upaliti glasnice, a one će se tada teže pravilno zatvarati. Ako se glasnice stalno „sudaraju jedna o drugu” mogu nastati zadebljanja ili izrasline na njima, što će prouzročiti teškoće u radu grkljana: mišići će se brže umoriti i osjećat ćete nelagodu. </a:t>
            </a:r>
          </a:p>
          <a:p>
            <a:pPr marL="0" indent="0" algn="just">
              <a:buNone/>
            </a:pPr>
            <a:endParaRPr lang="hr-HR" sz="5600" b="1" dirty="0">
              <a:latin typeface="Segoe UI Semibold" panose="020B0702040204020203" pitchFamily="34" charset="0"/>
              <a:cs typeface="Segoe UI Semibold" panose="020B0702040204020203" pitchFamily="34" charset="0"/>
            </a:endParaRPr>
          </a:p>
          <a:p>
            <a:r>
              <a:rPr lang="hr-HR" sz="5600" b="1" dirty="0">
                <a:latin typeface="Segoe UI Semibold" panose="020B0702040204020203" pitchFamily="34" charset="0"/>
                <a:cs typeface="Segoe UI Semibold" panose="020B0702040204020203" pitchFamily="34" charset="0"/>
              </a:rPr>
              <a:t>Izbjegavajte </a:t>
            </a:r>
            <a:r>
              <a:rPr lang="hr-HR" sz="5600" b="1" dirty="0" err="1">
                <a:latin typeface="Segoe UI Semibold" panose="020B0702040204020203" pitchFamily="34" charset="0"/>
                <a:cs typeface="Segoe UI Semibold" panose="020B0702040204020203" pitchFamily="34" charset="0"/>
              </a:rPr>
              <a:t>prezačinjenu</a:t>
            </a:r>
            <a:r>
              <a:rPr lang="hr-HR" sz="5600" b="1" dirty="0">
                <a:latin typeface="Segoe UI Semibold" panose="020B0702040204020203" pitchFamily="34" charset="0"/>
                <a:cs typeface="Segoe UI Semibold" panose="020B0702040204020203" pitchFamily="34" charset="0"/>
              </a:rPr>
              <a:t> hranu</a:t>
            </a:r>
          </a:p>
          <a:p>
            <a:endParaRPr lang="hr-HR" sz="5600" b="1" dirty="0">
              <a:latin typeface="Segoe UI Semibold" panose="020B0702040204020203" pitchFamily="34" charset="0"/>
              <a:cs typeface="Segoe UI Semibold" panose="020B0702040204020203" pitchFamily="34" charset="0"/>
            </a:endParaRPr>
          </a:p>
          <a:p>
            <a:pPr marL="0" indent="0" algn="just">
              <a:buNone/>
            </a:pPr>
            <a:r>
              <a:rPr lang="hr-HR" sz="5600" b="1" dirty="0">
                <a:latin typeface="Segoe UI Semibold" panose="020B0702040204020203" pitchFamily="34" charset="0"/>
                <a:cs typeface="Segoe UI Semibold" panose="020B0702040204020203" pitchFamily="34" charset="0"/>
              </a:rPr>
              <a:t>Kada jedemo </a:t>
            </a:r>
            <a:r>
              <a:rPr lang="hr-HR" sz="5600" b="1" dirty="0" err="1">
                <a:latin typeface="Segoe UI Semibold" panose="020B0702040204020203" pitchFamily="34" charset="0"/>
                <a:cs typeface="Segoe UI Semibold" panose="020B0702040204020203" pitchFamily="34" charset="0"/>
              </a:rPr>
              <a:t>prezačinjenu</a:t>
            </a:r>
            <a:r>
              <a:rPr lang="hr-HR" sz="5600" b="1" dirty="0">
                <a:latin typeface="Segoe UI Semibold" panose="020B0702040204020203" pitchFamily="34" charset="0"/>
                <a:cs typeface="Segoe UI Semibold" panose="020B0702040204020203" pitchFamily="34" charset="0"/>
              </a:rPr>
              <a:t> hranu ona može oštetiti naše glasnice na način da se želučana kiselina vraća u jednjak, a može rezultirati krvarenjem, žgaravicom i otežanim gutanjem, a iritira i isušuje grlo.</a:t>
            </a:r>
            <a:r>
              <a:rPr lang="vi-VN" sz="5600" b="1" dirty="0">
                <a:latin typeface="Segoe UI Semibold" panose="020B0702040204020203" pitchFamily="34" charset="0"/>
                <a:cs typeface="Segoe UI Semibold" panose="020B0702040204020203" pitchFamily="34" charset="0"/>
              </a:rPr>
              <a:t>Također pazite na vrijeme večere – najkasnije bi smjeli jesti dva sata prije polaska u krevet.</a:t>
            </a:r>
            <a:endParaRPr lang="hr-HR" sz="5600" dirty="0"/>
          </a:p>
          <a:p>
            <a:pPr marL="0" indent="0">
              <a:buNone/>
            </a:pPr>
            <a:endParaRPr lang="hr-HR" sz="2600" dirty="0"/>
          </a:p>
          <a:p>
            <a:pPr marL="0" indent="0">
              <a:buNone/>
            </a:pPr>
            <a:endParaRPr lang="hr-HR" dirty="0">
              <a:sym typeface="Wingdings" pitchFamily="2" charset="2"/>
            </a:endParaRPr>
          </a:p>
          <a:p>
            <a:pPr marL="0" indent="0">
              <a:buNone/>
            </a:pPr>
            <a:endParaRPr lang="hr-HR" dirty="0"/>
          </a:p>
          <a:p>
            <a:endParaRPr lang="hr-HR" dirty="0">
              <a:latin typeface="Segoe UI Semibold" pitchFamily="34" charset="0"/>
            </a:endParaRPr>
          </a:p>
        </p:txBody>
      </p:sp>
      <p:pic>
        <p:nvPicPr>
          <p:cNvPr id="6" name="Picture 2" descr="http://student-web.unizd.hr/%7Ekrogic/pjevanje.jpg"/>
          <p:cNvPicPr>
            <a:picLocks noChangeAspect="1" noChangeArrowheads="1"/>
          </p:cNvPicPr>
          <p:nvPr/>
        </p:nvPicPr>
        <p:blipFill>
          <a:blip r:embed="rId2" cstate="print"/>
          <a:srcRect/>
          <a:stretch>
            <a:fillRect/>
          </a:stretch>
        </p:blipFill>
        <p:spPr bwMode="auto">
          <a:xfrm>
            <a:off x="5292080" y="260648"/>
            <a:ext cx="2857500" cy="178621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barn(inVertical)">
                                      <p:cBhvr>
                                        <p:cTn id="2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descr="data:image/jpeg;base64,/9j/4AAQSkZJRgABAQAAAQABAAD/2wCEAAkGBhAPDxAQDw8QEBAQFxYVFBQQFRQVERYWFBgWFRQYFhIYGyYeFxkkGRUYHy8gIygpLCwsFR4xNjAqNScsLjUBCQoKDgwOGg8PGiwkHyUqLCwqNC0sLCwuKispLCksLC8vLCksLCwpKi8sLCkpLDQsLCwsMDUpLCwsLCwsLCkpLP/AABEIAOIA3wMBIgACEQEDEQH/xAAcAAEAAgMBAQEAAAAAAAAAAAAAAQYDBAUHAgj/xABCEAACAQMCBAQDBwIFAQYHAAABAgMABBESIQUTMUEGIlFhMnGBBxQjQlKRoTNiQ3JzgrEVJCVjkpPwNFNUoqPB8f/EABoBAQADAQEBAAAAAAAAAAAAAAACAwQFAQb/xAAwEQACAgEDAQYFBAIDAAAAAAAAAQIDEQQhMRITIkFRcfAyYYGhsQWR0eFCwRQj8f/aAAwDAQACEQMRAD8A9wpU0oCKVNKAilTSgIpU0oBSlKAUpSgFRU0oBUVNKAUpSgFKjNTQCoqaUApSlAKUpQClKUApUUoCaVFM0BNKimaAmlKigFTUUoCaUrT4lxIQKDoeR2OEjjAMjtgnC5IHQE5JAHc0BuUrBZ3DSRq7RvEzDJSTSXU+hKMVJ+RIrMzYoDk8a8TQWf8AW5pwpduVDLLpQHGp+Wp0j5+h9DXStrhJUSSN1dHAZWQgqysMggjYgjvWGK/hdiqSxM3QhWUt8iAc1wkkj4VG0VsklypkZktoXgDwIwywRXdSYwwYhRkjXgDAGALPXK8R8dFnbmTAeRjoiQnGuQglRnsAAWJ7BSa3rO8WaKOVM6JFV11Aq2lgGGVO6nB6HpXnniq/W61zFiIQGigIJ3ztJIo7liAFx2XI61n1Fyqh1F+nqds1EtPhfif/AGCK5uJctNqkLttq1MdBVeyldOFHQYrq2XERNuivo/Uw0g/IHc/OvPIru5lCyAW8agaYRMGeOML5VCwqRrO3qPrVnsLTiZ0vJfRhe4NuiLj2XUWH1NU06jtOOPv/AEW3afs+eft/ZaBU1qQ8QjLCPmI0mMkL7dTjJwKx3fFQr8mNebPgHQDgKp2DSN+RevucHAOK2pp8GRrBvVNYbdWA87Bm74GFHsB1x8zWavTwUpUUAqaVFATUE0pQHDl8WRQuY7hHiKnGcFkx2bI3x742rq2l9HMiyQyJLG26tGwZSPYisHFODx3KFZAQezrgOvuCQR9CCK834l4Sv+HSNPbSSOhyTNZribA/+os90uNhjUo1eijrWdOyDfVuvlz+xfiuaXTs/nwerVNeccG+06VV/wC2wiWPcfebEMw2OCJLXJdCOh0lu+wq7cI8Q2t4pa1uIpwNjy2BIPoy9VO/Q1bCcZrZlcoSh8SOjSozSpkCaVFM0ArmPZMb5ZzgxpA0a+oZnVn/AHCr/wCWubxvxOyyPBbaNUWOfM4LRQ6sEIFG8kzZGEHTUCc7Kad4thkZW13U5GncF8HJ6gqmAp3xtWS/VRp8MmvT6WVzxnB6FxDxDHFoVFkuJZAWSK3AZ2AB3LEhUXbGpiBnbOaq3ia5u71RDJw64toQGd2meCSA4GwkWGUkgbnSdsge1dn7PuEpBw+BlHmmRZGPfzDKqP7VUhQPasP2i8N4lcWsUfC5hBLzkMj6tBEYyTg9xq0kjuAR3xVzXaQw9slCfZzyt8MrVlwiytQ815JEIbVFkkdIwmrmMViUaMkgkEYG5OkdyKuS8G4fxCzQ/doZLa4RXT8MKdLgMrDYMhwQexFVa+tYEN6JoRNaLJy2h0lhImY5FVVG+pJncKB/lx0xYl4/OkbJHw549KDkiSSJYjjA0sYi5jwO2k7dO9QqUK00iy1zsab+hQfE17xLh6tw7nGe2BDpIxIupbZj5oDMTgMMFS2NwRuM7YOK8XtrgRSg4gCgRxD4xjZkZR00sCCB1I9Otx4r4aHEAst2zJOq6VNuzKiA7/C2RJv3YfQVRZ/BVxDd/dk5Wq5JaKWRjHC7Ko1JkBismAW0YOcEgnBrDqYzsfd38vf3OhpJV1rMtn4/P3wdjhPEpAVlwigDCAjJUdAfQY9MUFy5Z5ZI5LwLlnkeUMEHXT93SVTjHTCHp3rocK+yqaJfxbuI+iwwDIJ9ZHcg/RBWvd/Yq87GSa/jZ99A+6oUQHffzAudvi29gKjRo7YSfU9vUajWUzXdW/odrwvxq2uS0FkkVlIP62ECzn/TjYZ99Tggdg3UXCxsI4V0xrgE5JJJZmPVmc7sx9TVJ8P+BL61nQ3F3BfwIcoJ42E0J3BaKVi7jYkaS2Nz0q9STKilnYKqjJZjgAe5NdWCaWGcqbTeUZMUrgHxTztrCB7v0lJ5VpuMg89h51941eskXCLqU5u7vy7/AINmDDHg4wHlJMrkY6qUBz8NTIHTlv41bQWy/wChfM/z0jcD3rPG2Rkgj2OM/wAVitLKOFdMSKg6nSMZJ6knufc1moBimKUoBU1FTQGvdcQhiGZZY4x/eyr/AMmsMHG7WT+ncwP/AJZEP/Brm+I/CUd4QwKxS9DJyw7EAbDc4+pzVLuOB8Ot3aNuItNMhIYPFqCt3U8iMKCPQ5Iqic5xziOfqXQhCWE5Y+hZ/FPh+0Y8/EkErHDTW4G/pzk6SDtuM+hFVKfwekmXdFkdd1vOHyGG5TbBJX4l6nynWO+a0pp0Vgi3L5PQYJB9MKyg/TrXX4fwTiBQyLKYI+paZAhIHcL8X7gVyZX2Tn1KDXpydZaeuEOl2J+vvJ1eCeI721QC8DXtt0F1FGRcoO3PthnWP748+69TVysOIRTxrLDIksbbh4yGU/UVQ7Jrxd5JlA/8XCj/AMpJP8VmmMCtzYbg21yd3e3U8uQ+XPMiI0SbKBk+YDoRWqnXJrFmxju0TT/69/Qv1czxHxJre2kkQAynSkQPQySEImfYMwJ9garlr9oXJwt9H5en3m1V3h7byQn8SL6awMbtWPxvxuKa3sXt545I5Lj4o2DKQLe4YAke4B/21slanW5wecIyxpl2ihJYyVua/GrlxSFYoGKI+xaW4b+tO2Ni2SwGRgEucHy4+b+OOJeUdZLBi7O2SMDOd/fAqvW/FYwYlzn7vl5B0JkJyuQexPm99utWDhHAJrtxPdqyRHD6H2klbqNS/wCHGNjp6nvjcHhSjZc2n7/s+gj2dCTX/rOv4S8YSWVskd5DM1tg8maFDIyrn4JIlGrAz5WUHbrjGT2ZvHZufwuHQStI23OuInigi7Fij4eQjOQoABxgsK6FtbKFGQPl2A7bVmAVR0VR07Dc7D+a68LJRios49kISk5I07ThKxoq6ixU5JbBJbOosfVi2+fWtqWZIkLSOqqvVnIA+pNVDxl9o0dkWgt1We5HXJ/CiP8AeQcs2+dI+pG1Uq++0WWWALyAt3kH70ZNenBBzFAU0xk4xjOB/dSMM8kumWNkXnin2o2MJ0xGS6fAI5K+Qg9DzXIUjbtnpXJ4H4yTiDS2d1CIlciSDEhkdSpDEK5VcOpw6Y6YP6a87veLTXEpmuJGlkYAFmCg4HQAKAAB7DuaGd4yssf9SIiRPmu+PkRsfYmq5ycJpeBqjp0623yfoTwrx43CyQykfebYhZNsa1beKYDsHUbgbBldcnFd1nABJIAHc9K8z4bxfE1rxFEMcEjwwMxJIkt7tIzG2BsGS6OjfoA36q9LKA9Rmt8XlbnImkpbcHPuLyeTy2qKuf8AGnDcsdcFYhhpd8bZQEHZjWGLw1GziS5Z7uQEEc8gxIRkjlwDyIRn4sFumScV2KE1IgAKmuPf+LrGBgkt5ArnomsNIceka5Y/QVqjxpG2rkWnEJyP0WssYP8AlecIp/egLFSuNb8ZuZM/923EX+vLbDP/AKcj10IJJj/UjjUf2yMx/lBQGzSoqaAUqKUArhzeBuGO7SPw+0Z3JZmMKZZickk43JPc11ry7SGN5JG0ogJY9dh7Dcn2FeY8e8Qz3JLSvJBbg+S3iJDNuMGaRdyT+gHSNWDq61nvvhUu8X0UTtfdLfPxfh/DwY4Io+Yv+DaImrPocYVP9xFcC78QXd0SDJHaRDfCeeU/7yMA+wX/AHVreHfBNxdaZLjVZ2vVYUGidx21f/KB9D5t+i1a+IcLt4EXmEJbpjTEPid/7mzqc+1ZLO3sj1bRXvk1xVFcuneT98eZSLixiYY5kpOd3OdR+bFiT9aXnh3kJrkuiqkZHnbJ+mmuoyszrO8BETthVUYXb4QP2+uDWxx+/gRA1zEhk/KmckD3xXH6E8uX+zrdq04xh9ePfqUKe6lwfu5uSF3LyMojx36hm/cCuFxBUYCZ1V31JnACCQE6CDpA1eRmAJHc4qw8T4mZ8rpVIz+RRsfn61tXXARDwyS9eMNJzYkVj+QNIEdh6AatPz1VfppScu74b/sSvjCCTn47HB4O9xcXSveuSFGhGlIL6TgqGcDJACgZO+Sa9O4dfh42OpnKsVyyMgyPTIGof3d6pCyxxkwTWsz80KdMTNzGjG4mg0+Z2VsBlXzDcgEYze+SERFUsQBsWzq+ud81rj1zl2s/EyTcM9lDhGzbXLM2Gl0AD0z07YraUrcQuj9GBVtJwd+4PUHuD2IrmRxljhRk11bS25aHVvnritCZRdGKR+feJ8Oe2uJreQkyQuVZj1bPmD576gQ31Na1XX7UrL8aO6AwQRby+4IMlu/t/iJn1WqvwixE8yxs2lTufU47D3q/wye1Pr2NKtmI5X5Zro+JoYI2SOFQrIDrx74K5Pc1zIPhNUXbxya4Lpm4noHgudpfD97CuDJaGfl56agBcxfsz/xXpHhXjs12brmxKiwyIkboTh1aKOXJz3HMAJG37V5j9l8uLTio7BQ/7xOD/CivYeD8PW3t4okzhFAyd2JxuSfUnJrZXyzhXJJ4NmaMsMBynuACfpnI/itCfw5by5E6tcBtiJ2Z0I/0idH8V06jNWlBhtbCKJQsUccajYCNVUD6AVnqKUBNKVFATSopQClTTFAcvj3Bvvcax81olDhzpCnVpBwp1Dpkg7d1FY+GeGLeAhwpkkHR5MEj/KOin3AzXXxSoOuLl1Nbk1ZJR6U9jW4jfx28TzSnSkYLMQCTt2AG5JOwA6k1UuCWknEJmuroYRdljzlUHUIOxPQse59gAMviySS7uorCDcoBNKfyoGJWNn+WliF7nT6Eja43xeLhdtFDF5p5fw7ePGp3c7sxUbtucn1Jx3qmyLslh/Cvu/4LYSUI5XxP7L+SePcfjiLRrpPK0jA3/FYDQigb5CkEj/xEA61UuNWxiKtKolvbghIYMAsGk6NI2+MDJwNlCkk7bdOGx/6dGtxcfi30xbkoxBCMd5JGI6t5ss3QZCrjO+vwiBlgueLTEu3LdbYsc517NN6ZdsBfRF2wGIrJZWpzzPyz6L+TXVNwjiHnj1f8FZs+Es9593V+Y2vTrxgF/wAzBf0rhm+SV6rxjh1uthLby+W35fL99/KuO5csRjuSR3qq/ZjwbzSXLD4RoTPq2Gc/MLpGf72FWD7QoHbhszxqWa3aG4CqMlhbSpMygdyQhqzQ1dMHPHxfgjr7uqxQT+Hb6+JX7DhUrwxrf28IaMq0el+YVYDqG0gowJI27d67gs9adcE9K0La45p5qtrilVWjZSCmCMjp6+tbXC+JCWI48roxR1PVWB3+ncHuCD3qKXgTlJrc27Oz5YO+Sa2axCAVPIFSK223llY8W+FjcW88cYGZY2C9f6iNzoDk74EgIx6SGvEoZNQV1LDowIOCOhG9fpJrZSO9eK+OOFCxvJAcBJS0qHp5WOWH+1jj6j1qak0ttyyrHVh7JldCMxJJJLHJZtyT3NbMlnLyXkWGVoo/jkVGMa+xfGNW42zncV1fBtql1dJm1nvIBnVyDpj1badcxIUKOpAOT6HcVf8AgfDreOaTA1xROZCiN/3daOMBwrtjmSgqSTvpIOyZ3iouXen+xbbeq+7Xu/MwfZ94ekgssTKUm4hIn4bbOsWOjDs3LDtjtqweleqVxeDQGRzcupVcFYVbIOg4LSMvYtgYB3CgdCxFdrFa4LCOVbLqlkVjmt0cYdFcejAEfsay1FWFZz34FAcYV48dOTJJH/CMAa+H4O+3LvLqP2zG4Pz5iMf2NdSmKA5hs7sfDdof9SEH99LrW3arMB+K8bn1jRk/gs1bGKUBFKnFMUBFKmlARSppQHP4jdRWkckxTdiPLGBzJZCAiKB+ZzhVGfT0Fcnw/wCG3E7cQvgr38q6QF3jtotyIYj36nU/5iT0G1dv7gGlEr+YpkRjsmdmYf3HpnsNh1OdoigKBLw9uJcSn1Z5ERETEE4EcZOpR6M8mvJH5VHotdfx5FmzWJB8ckahRtkA5VR8yFH1qw2tkkIIjUKCxY47sxyxJ7muHIr3fElGhhb2AyWYYWS4kUFAv6giEkn9TJjoazSpzGS8Zc+/Q0Ru70X4R49+p1eC8NFtbxwjGVHmI7sd3P1Ymt1hnY9KnFK0JJLCKG23llQTwhNal1s5IzbE5SGXUDDnJZY5FBzH3CEbbgHGAOD4q4LNw9IuI2zvJcNMgniU4imjYFAqoThWXYhup79gPS5T5W+RqqeKhzzaW4PlDGeXH6UVkRc9iXcEf6bVCSik2WQcpNRMHC/FEVzFrhYMRsynyyI3XS6HdW9jWU3rZ/8A7WhxPgNroE8oWIphRLGTHLgkAKJFIY5bHl3ycbGtI8Av2I5F20Ufc3aRyvj0CKF0/Nmz7VmjBy4NE5qPJZ7e/B2bINRdxwSjEqo4G41qCB77isXCvCkmA095K/siRxqf/tLAf7q7/wD0mHbMSNjpqGr/AJ71NUyzyVu2OOCtQ35kAS1iaYDb8MAQjtvIcKB7Ak+1dOw8PE6GuijaMFIIhi3jI3HXeQg7gkADAIUHeuvafD9TWaro1qJVKxyFK+VmUkgEErsQCMg+47V91YVmjLwiInIDRt6ws0Z+oUgN9c1rNbXkf9KdJwAfLcrpcnt+NGMAf7DXXpQHHHiDlnF1by2/9+OZB7nmpnSB6uFrpwXCyKHjZXRtwykFSPYjY1lrFHbIpZlVVLbsQACT6n1oDJSppQEUqaUBFKmlARSlKAUqaUBFKmlARXN4xxyO2CggvK+dEafE2OpP6VHdjtuBuSBXzxTjPLIiiw87dAfgQfqcj+F6n2GSKzc2/Ld3di7vgtI/Vsfwqjso2Ga436l+px0sMQ3l+PU1afTuyW/Bn4mJZouZNM4HXlws0cQ9iVIaTrvqOD+kVUn4eolSayjWKdCGPK8onUHEiSoMB8gnBOSGwRXck40qxs0is0SdFX4nY9Fx8653ArxEluGmUK3KSU6M6UDNKNI/tVUG/c5PeuNpbL9TYrHN5+3z2NzhGpOOCOLxyS3ql3JFuPw0U+SNmzltusmjHm7ayB6nNLxGfhzrPHJJcW4wbiCdmmZV/NJC7ZdSo30ZIONgK3EW3iha5mfGxkkGdwcaiD64G30rDwICVDJNkHd2B9/NpHrjp9KnPXWwtdseM4x8kQ7OMo4ZfIuJggHYqQCCO4PQit0OMZztVC8IeIIXkmshG5W2I0SKy6OU+dAIJBypVk2BGEG+cgW2RYVODqyPTNfWQl1xUl4nLaw8GzY/B9TWxWtHfR5VQcE5wvfAIBOPTJH71tVM8ObxbgUdyASzxTKPJPA2iZN87N+ZcgZRgVONwa4o8SzWDiPiukQk4jvoxptzn4VnTP4D+/wH1GcVbKxzwLIrI6q6MMMrAFSD1BB2IoD6VgRkHIPp0qarVlwabhzYtS01iTvbMcyW/vbsfij6fhMdt9J/KbFDMHUMpyD/AO+nY+1AfdKmlAKippQEUqaUBFKmlARSprBeXkcMbSyuqRoMszHCgepNAZqVq8R4ksERlYMwyoUJuzM5CoB23LDcnFZI7lXQOD5dz+2c/tg0BmpXmHBPtshklYXUBggY5jlUl8DtzUxldsHIyP8AmrVf3T3TLpfl2QGTpyJJyexJGUhAwdvM57hR5q+0jjOS+ensrl0zWCs8YuVtb5pImc2c7gSOzZjjuXJ/pk76GPlb8odlA6tjYmvOf5JNiO3T6isHHr9bgG3xi3I0vp21L+hPRfUj5D1rSXgbHUsczPCwGmNvNICNiglJzyyOx3z+bG1fKa2NM7nODWf8l78TpVKUYpP6P34G3w2wS5cnVqiiyE+f5pPr8IP6c/qrQW3f77LDHg86G3Lk7AJFJcPj/cSFx6aq7ljGYQMbHv6fLHpUXHEreONpRGGY4Ucs6izZ0qo33Oo4A9TWDTauPW1FY/xX1JWwl5mn/wBJa6uFtNelB+NcOMYAB/BTGdy0gzg7ERsD1rGvAb+US87SmhGwgYfjMgPl1ITy42x1+LzDIGMG5+GvDqwQYlUGaZuZNgkgORgKD3VVwo9cZ7111s4xnCgZGD16V9Xpv0+quuMZLLW/1ZzbNRKTeDzFLtFitOIw4SGL8KYAYKwM2JA6ZAVonUMe40OO9ehKrmWQRlRjHXfsKrnFeGpY3RcoGsL9gk6sfJFcMNCP7JLsh3+LTt5jX3wPiwtLa8gmb8bh0bNrc5aS3VWNvITnc6V0Mf1Rse4rfHbulMt+8Z/Dp5901zJhnZJNJ7cvmhYtPoCser5uasI4lGZuQGzLpLFQCcAFQct0B867dd6pnh2T7nHIpPltra1gRm3wyq5csPZdBx3z71ucLvfu4lnlR5JnHkgjxqjjGWHOkYqiyuWLtqIxkDfTkoy2Eo7lxpXL8O8WkuomlkhEK6iI8SczWgC+fOkD4iw2yPLkEg11asIEUxU0oBSlKAUpSgIqaUoBUUpQAnFVVuLx8Vspo4gYp3TXCsvfGJIJVKnDoToJwdslTggirUapHG/Bcyb2ZWSNXMqQO7RSwyEklrW6AJjBy34bAqdRGQu1eM9RgXxIBaxqynaS2khz1MLzRxsCMbNCzlWG+yoepwLJ4WGLZlb8s1z19DPIw/hqotlwgXkd7ZzSzQSsxmWOWNY7q3kkzrkUo2iWJ3y2UOCWcfKyC3kjLc6XFuG2jQeaV30jz92y2wQbebfO2KevDLejKKP4R8FJHNPd3iqlpbu/3cSEYdVc6JWH6AoXTnqTnGwJniv2hpdXIiUsltnGs7c1s+VT+iM/u23QbGPtVivhyGuCFtZchIozkK67gTN0dyu4A8o0kDONR8+dcgg7g7Gsd2+YcH0en0n/ACKe3lLLeyXp5nsiW6zhQuAeg9vYitq0h+7nAG/fP/69KovgjxK20TtmWLpn/Ej6Z/zDOD9D3r0iOeO4UYO/8ivj9ZVOE+nh/kzvMdpLb8GK9jiuYpI2JQyKVLA4YahjIb1rU8D+D4YCugEw2zMUJOdczfE2BgYUdPc/21z+JcBeS9gdJG1plEUN5NUmQWK98KSfkM9q9GsbNYY0jQeVBgep9z7nr9a7f6Np5Pvy42fH+X9L8mDVTUV0xfJnFTUUr6g5phvbNJo3ilRZI5FKurDKsrDBBFed8X8PtJcR2dxK4lSNzFOuD95si0a3EM4I2YBkB6BiVYYyVHpRqmPIZZzKnnnuwqxAk6UgXzKSPyjBLscbllXfC1XY9vmWVrL+RpcSgUHU8pGuQyiNSQZJAgVF8oLEAKDhRnIB7VFv4YvLgai5hOPIZgBHGT0ZLQAsSOuXZWz6dKuXDeDRweYDVK3xSMPOfYfpX0UbCt+owrxyyU7M8IwWNs0UUcbSNKyKFMj41uQMFmwAMnrtWelKuKRSlKAUpSgFKUoBSlKAmlRSgBqucd4ZxKecci6igtAu6gMJmbfOpwNl9NJU+9WOlAVS38J3SZZbq3WRgAWMEjuQOgaR59RGT696+JjPEeVfKrRvstxDqWPV2DgnVE2ehyQcDcHAq3VDKCCDuD69KrdaZYrGil8Qdbxjwm9863MTyW86Y15hK6gy4wJF1qwYbMM5Axv454g4DccNnMF2unP9OYD8GYeqN0DeqHcfLBr9GW3B7eJzJHDGkhGnUqgNjrgHsNhsPSst7YRTo0c0aSxtsySKGU/NTtUZ1KccS5Nmj189JZ1Q48j8wKxBVlYq6nKsvUH/AN/vVksvGpUfjRNkfnhIwfcqxGP3NXzxV9mnDIxHJHA0ReZEYRSSKmHyuAmrC746AVoQ+AbBLdjyS0y3cUeqR3YhebG6gKTgDSwXpuOtc+3Qxt7s98HYu/VNNcut1tSfk17+x0Ps4vXvZWuFif7rEGVZJSo1SnAPLAJJAXUCdt2xvvj0UVy/DkKLbhYwANcucfqMrlz9Wya6lb9PTGmChDg+cus7SbkTSopV5UCK5fBPDFtZavu6MC2ATJJJIwUfCis7Eqg7KNhXUpQCpqKUBNKilATSopQE0qKUBNKilATSopQE0qKUBNKilATSopQE0qKUBwPHCZs9Wccqa2kJ9knjLfxmuNcgqnFCTgRXFrcfJES2Z/4jerJ4qsfvFheQ5IMkMigjqCVOCPfNcTg5W4luFJBjvbSF1P6h+KjkfISR/uKg1uTT2On4auhrvIMEfd5zjPQrMiTgj2zIw+amu7VF8L3brfx8w/8AxdmNQHwiezfRL9SJv/x1eRXseDyXJNKipqREUpUUBNKilATSoqaAUqKUBNKilATSlKAUqKmgFKUoBSlKAUpSgFK+WYAZNYjdD0oDS43xfkBVWJppZdQSNSq5AxqZmY4VRkZO/wAQ2NeZp4oisDw2Llyi5tXa2ZArcswuvLVTOwAK6/uzZXJ8nTrXf+09ZFFpeRah93Z45Mdo7jRv/wCpFGPYMarHFbY3iZDKT1DHOoN8x0Ow/aubqdU6bEmtjpaXSq6tyTMnG+JzpIsCO0Fx95lltrq2CND+LFLJMjo5J+LXtgg+U5B6epeG+Itc2VrO4CvNEjsB0DMoLAe2c14txG9mteUtzJbTMc6ZE8pjco25U7Y06h1/NVz+yvxbriaxY8w2qhklBUq0bMQqtjow6e4APrUtLfKcsS8v9nmq08YQ6o+Z6RStYXXsKkXXqK6BzcmxSsX3ha+1YHpQ9PqlKUApSooCaUpQClKUApSlAKUpQEVNKUAqKmlAKjNTSgIIzWJ7cHptWalAc+84SsqMkgV0cFWVhlSp2IIPUVTV+yCFWJS+vFTOyBoiAP062jLEfMk+9ehUqEoRn8SyThOUPhbRXOFeBrW2B0IGJ6tJ53Pf4m6DPYYFdWDhMaDCIiD+1QP+K3qVKKUVhEW3J5Zri19/4r6FuPnWalenhj5S+gr6VQOgxX1SgFKUoBSlKAUpSgIqaUoBSlKAUpSgFKUoBSlKAUpSgFKUoBSlKAUpSgFKUoBSlKAUpSgFKUoBSlKAUpSgFKUoBSlKA//Z">
            <a:hlinkClick r:id="rId2"/>
          </p:cNvPr>
          <p:cNvSpPr>
            <a:spLocks noChangeAspect="1" noChangeArrowheads="1"/>
          </p:cNvSpPr>
          <p:nvPr/>
        </p:nvSpPr>
        <p:spPr bwMode="auto">
          <a:xfrm>
            <a:off x="611560" y="1124744"/>
            <a:ext cx="4176464" cy="5256584"/>
          </a:xfrm>
          <a:prstGeom prst="rect">
            <a:avLst/>
          </a:prstGeom>
          <a:noFill/>
        </p:spPr>
        <p:txBody>
          <a:bodyPr vert="horz" wrap="square" lIns="91440" tIns="45720" rIns="91440" bIns="45720" numCol="1" anchor="t" anchorCtr="0" compatLnSpc="1">
            <a:prstTxWarp prst="textNoShape">
              <a:avLst/>
            </a:prstTxWarp>
          </a:bodyPr>
          <a:lstStyle/>
          <a:p>
            <a:pPr marL="457200" indent="-457200">
              <a:buFont typeface="Arial" panose="020B0604020202020204" pitchFamily="34" charset="0"/>
              <a:buChar char="•"/>
            </a:pPr>
            <a:r>
              <a:rPr lang="hr-HR" sz="2800" b="1" dirty="0">
                <a:latin typeface="Segoe UI Semibold" panose="020B0702040204020203" pitchFamily="34" charset="0"/>
                <a:cs typeface="Segoe UI Semibold" panose="020B0702040204020203" pitchFamily="34" charset="0"/>
              </a:rPr>
              <a:t>Pjevajte pod tušem </a:t>
            </a:r>
            <a:endParaRPr lang="hr-HR" sz="2800" b="1" dirty="0">
              <a:latin typeface="Segoe UI Semibold" panose="020B0702040204020203" pitchFamily="34" charset="0"/>
              <a:cs typeface="Segoe UI Semibold" panose="020B0702040204020203" pitchFamily="34" charset="0"/>
              <a:sym typeface="Wingdings" pitchFamily="2" charset="2"/>
            </a:endParaRPr>
          </a:p>
          <a:p>
            <a:endParaRPr lang="hr-HR" sz="2800" b="1" dirty="0">
              <a:latin typeface="Segoe UI Semibold" panose="020B0702040204020203" pitchFamily="34" charset="0"/>
              <a:cs typeface="Segoe UI Semibold" panose="020B0702040204020203" pitchFamily="34" charset="0"/>
              <a:sym typeface="Wingdings" pitchFamily="2" charset="2"/>
            </a:endParaRPr>
          </a:p>
          <a:p>
            <a:pPr algn="just"/>
            <a:r>
              <a:rPr lang="hr-HR" b="1" dirty="0">
                <a:latin typeface="Segoe UI Semibold" panose="020B0702040204020203" pitchFamily="34" charset="0"/>
                <a:cs typeface="Segoe UI Semibold" panose="020B0702040204020203" pitchFamily="34" charset="0"/>
                <a:sym typeface="Wingdings" pitchFamily="2" charset="2"/>
              </a:rPr>
              <a:t>Nemojte se sramiti pustiti glas tamo gdje vas nitko ne čuje ili barem čuje nekakvo mumljanje. Ova metoda je najbolja za očuvanje glasnica jer održava mišiće larinksa jakima, a para podmazuje glasnice. </a:t>
            </a:r>
          </a:p>
          <a:p>
            <a:pPr algn="just"/>
            <a:r>
              <a:rPr lang="hr-HR" b="1" dirty="0">
                <a:latin typeface="Segoe UI Semibold" panose="020B0702040204020203" pitchFamily="34" charset="0"/>
                <a:cs typeface="Segoe UI Semibold" panose="020B0702040204020203" pitchFamily="34" charset="0"/>
                <a:sym typeface="Wingdings" pitchFamily="2" charset="2"/>
              </a:rPr>
              <a:t>„Pjevanje je gimnastika za glas. Pjevanje u zboru je najbolji način očuvanja mladolikog glasa. Profesionalni pjevači sporije stare jer održavaju svoje mišiće jakima”, tvrdi doktor </a:t>
            </a:r>
            <a:r>
              <a:rPr lang="hr-HR" b="1" dirty="0" err="1">
                <a:latin typeface="Segoe UI Semibold" panose="020B0702040204020203" pitchFamily="34" charset="0"/>
                <a:cs typeface="Segoe UI Semibold" panose="020B0702040204020203" pitchFamily="34" charset="0"/>
                <a:sym typeface="Wingdings" pitchFamily="2" charset="2"/>
              </a:rPr>
              <a:t>Andrew</a:t>
            </a:r>
            <a:r>
              <a:rPr lang="hr-HR" b="1" dirty="0">
                <a:latin typeface="Segoe UI Semibold" panose="020B0702040204020203" pitchFamily="34" charset="0"/>
                <a:cs typeface="Segoe UI Semibold" panose="020B0702040204020203" pitchFamily="34" charset="0"/>
                <a:sym typeface="Wingdings" pitchFamily="2" charset="2"/>
              </a:rPr>
              <a:t> </a:t>
            </a:r>
            <a:r>
              <a:rPr lang="hr-HR" b="1" dirty="0" err="1">
                <a:latin typeface="Segoe UI Semibold" panose="020B0702040204020203" pitchFamily="34" charset="0"/>
                <a:cs typeface="Segoe UI Semibold" panose="020B0702040204020203" pitchFamily="34" charset="0"/>
                <a:sym typeface="Wingdings" pitchFamily="2" charset="2"/>
              </a:rPr>
              <a:t>McCombe</a:t>
            </a:r>
            <a:r>
              <a:rPr lang="hr-HR" b="1" dirty="0">
                <a:latin typeface="Segoe UI Semibold" panose="020B0702040204020203" pitchFamily="34" charset="0"/>
                <a:cs typeface="Segoe UI Semibold" panose="020B0702040204020203" pitchFamily="34" charset="0"/>
                <a:sym typeface="Wingdings" pitchFamily="2" charset="2"/>
              </a:rPr>
              <a:t>.</a:t>
            </a:r>
          </a:p>
        </p:txBody>
      </p:sp>
      <p:sp>
        <p:nvSpPr>
          <p:cNvPr id="20486" name="AutoShape 6" descr="data:image/jpeg;base64,/9j/4AAQSkZJRgABAQAAAQABAAD/2wCEAAkGBhAPDxAQDw8QEBAQFxYVFBQQFRQVERYWFBgWFRQYFhIYGyYeFxkkGRUYHy8gIygpLCwsFR4xNjAqNScsLjUBCQoKDgwOGg8PGiwkHyUqLCwqNC0sLCwuKispLCksLC8vLCksLCwpKi8sLCkpLDQsLCwsMDUpLCwsLCwsLCkpLP/AABEIAOIA3wMBIgACEQEDEQH/xAAcAAEAAgMBAQEAAAAAAAAAAAAAAQYDBAUHAgj/xABCEAACAQMCBAQDBwIFAQYHAAABAgMABBESIQUTMUEGIlFhMnGBBxQjQlKRoTNiQ3JzgrEVJCVjkpPwNFNUoqPB8f/EABoBAQADAQEBAAAAAAAAAAAAAAACAwQFAQb/xAAwEQACAgEDAQYFBAIDAAAAAAAAAQIDEQQhMRITIkFRcfAyYYGhsQWR0eFCwRQj8f/aAAwDAQACEQMRAD8A9wpU0oCKVNKAilTSgIpU0oBSlKAUpSgFRU0oBUVNKAUpSgFKjNTQCoqaUApSlAKUpQClKUApUUoCaVFM0BNKimaAmlKigFTUUoCaUrT4lxIQKDoeR2OEjjAMjtgnC5IHQE5JAHc0BuUrBZ3DSRq7RvEzDJSTSXU+hKMVJ+RIrMzYoDk8a8TQWf8AW5pwpduVDLLpQHGp+Wp0j5+h9DXStrhJUSSN1dHAZWQgqysMggjYgjvWGK/hdiqSxM3QhWUt8iAc1wkkj4VG0VsklypkZktoXgDwIwywRXdSYwwYhRkjXgDAGALPXK8R8dFnbmTAeRjoiQnGuQglRnsAAWJ7BSa3rO8WaKOVM6JFV11Aq2lgGGVO6nB6HpXnniq/W61zFiIQGigIJ3ztJIo7liAFx2XI61n1Fyqh1F+nqds1EtPhfif/AGCK5uJctNqkLttq1MdBVeyldOFHQYrq2XERNuivo/Uw0g/IHc/OvPIru5lCyAW8agaYRMGeOML5VCwqRrO3qPrVnsLTiZ0vJfRhe4NuiLj2XUWH1NU06jtOOPv/AEW3afs+eft/ZaBU1qQ8QjLCPmI0mMkL7dTjJwKx3fFQr8mNebPgHQDgKp2DSN+RevucHAOK2pp8GRrBvVNYbdWA87Bm74GFHsB1x8zWavTwUpUUAqaVFATUE0pQHDl8WRQuY7hHiKnGcFkx2bI3x742rq2l9HMiyQyJLG26tGwZSPYisHFODx3KFZAQezrgOvuCQR9CCK834l4Sv+HSNPbSSOhyTNZribA/+os90uNhjUo1eijrWdOyDfVuvlz+xfiuaXTs/nwerVNeccG+06VV/wC2wiWPcfebEMw2OCJLXJdCOh0lu+wq7cI8Q2t4pa1uIpwNjy2BIPoy9VO/Q1bCcZrZlcoSh8SOjSozSpkCaVFM0ArmPZMb5ZzgxpA0a+oZnVn/AHCr/wCWubxvxOyyPBbaNUWOfM4LRQ6sEIFG8kzZGEHTUCc7Kad4thkZW13U5GncF8HJ6gqmAp3xtWS/VRp8MmvT6WVzxnB6FxDxDHFoVFkuJZAWSK3AZ2AB3LEhUXbGpiBnbOaq3ia5u71RDJw64toQGd2meCSA4GwkWGUkgbnSdsge1dn7PuEpBw+BlHmmRZGPfzDKqP7VUhQPasP2i8N4lcWsUfC5hBLzkMj6tBEYyTg9xq0kjuAR3xVzXaQw9slCfZzyt8MrVlwiytQ815JEIbVFkkdIwmrmMViUaMkgkEYG5OkdyKuS8G4fxCzQ/doZLa4RXT8MKdLgMrDYMhwQexFVa+tYEN6JoRNaLJy2h0lhImY5FVVG+pJncKB/lx0xYl4/OkbJHw549KDkiSSJYjjA0sYi5jwO2k7dO9QqUK00iy1zsab+hQfE17xLh6tw7nGe2BDpIxIupbZj5oDMTgMMFS2NwRuM7YOK8XtrgRSg4gCgRxD4xjZkZR00sCCB1I9Otx4r4aHEAst2zJOq6VNuzKiA7/C2RJv3YfQVRZ/BVxDd/dk5Wq5JaKWRjHC7Ko1JkBismAW0YOcEgnBrDqYzsfd38vf3OhpJV1rMtn4/P3wdjhPEpAVlwigDCAjJUdAfQY9MUFy5Z5ZI5LwLlnkeUMEHXT93SVTjHTCHp3rocK+yqaJfxbuI+iwwDIJ9ZHcg/RBWvd/Yq87GSa/jZ99A+6oUQHffzAudvi29gKjRo7YSfU9vUajWUzXdW/odrwvxq2uS0FkkVlIP62ECzn/TjYZ99Tggdg3UXCxsI4V0xrgE5JJJZmPVmc7sx9TVJ8P+BL61nQ3F3BfwIcoJ42E0J3BaKVi7jYkaS2Nz0q9STKilnYKqjJZjgAe5NdWCaWGcqbTeUZMUrgHxTztrCB7v0lJ5VpuMg89h51941eskXCLqU5u7vy7/AINmDDHg4wHlJMrkY6qUBz8NTIHTlv41bQWy/wChfM/z0jcD3rPG2Rkgj2OM/wAVitLKOFdMSKg6nSMZJ6knufc1moBimKUoBU1FTQGvdcQhiGZZY4x/eyr/AMmsMHG7WT+ncwP/AJZEP/Brm+I/CUd4QwKxS9DJyw7EAbDc4+pzVLuOB8Ot3aNuItNMhIYPFqCt3U8iMKCPQ5Iqic5xziOfqXQhCWE5Y+hZ/FPh+0Y8/EkErHDTW4G/pzk6SDtuM+hFVKfwekmXdFkdd1vOHyGG5TbBJX4l6nynWO+a0pp0Vgi3L5PQYJB9MKyg/TrXX4fwTiBQyLKYI+paZAhIHcL8X7gVyZX2Tn1KDXpydZaeuEOl2J+vvJ1eCeI721QC8DXtt0F1FGRcoO3PthnWP748+69TVysOIRTxrLDIksbbh4yGU/UVQ7Jrxd5JlA/8XCj/AMpJP8VmmMCtzYbg21yd3e3U8uQ+XPMiI0SbKBk+YDoRWqnXJrFmxju0TT/69/Qv1czxHxJre2kkQAynSkQPQySEImfYMwJ9garlr9oXJwt9H5en3m1V3h7byQn8SL6awMbtWPxvxuKa3sXt545I5Lj4o2DKQLe4YAke4B/21slanW5wecIyxpl2ihJYyVua/GrlxSFYoGKI+xaW4b+tO2Ni2SwGRgEucHy4+b+OOJeUdZLBi7O2SMDOd/fAqvW/FYwYlzn7vl5B0JkJyuQexPm99utWDhHAJrtxPdqyRHD6H2klbqNS/wCHGNjp6nvjcHhSjZc2n7/s+gj2dCTX/rOv4S8YSWVskd5DM1tg8maFDIyrn4JIlGrAz5WUHbrjGT2ZvHZufwuHQStI23OuInigi7Fij4eQjOQoABxgsK6FtbKFGQPl2A7bVmAVR0VR07Dc7D+a68LJRios49kISk5I07ThKxoq6ixU5JbBJbOosfVi2+fWtqWZIkLSOqqvVnIA+pNVDxl9o0dkWgt1We5HXJ/CiP8AeQcs2+dI+pG1Uq++0WWWALyAt3kH70ZNenBBzFAU0xk4xjOB/dSMM8kumWNkXnin2o2MJ0xGS6fAI5K+Qg9DzXIUjbtnpXJ4H4yTiDS2d1CIlciSDEhkdSpDEK5VcOpw6Y6YP6a87veLTXEpmuJGlkYAFmCg4HQAKAAB7DuaGd4yssf9SIiRPmu+PkRsfYmq5ycJpeBqjp0623yfoTwrx43CyQykfebYhZNsa1beKYDsHUbgbBldcnFd1nABJIAHc9K8z4bxfE1rxFEMcEjwwMxJIkt7tIzG2BsGS6OjfoA36q9LKA9Rmt8XlbnImkpbcHPuLyeTy2qKuf8AGnDcsdcFYhhpd8bZQEHZjWGLw1GziS5Z7uQEEc8gxIRkjlwDyIRn4sFumScV2KE1IgAKmuPf+LrGBgkt5ArnomsNIceka5Y/QVqjxpG2rkWnEJyP0WssYP8AlecIp/egLFSuNb8ZuZM/923EX+vLbDP/AKcj10IJJj/UjjUf2yMx/lBQGzSoqaAUqKUArhzeBuGO7SPw+0Z3JZmMKZZickk43JPc11ry7SGN5JG0ogJY9dh7Dcn2FeY8e8Qz3JLSvJBbg+S3iJDNuMGaRdyT+gHSNWDq61nvvhUu8X0UTtfdLfPxfh/DwY4Io+Yv+DaImrPocYVP9xFcC78QXd0SDJHaRDfCeeU/7yMA+wX/AHVreHfBNxdaZLjVZ2vVYUGidx21f/KB9D5t+i1a+IcLt4EXmEJbpjTEPid/7mzqc+1ZLO3sj1bRXvk1xVFcuneT98eZSLixiYY5kpOd3OdR+bFiT9aXnh3kJrkuiqkZHnbJ+mmuoyszrO8BETthVUYXb4QP2+uDWxx+/gRA1zEhk/KmckD3xXH6E8uX+zrdq04xh9ePfqUKe6lwfu5uSF3LyMojx36hm/cCuFxBUYCZ1V31JnACCQE6CDpA1eRmAJHc4qw8T4mZ8rpVIz+RRsfn61tXXARDwyS9eMNJzYkVj+QNIEdh6AatPz1VfppScu74b/sSvjCCTn47HB4O9xcXSveuSFGhGlIL6TgqGcDJACgZO+Sa9O4dfh42OpnKsVyyMgyPTIGof3d6pCyxxkwTWsz80KdMTNzGjG4mg0+Z2VsBlXzDcgEYze+SERFUsQBsWzq+ud81rj1zl2s/EyTcM9lDhGzbXLM2Gl0AD0z07YraUrcQuj9GBVtJwd+4PUHuD2IrmRxljhRk11bS25aHVvnritCZRdGKR+feJ8Oe2uJreQkyQuVZj1bPmD576gQ31Na1XX7UrL8aO6AwQRby+4IMlu/t/iJn1WqvwixE8yxs2lTufU47D3q/wye1Pr2NKtmI5X5Zro+JoYI2SOFQrIDrx74K5Pc1zIPhNUXbxya4Lpm4noHgudpfD97CuDJaGfl56agBcxfsz/xXpHhXjs12brmxKiwyIkboTh1aKOXJz3HMAJG37V5j9l8uLTio7BQ/7xOD/CivYeD8PW3t4okzhFAyd2JxuSfUnJrZXyzhXJJ4NmaMsMBynuACfpnI/itCfw5by5E6tcBtiJ2Z0I/0idH8V06jNWlBhtbCKJQsUccajYCNVUD6AVnqKUBNKVFATSopQClTTFAcvj3Bvvcax81olDhzpCnVpBwp1Dpkg7d1FY+GeGLeAhwpkkHR5MEj/KOin3AzXXxSoOuLl1Nbk1ZJR6U9jW4jfx28TzSnSkYLMQCTt2AG5JOwA6k1UuCWknEJmuroYRdljzlUHUIOxPQse59gAMviySS7uorCDcoBNKfyoGJWNn+WliF7nT6Eja43xeLhdtFDF5p5fw7ePGp3c7sxUbtucn1Jx3qmyLslh/Cvu/4LYSUI5XxP7L+SePcfjiLRrpPK0jA3/FYDQigb5CkEj/xEA61UuNWxiKtKolvbghIYMAsGk6NI2+MDJwNlCkk7bdOGx/6dGtxcfi30xbkoxBCMd5JGI6t5ss3QZCrjO+vwiBlgueLTEu3LdbYsc517NN6ZdsBfRF2wGIrJZWpzzPyz6L+TXVNwjiHnj1f8FZs+Es9593V+Y2vTrxgF/wAzBf0rhm+SV6rxjh1uthLby+W35fL99/KuO5csRjuSR3qq/ZjwbzSXLD4RoTPq2Gc/MLpGf72FWD7QoHbhszxqWa3aG4CqMlhbSpMygdyQhqzQ1dMHPHxfgjr7uqxQT+Hb6+JX7DhUrwxrf28IaMq0el+YVYDqG0gowJI27d67gs9adcE9K0La45p5qtrilVWjZSCmCMjp6+tbXC+JCWI48roxR1PVWB3+ncHuCD3qKXgTlJrc27Oz5YO+Sa2axCAVPIFSK223llY8W+FjcW88cYGZY2C9f6iNzoDk74EgIx6SGvEoZNQV1LDowIOCOhG9fpJrZSO9eK+OOFCxvJAcBJS0qHp5WOWH+1jj6j1qak0ttyyrHVh7JldCMxJJJLHJZtyT3NbMlnLyXkWGVoo/jkVGMa+xfGNW42zncV1fBtql1dJm1nvIBnVyDpj1badcxIUKOpAOT6HcVf8AgfDreOaTA1xROZCiN/3daOMBwrtjmSgqSTvpIOyZ3iouXen+xbbeq+7Xu/MwfZ94ekgssTKUm4hIn4bbOsWOjDs3LDtjtqweleqVxeDQGRzcupVcFYVbIOg4LSMvYtgYB3CgdCxFdrFa4LCOVbLqlkVjmt0cYdFcejAEfsay1FWFZz34FAcYV48dOTJJH/CMAa+H4O+3LvLqP2zG4Pz5iMf2NdSmKA5hs7sfDdof9SEH99LrW3arMB+K8bn1jRk/gs1bGKUBFKnFMUBFKmlARSppQHP4jdRWkckxTdiPLGBzJZCAiKB+ZzhVGfT0Fcnw/wCG3E7cQvgr38q6QF3jtotyIYj36nU/5iT0G1dv7gGlEr+YpkRjsmdmYf3HpnsNh1OdoigKBLw9uJcSn1Z5ERETEE4EcZOpR6M8mvJH5VHotdfx5FmzWJB8ckahRtkA5VR8yFH1qw2tkkIIjUKCxY47sxyxJ7muHIr3fElGhhb2AyWYYWS4kUFAv6giEkn9TJjoazSpzGS8Zc+/Q0Ru70X4R49+p1eC8NFtbxwjGVHmI7sd3P1Ymt1hnY9KnFK0JJLCKG23llQTwhNal1s5IzbE5SGXUDDnJZY5FBzH3CEbbgHGAOD4q4LNw9IuI2zvJcNMgniU4imjYFAqoThWXYhup79gPS5T5W+RqqeKhzzaW4PlDGeXH6UVkRc9iXcEf6bVCSik2WQcpNRMHC/FEVzFrhYMRsynyyI3XS6HdW9jWU3rZ/8A7WhxPgNroE8oWIphRLGTHLgkAKJFIY5bHl3ycbGtI8Av2I5F20Ufc3aRyvj0CKF0/Nmz7VmjBy4NE5qPJZ7e/B2bINRdxwSjEqo4G41qCB77isXCvCkmA095K/siRxqf/tLAf7q7/wD0mHbMSNjpqGr/AJ71NUyzyVu2OOCtQ35kAS1iaYDb8MAQjtvIcKB7Ak+1dOw8PE6GuijaMFIIhi3jI3HXeQg7gkADAIUHeuvafD9TWaro1qJVKxyFK+VmUkgEErsQCMg+47V91YVmjLwiInIDRt6ws0Z+oUgN9c1rNbXkf9KdJwAfLcrpcnt+NGMAf7DXXpQHHHiDlnF1by2/9+OZB7nmpnSB6uFrpwXCyKHjZXRtwykFSPYjY1lrFHbIpZlVVLbsQACT6n1oDJSppQEUqaUBFKmlARSlKAUqaUBFKmlARXN4xxyO2CggvK+dEafE2OpP6VHdjtuBuSBXzxTjPLIiiw87dAfgQfqcj+F6n2GSKzc2/Ld3di7vgtI/Vsfwqjso2Ga436l+px0sMQ3l+PU1afTuyW/Bn4mJZouZNM4HXlws0cQ9iVIaTrvqOD+kVUn4eolSayjWKdCGPK8onUHEiSoMB8gnBOSGwRXck40qxs0is0SdFX4nY9Fx8653ArxEluGmUK3KSU6M6UDNKNI/tVUG/c5PeuNpbL9TYrHN5+3z2NzhGpOOCOLxyS3ql3JFuPw0U+SNmzltusmjHm7ayB6nNLxGfhzrPHJJcW4wbiCdmmZV/NJC7ZdSo30ZIONgK3EW3iha5mfGxkkGdwcaiD64G30rDwICVDJNkHd2B9/NpHrjp9KnPXWwtdseM4x8kQ7OMo4ZfIuJggHYqQCCO4PQit0OMZztVC8IeIIXkmshG5W2I0SKy6OU+dAIJBypVk2BGEG+cgW2RYVODqyPTNfWQl1xUl4nLaw8GzY/B9TWxWtHfR5VQcE5wvfAIBOPTJH71tVM8ObxbgUdyASzxTKPJPA2iZN87N+ZcgZRgVONwa4o8SzWDiPiukQk4jvoxptzn4VnTP4D+/wH1GcVbKxzwLIrI6q6MMMrAFSD1BB2IoD6VgRkHIPp0qarVlwabhzYtS01iTvbMcyW/vbsfij6fhMdt9J/KbFDMHUMpyD/AO+nY+1AfdKmlAKippQEUqaUBFKmlARSprBeXkcMbSyuqRoMszHCgepNAZqVq8R4ksERlYMwyoUJuzM5CoB23LDcnFZI7lXQOD5dz+2c/tg0BmpXmHBPtshklYXUBggY5jlUl8DtzUxldsHIyP8AmrVf3T3TLpfl2QGTpyJJyexJGUhAwdvM57hR5q+0jjOS+ensrl0zWCs8YuVtb5pImc2c7gSOzZjjuXJ/pk76GPlb8odlA6tjYmvOf5JNiO3T6isHHr9bgG3xi3I0vp21L+hPRfUj5D1rSXgbHUsczPCwGmNvNICNiglJzyyOx3z+bG1fKa2NM7nODWf8l78TpVKUYpP6P34G3w2wS5cnVqiiyE+f5pPr8IP6c/qrQW3f77LDHg86G3Lk7AJFJcPj/cSFx6aq7ljGYQMbHv6fLHpUXHEreONpRGGY4Ucs6izZ0qo33Oo4A9TWDTauPW1FY/xX1JWwl5mn/wBJa6uFtNelB+NcOMYAB/BTGdy0gzg7ERsD1rGvAb+US87SmhGwgYfjMgPl1ITy42x1+LzDIGMG5+GvDqwQYlUGaZuZNgkgORgKD3VVwo9cZ7111s4xnCgZGD16V9Xpv0+quuMZLLW/1ZzbNRKTeDzFLtFitOIw4SGL8KYAYKwM2JA6ZAVonUMe40OO9ehKrmWQRlRjHXfsKrnFeGpY3RcoGsL9gk6sfJFcMNCP7JLsh3+LTt5jX3wPiwtLa8gmb8bh0bNrc5aS3VWNvITnc6V0Mf1Rse4rfHbulMt+8Z/Dp5901zJhnZJNJ7cvmhYtPoCser5uasI4lGZuQGzLpLFQCcAFQct0B867dd6pnh2T7nHIpPltra1gRm3wyq5csPZdBx3z71ucLvfu4lnlR5JnHkgjxqjjGWHOkYqiyuWLtqIxkDfTkoy2Eo7lxpXL8O8WkuomlkhEK6iI8SczWgC+fOkD4iw2yPLkEg11asIEUxU0oBSlKAUpSgIqaUoBUUpQAnFVVuLx8Vspo4gYp3TXCsvfGJIJVKnDoToJwdslTggirUapHG/Bcyb2ZWSNXMqQO7RSwyEklrW6AJjBy34bAqdRGQu1eM9RgXxIBaxqynaS2khz1MLzRxsCMbNCzlWG+yoepwLJ4WGLZlb8s1z19DPIw/hqotlwgXkd7ZzSzQSsxmWOWNY7q3kkzrkUo2iWJ3y2UOCWcfKyC3kjLc6XFuG2jQeaV30jz92y2wQbebfO2KevDLejKKP4R8FJHNPd3iqlpbu/3cSEYdVc6JWH6AoXTnqTnGwJniv2hpdXIiUsltnGs7c1s+VT+iM/u23QbGPtVivhyGuCFtZchIozkK67gTN0dyu4A8o0kDONR8+dcgg7g7Gsd2+YcH0en0n/ACKe3lLLeyXp5nsiW6zhQuAeg9vYitq0h+7nAG/fP/69KovgjxK20TtmWLpn/Ej6Z/zDOD9D3r0iOeO4UYO/8ivj9ZVOE+nh/kzvMdpLb8GK9jiuYpI2JQyKVLA4YahjIb1rU8D+D4YCugEw2zMUJOdczfE2BgYUdPc/21z+JcBeS9gdJG1plEUN5NUmQWK98KSfkM9q9GsbNYY0jQeVBgep9z7nr9a7f6Np5Pvy42fH+X9L8mDVTUV0xfJnFTUUr6g5phvbNJo3ilRZI5FKurDKsrDBBFed8X8PtJcR2dxK4lSNzFOuD95si0a3EM4I2YBkB6BiVYYyVHpRqmPIZZzKnnnuwqxAk6UgXzKSPyjBLscbllXfC1XY9vmWVrL+RpcSgUHU8pGuQyiNSQZJAgVF8oLEAKDhRnIB7VFv4YvLgai5hOPIZgBHGT0ZLQAsSOuXZWz6dKuXDeDRweYDVK3xSMPOfYfpX0UbCt+owrxyyU7M8IwWNs0UUcbSNKyKFMj41uQMFmwAMnrtWelKuKRSlKAUpSgFKUoBSlKAmlRSgBqucd4ZxKecci6igtAu6gMJmbfOpwNl9NJU+9WOlAVS38J3SZZbq3WRgAWMEjuQOgaR59RGT696+JjPEeVfKrRvstxDqWPV2DgnVE2ehyQcDcHAq3VDKCCDuD69KrdaZYrGil8Qdbxjwm9863MTyW86Y15hK6gy4wJF1qwYbMM5Axv454g4DccNnMF2unP9OYD8GYeqN0DeqHcfLBr9GW3B7eJzJHDGkhGnUqgNjrgHsNhsPSst7YRTo0c0aSxtsySKGU/NTtUZ1KccS5Nmj189JZ1Q48j8wKxBVlYq6nKsvUH/AN/vVksvGpUfjRNkfnhIwfcqxGP3NXzxV9mnDIxHJHA0ReZEYRSSKmHyuAmrC746AVoQ+AbBLdjyS0y3cUeqR3YhebG6gKTgDSwXpuOtc+3Qxt7s98HYu/VNNcut1tSfk17+x0Ps4vXvZWuFif7rEGVZJSo1SnAPLAJJAXUCdt2xvvj0UVy/DkKLbhYwANcucfqMrlz9Wya6lb9PTGmChDg+cus7SbkTSopV5UCK5fBPDFtZavu6MC2ATJJJIwUfCis7Eqg7KNhXUpQCpqKUBNKilATSopQE0qKUBNKilATSopQE0qKUBNKilATSopQE0qKUBwPHCZs9Wccqa2kJ9knjLfxmuNcgqnFCTgRXFrcfJES2Z/4jerJ4qsfvFheQ5IMkMigjqCVOCPfNcTg5W4luFJBjvbSF1P6h+KjkfISR/uKg1uTT2On4auhrvIMEfd5zjPQrMiTgj2zIw+amu7VF8L3brfx8w/8AxdmNQHwiezfRL9SJv/x1eRXseDyXJNKipqREUpUUBNKilATSoqaAUqKUBNKilATSlKAUqKmgFKUoBSlKAUpSgFK+WYAZNYjdD0oDS43xfkBVWJppZdQSNSq5AxqZmY4VRkZO/wAQ2NeZp4oisDw2Llyi5tXa2ZArcswuvLVTOwAK6/uzZXJ8nTrXf+09ZFFpeRah93Z45Mdo7jRv/wCpFGPYMarHFbY3iZDKT1DHOoN8x0Ow/aubqdU6bEmtjpaXSq6tyTMnG+JzpIsCO0Fx95lltrq2CND+LFLJMjo5J+LXtgg+U5B6epeG+Itc2VrO4CvNEjsB0DMoLAe2c14txG9mteUtzJbTMc6ZE8pjco25U7Y06h1/NVz+yvxbriaxY8w2qhklBUq0bMQqtjow6e4APrUtLfKcsS8v9nmq08YQ6o+Z6RStYXXsKkXXqK6BzcmxSsX3ha+1YHpQ9PqlKUApSooCaUpQClKUApSlAKUpQEVNKUAqKmlAKjNTSgIIzWJ7cHptWalAc+84SsqMkgV0cFWVhlSp2IIPUVTV+yCFWJS+vFTOyBoiAP062jLEfMk+9ehUqEoRn8SyThOUPhbRXOFeBrW2B0IGJ6tJ53Pf4m6DPYYFdWDhMaDCIiD+1QP+K3qVKKUVhEW3J5Zri19/4r6FuPnWalenhj5S+gr6VQOgxX1SgFKUoBSlKAUpSgIqaUoBSlKAUpSgFKUoBSlKAUpSgFKUoBSlKAUpSgFKUoBSlKAUpSgFKUoBSlKAUpSgFKUoBSlKA//Z"/>
          <p:cNvSpPr>
            <a:spLocks noChangeAspect="1" noChangeArrowheads="1"/>
          </p:cNvSpPr>
          <p:nvPr/>
        </p:nvSpPr>
        <p:spPr bwMode="auto">
          <a:xfrm>
            <a:off x="155575" y="-1790700"/>
            <a:ext cx="3686175" cy="3743325"/>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20488" name="AutoShape 8" descr="data:image/jpeg;base64,/9j/4AAQSkZJRgABAQAAAQABAAD/2wCEAAkGBhAPDxAQDw8QEBAQFxYVFBQQFRQVERYWFBgWFRQYFhIYGyYeFxkkGRUYHy8gIygpLCwsFR4xNjAqNScsLjUBCQoKDgwOGg8PGiwkHyUqLCwqNC0sLCwuKispLCksLC8vLCksLCwpKi8sLCkpLDQsLCwsMDUpLCwsLCwsLCkpLP/AABEIAOIA3wMBIgACEQEDEQH/xAAcAAEAAgMBAQEAAAAAAAAAAAAAAQYDBAUHAgj/xABCEAACAQMCBAQDBwIFAQYHAAABAgMABBESIQUTMUEGIlFhMnGBBxQjQlKRoTNiQ3JzgrEVJCVjkpPwNFNUoqPB8f/EABoBAQADAQEBAAAAAAAAAAAAAAACAwQFAQb/xAAwEQACAgEDAQYFBAIDAAAAAAAAAQIDEQQhMRITIkFRcfAyYYGhsQWR0eFCwRQj8f/aAAwDAQACEQMRAD8A9wpU0oCKVNKAilTSgIpU0oBSlKAUpSgFRU0oBUVNKAUpSgFKjNTQCoqaUApSlAKUpQClKUApUUoCaVFM0BNKimaAmlKigFTUUoCaUrT4lxIQKDoeR2OEjjAMjtgnC5IHQE5JAHc0BuUrBZ3DSRq7RvEzDJSTSXU+hKMVJ+RIrMzYoDk8a8TQWf8AW5pwpduVDLLpQHGp+Wp0j5+h9DXStrhJUSSN1dHAZWQgqysMggjYgjvWGK/hdiqSxM3QhWUt8iAc1wkkj4VG0VsklypkZktoXgDwIwywRXdSYwwYhRkjXgDAGALPXK8R8dFnbmTAeRjoiQnGuQglRnsAAWJ7BSa3rO8WaKOVM6JFV11Aq2lgGGVO6nB6HpXnniq/W61zFiIQGigIJ3ztJIo7liAFx2XI61n1Fyqh1F+nqds1EtPhfif/AGCK5uJctNqkLttq1MdBVeyldOFHQYrq2XERNuivo/Uw0g/IHc/OvPIru5lCyAW8agaYRMGeOML5VCwqRrO3qPrVnsLTiZ0vJfRhe4NuiLj2XUWH1NU06jtOOPv/AEW3afs+eft/ZaBU1qQ8QjLCPmI0mMkL7dTjJwKx3fFQr8mNebPgHQDgKp2DSN+RevucHAOK2pp8GRrBvVNYbdWA87Bm74GFHsB1x8zWavTwUpUUAqaVFATUE0pQHDl8WRQuY7hHiKnGcFkx2bI3x742rq2l9HMiyQyJLG26tGwZSPYisHFODx3KFZAQezrgOvuCQR9CCK834l4Sv+HSNPbSSOhyTNZribA/+os90uNhjUo1eijrWdOyDfVuvlz+xfiuaXTs/nwerVNeccG+06VV/wC2wiWPcfebEMw2OCJLXJdCOh0lu+wq7cI8Q2t4pa1uIpwNjy2BIPoy9VO/Q1bCcZrZlcoSh8SOjSozSpkCaVFM0ArmPZMb5ZzgxpA0a+oZnVn/AHCr/wCWubxvxOyyPBbaNUWOfM4LRQ6sEIFG8kzZGEHTUCc7Kad4thkZW13U5GncF8HJ6gqmAp3xtWS/VRp8MmvT6WVzxnB6FxDxDHFoVFkuJZAWSK3AZ2AB3LEhUXbGpiBnbOaq3ia5u71RDJw64toQGd2meCSA4GwkWGUkgbnSdsge1dn7PuEpBw+BlHmmRZGPfzDKqP7VUhQPasP2i8N4lcWsUfC5hBLzkMj6tBEYyTg9xq0kjuAR3xVzXaQw9slCfZzyt8MrVlwiytQ815JEIbVFkkdIwmrmMViUaMkgkEYG5OkdyKuS8G4fxCzQ/doZLa4RXT8MKdLgMrDYMhwQexFVa+tYEN6JoRNaLJy2h0lhImY5FVVG+pJncKB/lx0xYl4/OkbJHw549KDkiSSJYjjA0sYi5jwO2k7dO9QqUK00iy1zsab+hQfE17xLh6tw7nGe2BDpIxIupbZj5oDMTgMMFS2NwRuM7YOK8XtrgRSg4gCgRxD4xjZkZR00sCCB1I9Otx4r4aHEAst2zJOq6VNuzKiA7/C2RJv3YfQVRZ/BVxDd/dk5Wq5JaKWRjHC7Ko1JkBismAW0YOcEgnBrDqYzsfd38vf3OhpJV1rMtn4/P3wdjhPEpAVlwigDCAjJUdAfQY9MUFy5Z5ZI5LwLlnkeUMEHXT93SVTjHTCHp3rocK+yqaJfxbuI+iwwDIJ9ZHcg/RBWvd/Yq87GSa/jZ99A+6oUQHffzAudvi29gKjRo7YSfU9vUajWUzXdW/odrwvxq2uS0FkkVlIP62ECzn/TjYZ99Tggdg3UXCxsI4V0xrgE5JJJZmPVmc7sx9TVJ8P+BL61nQ3F3BfwIcoJ42E0J3BaKVi7jYkaS2Nz0q9STKilnYKqjJZjgAe5NdWCaWGcqbTeUZMUrgHxTztrCB7v0lJ5VpuMg89h51941eskXCLqU5u7vy7/AINmDDHg4wHlJMrkY6qUBz8NTIHTlv41bQWy/wChfM/z0jcD3rPG2Rkgj2OM/wAVitLKOFdMSKg6nSMZJ6knufc1moBimKUoBU1FTQGvdcQhiGZZY4x/eyr/AMmsMHG7WT+ncwP/AJZEP/Brm+I/CUd4QwKxS9DJyw7EAbDc4+pzVLuOB8Ot3aNuItNMhIYPFqCt3U8iMKCPQ5Iqic5xziOfqXQhCWE5Y+hZ/FPh+0Y8/EkErHDTW4G/pzk6SDtuM+hFVKfwekmXdFkdd1vOHyGG5TbBJX4l6nynWO+a0pp0Vgi3L5PQYJB9MKyg/TrXX4fwTiBQyLKYI+paZAhIHcL8X7gVyZX2Tn1KDXpydZaeuEOl2J+vvJ1eCeI721QC8DXtt0F1FGRcoO3PthnWP748+69TVysOIRTxrLDIksbbh4yGU/UVQ7Jrxd5JlA/8XCj/AMpJP8VmmMCtzYbg21yd3e3U8uQ+XPMiI0SbKBk+YDoRWqnXJrFmxju0TT/69/Qv1czxHxJre2kkQAynSkQPQySEImfYMwJ9garlr9oXJwt9H5en3m1V3h7byQn8SL6awMbtWPxvxuKa3sXt545I5Lj4o2DKQLe4YAke4B/21slanW5wecIyxpl2ihJYyVua/GrlxSFYoGKI+xaW4b+tO2Ni2SwGRgEucHy4+b+OOJeUdZLBi7O2SMDOd/fAqvW/FYwYlzn7vl5B0JkJyuQexPm99utWDhHAJrtxPdqyRHD6H2klbqNS/wCHGNjp6nvjcHhSjZc2n7/s+gj2dCTX/rOv4S8YSWVskd5DM1tg8maFDIyrn4JIlGrAz5WUHbrjGT2ZvHZufwuHQStI23OuInigi7Fij4eQjOQoABxgsK6FtbKFGQPl2A7bVmAVR0VR07Dc7D+a68LJRios49kISk5I07ThKxoq6ixU5JbBJbOosfVi2+fWtqWZIkLSOqqvVnIA+pNVDxl9o0dkWgt1We5HXJ/CiP8AeQcs2+dI+pG1Uq++0WWWALyAt3kH70ZNenBBzFAU0xk4xjOB/dSMM8kumWNkXnin2o2MJ0xGS6fAI5K+Qg9DzXIUjbtnpXJ4H4yTiDS2d1CIlciSDEhkdSpDEK5VcOpw6Y6YP6a87veLTXEpmuJGlkYAFmCg4HQAKAAB7DuaGd4yssf9SIiRPmu+PkRsfYmq5ycJpeBqjp0623yfoTwrx43CyQykfebYhZNsa1beKYDsHUbgbBldcnFd1nABJIAHc9K8z4bxfE1rxFEMcEjwwMxJIkt7tIzG2BsGS6OjfoA36q9LKA9Rmt8XlbnImkpbcHPuLyeTy2qKuf8AGnDcsdcFYhhpd8bZQEHZjWGLw1GziS5Z7uQEEc8gxIRkjlwDyIRn4sFumScV2KE1IgAKmuPf+LrGBgkt5ArnomsNIceka5Y/QVqjxpG2rkWnEJyP0WssYP8AlecIp/egLFSuNb8ZuZM/923EX+vLbDP/AKcj10IJJj/UjjUf2yMx/lBQGzSoqaAUqKUArhzeBuGO7SPw+0Z3JZmMKZZickk43JPc11ry7SGN5JG0ogJY9dh7Dcn2FeY8e8Qz3JLSvJBbg+S3iJDNuMGaRdyT+gHSNWDq61nvvhUu8X0UTtfdLfPxfh/DwY4Io+Yv+DaImrPocYVP9xFcC78QXd0SDJHaRDfCeeU/7yMA+wX/AHVreHfBNxdaZLjVZ2vVYUGidx21f/KB9D5t+i1a+IcLt4EXmEJbpjTEPid/7mzqc+1ZLO3sj1bRXvk1xVFcuneT98eZSLixiYY5kpOd3OdR+bFiT9aXnh3kJrkuiqkZHnbJ+mmuoyszrO8BETthVUYXb4QP2+uDWxx+/gRA1zEhk/KmckD3xXH6E8uX+zrdq04xh9ePfqUKe6lwfu5uSF3LyMojx36hm/cCuFxBUYCZ1V31JnACCQE6CDpA1eRmAJHc4qw8T4mZ8rpVIz+RRsfn61tXXARDwyS9eMNJzYkVj+QNIEdh6AatPz1VfppScu74b/sSvjCCTn47HB4O9xcXSveuSFGhGlIL6TgqGcDJACgZO+Sa9O4dfh42OpnKsVyyMgyPTIGof3d6pCyxxkwTWsz80KdMTNzGjG4mg0+Z2VsBlXzDcgEYze+SERFUsQBsWzq+ud81rj1zl2s/EyTcM9lDhGzbXLM2Gl0AD0z07YraUrcQuj9GBVtJwd+4PUHuD2IrmRxljhRk11bS25aHVvnritCZRdGKR+feJ8Oe2uJreQkyQuVZj1bPmD576gQ31Na1XX7UrL8aO6AwQRby+4IMlu/t/iJn1WqvwixE8yxs2lTufU47D3q/wye1Pr2NKtmI5X5Zro+JoYI2SOFQrIDrx74K5Pc1zIPhNUXbxya4Lpm4noHgudpfD97CuDJaGfl56agBcxfsz/xXpHhXjs12brmxKiwyIkboTh1aKOXJz3HMAJG37V5j9l8uLTio7BQ/7xOD/CivYeD8PW3t4okzhFAyd2JxuSfUnJrZXyzhXJJ4NmaMsMBynuACfpnI/itCfw5by5E6tcBtiJ2Z0I/0idH8V06jNWlBhtbCKJQsUccajYCNVUD6AVnqKUBNKVFATSopQClTTFAcvj3Bvvcax81olDhzpCnVpBwp1Dpkg7d1FY+GeGLeAhwpkkHR5MEj/KOin3AzXXxSoOuLl1Nbk1ZJR6U9jW4jfx28TzSnSkYLMQCTt2AG5JOwA6k1UuCWknEJmuroYRdljzlUHUIOxPQse59gAMviySS7uorCDcoBNKfyoGJWNn+WliF7nT6Eja43xeLhdtFDF5p5fw7ePGp3c7sxUbtucn1Jx3qmyLslh/Cvu/4LYSUI5XxP7L+SePcfjiLRrpPK0jA3/FYDQigb5CkEj/xEA61UuNWxiKtKolvbghIYMAsGk6NI2+MDJwNlCkk7bdOGx/6dGtxcfi30xbkoxBCMd5JGI6t5ss3QZCrjO+vwiBlgueLTEu3LdbYsc517NN6ZdsBfRF2wGIrJZWpzzPyz6L+TXVNwjiHnj1f8FZs+Es9593V+Y2vTrxgF/wAzBf0rhm+SV6rxjh1uthLby+W35fL99/KuO5csRjuSR3qq/ZjwbzSXLD4RoTPq2Gc/MLpGf72FWD7QoHbhszxqWa3aG4CqMlhbSpMygdyQhqzQ1dMHPHxfgjr7uqxQT+Hb6+JX7DhUrwxrf28IaMq0el+YVYDqG0gowJI27d67gs9adcE9K0La45p5qtrilVWjZSCmCMjp6+tbXC+JCWI48roxR1PVWB3+ncHuCD3qKXgTlJrc27Oz5YO+Sa2axCAVPIFSK223llY8W+FjcW88cYGZY2C9f6iNzoDk74EgIx6SGvEoZNQV1LDowIOCOhG9fpJrZSO9eK+OOFCxvJAcBJS0qHp5WOWH+1jj6j1qak0ttyyrHVh7JldCMxJJJLHJZtyT3NbMlnLyXkWGVoo/jkVGMa+xfGNW42zncV1fBtql1dJm1nvIBnVyDpj1badcxIUKOpAOT6HcVf8AgfDreOaTA1xROZCiN/3daOMBwrtjmSgqSTvpIOyZ3iouXen+xbbeq+7Xu/MwfZ94ekgssTKUm4hIn4bbOsWOjDs3LDtjtqweleqVxeDQGRzcupVcFYVbIOg4LSMvYtgYB3CgdCxFdrFa4LCOVbLqlkVjmt0cYdFcejAEfsay1FWFZz34FAcYV48dOTJJH/CMAa+H4O+3LvLqP2zG4Pz5iMf2NdSmKA5hs7sfDdof9SEH99LrW3arMB+K8bn1jRk/gs1bGKUBFKnFMUBFKmlARSppQHP4jdRWkckxTdiPLGBzJZCAiKB+ZzhVGfT0Fcnw/wCG3E7cQvgr38q6QF3jtotyIYj36nU/5iT0G1dv7gGlEr+YpkRjsmdmYf3HpnsNh1OdoigKBLw9uJcSn1Z5ERETEE4EcZOpR6M8mvJH5VHotdfx5FmzWJB8ckahRtkA5VR8yFH1qw2tkkIIjUKCxY47sxyxJ7muHIr3fElGhhb2AyWYYWS4kUFAv6giEkn9TJjoazSpzGS8Zc+/Q0Ru70X4R49+p1eC8NFtbxwjGVHmI7sd3P1Ymt1hnY9KnFK0JJLCKG23llQTwhNal1s5IzbE5SGXUDDnJZY5FBzH3CEbbgHGAOD4q4LNw9IuI2zvJcNMgniU4imjYFAqoThWXYhup79gPS5T5W+RqqeKhzzaW4PlDGeXH6UVkRc9iXcEf6bVCSik2WQcpNRMHC/FEVzFrhYMRsynyyI3XS6HdW9jWU3rZ/8A7WhxPgNroE8oWIphRLGTHLgkAKJFIY5bHl3ycbGtI8Av2I5F20Ufc3aRyvj0CKF0/Nmz7VmjBy4NE5qPJZ7e/B2bINRdxwSjEqo4G41qCB77isXCvCkmA095K/siRxqf/tLAf7q7/wD0mHbMSNjpqGr/AJ71NUyzyVu2OOCtQ35kAS1iaYDb8MAQjtvIcKB7Ak+1dOw8PE6GuijaMFIIhi3jI3HXeQg7gkADAIUHeuvafD9TWaro1qJVKxyFK+VmUkgEErsQCMg+47V91YVmjLwiInIDRt6ws0Z+oUgN9c1rNbXkf9KdJwAfLcrpcnt+NGMAf7DXXpQHHHiDlnF1by2/9+OZB7nmpnSB6uFrpwXCyKHjZXRtwykFSPYjY1lrFHbIpZlVVLbsQACT6n1oDJSppQEUqaUBFKmlARSlKAUqaUBFKmlARXN4xxyO2CggvK+dEafE2OpP6VHdjtuBuSBXzxTjPLIiiw87dAfgQfqcj+F6n2GSKzc2/Ld3di7vgtI/Vsfwqjso2Ga436l+px0sMQ3l+PU1afTuyW/Bn4mJZouZNM4HXlws0cQ9iVIaTrvqOD+kVUn4eolSayjWKdCGPK8onUHEiSoMB8gnBOSGwRXck40qxs0is0SdFX4nY9Fx8653ArxEluGmUK3KSU6M6UDNKNI/tVUG/c5PeuNpbL9TYrHN5+3z2NzhGpOOCOLxyS3ql3JFuPw0U+SNmzltusmjHm7ayB6nNLxGfhzrPHJJcW4wbiCdmmZV/NJC7ZdSo30ZIONgK3EW3iha5mfGxkkGdwcaiD64G30rDwICVDJNkHd2B9/NpHrjp9KnPXWwtdseM4x8kQ7OMo4ZfIuJggHYqQCCO4PQit0OMZztVC8IeIIXkmshG5W2I0SKy6OU+dAIJBypVk2BGEG+cgW2RYVODqyPTNfWQl1xUl4nLaw8GzY/B9TWxWtHfR5VQcE5wvfAIBOPTJH71tVM8ObxbgUdyASzxTKPJPA2iZN87N+ZcgZRgVONwa4o8SzWDiPiukQk4jvoxptzn4VnTP4D+/wH1GcVbKxzwLIrI6q6MMMrAFSD1BB2IoD6VgRkHIPp0qarVlwabhzYtS01iTvbMcyW/vbsfij6fhMdt9J/KbFDMHUMpyD/AO+nY+1AfdKmlAKippQEUqaUBFKmlARSprBeXkcMbSyuqRoMszHCgepNAZqVq8R4ksERlYMwyoUJuzM5CoB23LDcnFZI7lXQOD5dz+2c/tg0BmpXmHBPtshklYXUBggY5jlUl8DtzUxldsHIyP8AmrVf3T3TLpfl2QGTpyJJyexJGUhAwdvM57hR5q+0jjOS+ensrl0zWCs8YuVtb5pImc2c7gSOzZjjuXJ/pk76GPlb8odlA6tjYmvOf5JNiO3T6isHHr9bgG3xi3I0vp21L+hPRfUj5D1rSXgbHUsczPCwGmNvNICNiglJzyyOx3z+bG1fKa2NM7nODWf8l78TpVKUYpP6P34G3w2wS5cnVqiiyE+f5pPr8IP6c/qrQW3f77LDHg86G3Lk7AJFJcPj/cSFx6aq7ljGYQMbHv6fLHpUXHEreONpRGGY4Ucs6izZ0qo33Oo4A9TWDTauPW1FY/xX1JWwl5mn/wBJa6uFtNelB+NcOMYAB/BTGdy0gzg7ERsD1rGvAb+US87SmhGwgYfjMgPl1ITy42x1+LzDIGMG5+GvDqwQYlUGaZuZNgkgORgKD3VVwo9cZ7111s4xnCgZGD16V9Xpv0+quuMZLLW/1ZzbNRKTeDzFLtFitOIw4SGL8KYAYKwM2JA6ZAVonUMe40OO9ehKrmWQRlRjHXfsKrnFeGpY3RcoGsL9gk6sfJFcMNCP7JLsh3+LTt5jX3wPiwtLa8gmb8bh0bNrc5aS3VWNvITnc6V0Mf1Rse4rfHbulMt+8Z/Dp5901zJhnZJNJ7cvmhYtPoCser5uasI4lGZuQGzLpLFQCcAFQct0B867dd6pnh2T7nHIpPltra1gRm3wyq5csPZdBx3z71ucLvfu4lnlR5JnHkgjxqjjGWHOkYqiyuWLtqIxkDfTkoy2Eo7lxpXL8O8WkuomlkhEK6iI8SczWgC+fOkD4iw2yPLkEg11asIEUxU0oBSlKAUpSgIqaUoBUUpQAnFVVuLx8Vspo4gYp3TXCsvfGJIJVKnDoToJwdslTggirUapHG/Bcyb2ZWSNXMqQO7RSwyEklrW6AJjBy34bAqdRGQu1eM9RgXxIBaxqynaS2khz1MLzRxsCMbNCzlWG+yoepwLJ4WGLZlb8s1z19DPIw/hqotlwgXkd7ZzSzQSsxmWOWNY7q3kkzrkUo2iWJ3y2UOCWcfKyC3kjLc6XFuG2jQeaV30jz92y2wQbebfO2KevDLejKKP4R8FJHNPd3iqlpbu/3cSEYdVc6JWH6AoXTnqTnGwJniv2hpdXIiUsltnGs7c1s+VT+iM/u23QbGPtVivhyGuCFtZchIozkK67gTN0dyu4A8o0kDONR8+dcgg7g7Gsd2+YcH0en0n/ACKe3lLLeyXp5nsiW6zhQuAeg9vYitq0h+7nAG/fP/69KovgjxK20TtmWLpn/Ej6Z/zDOD9D3r0iOeO4UYO/8ivj9ZVOE+nh/kzvMdpLb8GK9jiuYpI2JQyKVLA4YahjIb1rU8D+D4YCugEw2zMUJOdczfE2BgYUdPc/21z+JcBeS9gdJG1plEUN5NUmQWK98KSfkM9q9GsbNYY0jQeVBgep9z7nr9a7f6Np5Pvy42fH+X9L8mDVTUV0xfJnFTUUr6g5phvbNJo3ilRZI5FKurDKsrDBBFed8X8PtJcR2dxK4lSNzFOuD95si0a3EM4I2YBkB6BiVYYyVHpRqmPIZZzKnnnuwqxAk6UgXzKSPyjBLscbllXfC1XY9vmWVrL+RpcSgUHU8pGuQyiNSQZJAgVF8oLEAKDhRnIB7VFv4YvLgai5hOPIZgBHGT0ZLQAsSOuXZWz6dKuXDeDRweYDVK3xSMPOfYfpX0UbCt+owrxyyU7M8IwWNs0UUcbSNKyKFMj41uQMFmwAMnrtWelKuKRSlKAUpSgFKUoBSlKAmlRSgBqucd4ZxKecci6igtAu6gMJmbfOpwNl9NJU+9WOlAVS38J3SZZbq3WRgAWMEjuQOgaR59RGT696+JjPEeVfKrRvstxDqWPV2DgnVE2ehyQcDcHAq3VDKCCDuD69KrdaZYrGil8Qdbxjwm9863MTyW86Y15hK6gy4wJF1qwYbMM5Axv454g4DccNnMF2unP9OYD8GYeqN0DeqHcfLBr9GW3B7eJzJHDGkhGnUqgNjrgHsNhsPSst7YRTo0c0aSxtsySKGU/NTtUZ1KccS5Nmj189JZ1Q48j8wKxBVlYq6nKsvUH/AN/vVksvGpUfjRNkfnhIwfcqxGP3NXzxV9mnDIxHJHA0ReZEYRSSKmHyuAmrC746AVoQ+AbBLdjyS0y3cUeqR3YhebG6gKTgDSwXpuOtc+3Qxt7s98HYu/VNNcut1tSfk17+x0Ps4vXvZWuFif7rEGVZJSo1SnAPLAJJAXUCdt2xvvj0UVy/DkKLbhYwANcucfqMrlz9Wya6lb9PTGmChDg+cus7SbkTSopV5UCK5fBPDFtZavu6MC2ATJJJIwUfCis7Eqg7KNhXUpQCpqKUBNKilATSopQE0qKUBNKilATSopQE0qKUBNKilATSopQE0qKUBwPHCZs9Wccqa2kJ9knjLfxmuNcgqnFCTgRXFrcfJES2Z/4jerJ4qsfvFheQ5IMkMigjqCVOCPfNcTg5W4luFJBjvbSF1P6h+KjkfISR/uKg1uTT2On4auhrvIMEfd5zjPQrMiTgj2zIw+amu7VF8L3brfx8w/8AxdmNQHwiezfRL9SJv/x1eRXseDyXJNKipqREUpUUBNKilATSoqaAUqKUBNKilATSlKAUqKmgFKUoBSlKAUpSgFK+WYAZNYjdD0oDS43xfkBVWJppZdQSNSq5AxqZmY4VRkZO/wAQ2NeZp4oisDw2Llyi5tXa2ZArcswuvLVTOwAK6/uzZXJ8nTrXf+09ZFFpeRah93Z45Mdo7jRv/wCpFGPYMarHFbY3iZDKT1DHOoN8x0Ow/aubqdU6bEmtjpaXSq6tyTMnG+JzpIsCO0Fx95lltrq2CND+LFLJMjo5J+LXtgg+U5B6epeG+Itc2VrO4CvNEjsB0DMoLAe2c14txG9mteUtzJbTMc6ZE8pjco25U7Y06h1/NVz+yvxbriaxY8w2qhklBUq0bMQqtjow6e4APrUtLfKcsS8v9nmq08YQ6o+Z6RStYXXsKkXXqK6BzcmxSsX3ha+1YHpQ9PqlKUApSooCaUpQClKUApSlAKUpQEVNKUAqKmlAKjNTSgIIzWJ7cHptWalAc+84SsqMkgV0cFWVhlSp2IIPUVTV+yCFWJS+vFTOyBoiAP062jLEfMk+9ehUqEoRn8SyThOUPhbRXOFeBrW2B0IGJ6tJ53Pf4m6DPYYFdWDhMaDCIiD+1QP+K3qVKKUVhEW3J5Zri19/4r6FuPnWalenhj5S+gr6VQOgxX1SgFKUoBSlKAUpSgIqaUoBSlKAUpSgFKUoBSlKAUpSgFKUoBSlKAUpSgFKUoBSlKAUpSgFKUoBSlKAUpSgFKUoBSlKA//Z"/>
          <p:cNvSpPr>
            <a:spLocks noChangeAspect="1" noChangeArrowheads="1"/>
          </p:cNvSpPr>
          <p:nvPr/>
        </p:nvSpPr>
        <p:spPr bwMode="auto">
          <a:xfrm>
            <a:off x="155575" y="-1790700"/>
            <a:ext cx="3686175" cy="3743325"/>
          </a:xfrm>
          <a:prstGeom prst="rect">
            <a:avLst/>
          </a:prstGeom>
          <a:noFill/>
        </p:spPr>
        <p:txBody>
          <a:bodyPr vert="horz" wrap="square" lIns="91440" tIns="45720" rIns="91440" bIns="45720" numCol="1" anchor="t" anchorCtr="0" compatLnSpc="1">
            <a:prstTxWarp prst="textNoShape">
              <a:avLst/>
            </a:prstTxWarp>
          </a:bodyPr>
          <a:lstStyle/>
          <a:p>
            <a:endParaRPr lang="hr-HR"/>
          </a:p>
        </p:txBody>
      </p:sp>
      <p:pic>
        <p:nvPicPr>
          <p:cNvPr id="20492" name="Picture 12" descr="http://www.entnet.org/HealthInformation/upload/WVD-Ad-and-Logo.jpg"/>
          <p:cNvPicPr>
            <a:picLocks noChangeAspect="1" noChangeArrowheads="1"/>
          </p:cNvPicPr>
          <p:nvPr/>
        </p:nvPicPr>
        <p:blipFill>
          <a:blip r:embed="rId3" cstate="print"/>
          <a:srcRect/>
          <a:stretch>
            <a:fillRect/>
          </a:stretch>
        </p:blipFill>
        <p:spPr bwMode="auto">
          <a:xfrm>
            <a:off x="5363301" y="1412776"/>
            <a:ext cx="3453755" cy="472935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0492"/>
                                        </p:tgtEl>
                                        <p:attrNameLst>
                                          <p:attrName>style.visibility</p:attrName>
                                        </p:attrNameLst>
                                      </p:cBhvr>
                                      <p:to>
                                        <p:strVal val="visible"/>
                                      </p:to>
                                    </p:set>
                                    <p:animEffect transition="in" filter="randombar(horizontal)">
                                      <p:cBhvr>
                                        <p:cTn id="7" dur="500"/>
                                        <p:tgtEl>
                                          <p:spTgt spid="204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58018"/>
          </a:xfrm>
        </p:spPr>
        <p:txBody>
          <a:bodyPr>
            <a:noAutofit/>
          </a:bodyPr>
          <a:lstStyle/>
          <a:p>
            <a:r>
              <a:rPr lang="hr-HR" sz="2800" dirty="0">
                <a:solidFill>
                  <a:srgbClr val="FF0000"/>
                </a:solidFill>
                <a:latin typeface="Monotype Corsiva" pitchFamily="66" charset="0"/>
              </a:rPr>
              <a:t>Istraživanja</a:t>
            </a:r>
          </a:p>
        </p:txBody>
      </p:sp>
      <p:sp>
        <p:nvSpPr>
          <p:cNvPr id="3" name="Rezervirano mjesto sadržaja 2"/>
          <p:cNvSpPr>
            <a:spLocks noGrp="1"/>
          </p:cNvSpPr>
          <p:nvPr>
            <p:ph idx="1"/>
          </p:nvPr>
        </p:nvSpPr>
        <p:spPr>
          <a:xfrm>
            <a:off x="457200" y="476672"/>
            <a:ext cx="8229600" cy="5649491"/>
          </a:xfrm>
        </p:spPr>
        <p:txBody>
          <a:bodyPr>
            <a:noAutofit/>
          </a:bodyPr>
          <a:lstStyle/>
          <a:p>
            <a:pPr algn="just"/>
            <a:r>
              <a:rPr lang="hr-HR" sz="1800" b="1" dirty="0"/>
              <a:t>Glas je nešto što se često uzima zdravo za gotovo. Mnogi ljudi različitih profesija ne obraćaju pažnju na svoj glas dok se ne razviju značajni problemi, npr. učitelji. Oni koriste svoj glas konstantno u bučnim i učionicama s lošom akustikom. Istraživanje u USA, 2004 god.,  je utvrdilo da učitelji u odnosu prema ostalim profesijama imaju:</a:t>
            </a:r>
          </a:p>
          <a:p>
            <a:r>
              <a:rPr lang="hr-HR" sz="1800" b="1" dirty="0"/>
              <a:t>PROBLEME S GLASOM </a:t>
            </a:r>
          </a:p>
          <a:p>
            <a:pPr marL="0" indent="0">
              <a:buNone/>
            </a:pPr>
            <a:r>
              <a:rPr lang="hr-HR" sz="1800" b="1" dirty="0"/>
              <a:t>           11 % učitelji</a:t>
            </a:r>
          </a:p>
          <a:p>
            <a:pPr marL="0" indent="0">
              <a:buNone/>
            </a:pPr>
            <a:r>
              <a:rPr lang="hr-HR" sz="1800" b="1" dirty="0"/>
              <a:t>             6 % druge profesije</a:t>
            </a:r>
          </a:p>
          <a:p>
            <a:r>
              <a:rPr lang="hr-HR" sz="1800" b="1" dirty="0"/>
              <a:t>IZOSTAJU S POSLA ZA VRIJEME RADNOG VIJEKA ZBOG PROBLEMA S GLASOM</a:t>
            </a:r>
          </a:p>
          <a:p>
            <a:pPr marL="0" indent="0">
              <a:buNone/>
            </a:pPr>
            <a:r>
              <a:rPr lang="hr-HR" sz="1800" b="1" dirty="0"/>
              <a:t>           20 % učitelji</a:t>
            </a:r>
          </a:p>
          <a:p>
            <a:pPr marL="0" indent="0">
              <a:buNone/>
            </a:pPr>
            <a:r>
              <a:rPr lang="hr-HR" sz="1800" b="1" dirty="0"/>
              <a:t>             4 % druge profesije</a:t>
            </a:r>
          </a:p>
          <a:p>
            <a:r>
              <a:rPr lang="hr-HR" sz="1800" b="1" dirty="0"/>
              <a:t>IMAJU POREMEĆAJE GLASA</a:t>
            </a:r>
          </a:p>
          <a:p>
            <a:pPr marL="0" indent="0">
              <a:buNone/>
            </a:pPr>
            <a:r>
              <a:rPr lang="hr-HR" sz="1800" b="1" dirty="0"/>
              <a:t>           57,7 % učitelji</a:t>
            </a:r>
          </a:p>
          <a:p>
            <a:pPr marL="0" indent="0">
              <a:buNone/>
            </a:pPr>
            <a:r>
              <a:rPr lang="hr-HR" sz="1800" b="1" dirty="0"/>
              <a:t>           28,2 % ostale profesije</a:t>
            </a:r>
          </a:p>
        </p:txBody>
      </p:sp>
      <p:pic>
        <p:nvPicPr>
          <p:cNvPr id="5" name="Slika 4" descr="images.jpg"/>
          <p:cNvPicPr>
            <a:picLocks noChangeAspect="1"/>
          </p:cNvPicPr>
          <p:nvPr/>
        </p:nvPicPr>
        <p:blipFill>
          <a:blip r:embed="rId2"/>
          <a:stretch>
            <a:fillRect/>
          </a:stretch>
        </p:blipFill>
        <p:spPr>
          <a:xfrm>
            <a:off x="6631703" y="4437112"/>
            <a:ext cx="2188769" cy="2420888"/>
          </a:xfrm>
          <a:prstGeom prst="rect">
            <a:avLst/>
          </a:prstGeom>
        </p:spPr>
      </p:pic>
    </p:spTree>
    <p:extLst>
      <p:ext uri="{BB962C8B-B14F-4D97-AF65-F5344CB8AC3E}">
        <p14:creationId xmlns:p14="http://schemas.microsoft.com/office/powerpoint/2010/main" val="1605689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23528" y="1052736"/>
            <a:ext cx="8229600" cy="1143000"/>
          </a:xfrm>
        </p:spPr>
        <p:txBody>
          <a:bodyPr>
            <a:noAutofit/>
          </a:bodyPr>
          <a:lstStyle/>
          <a:p>
            <a:pPr algn="ctr"/>
            <a:r>
              <a:rPr lang="hr-HR" sz="6000" dirty="0">
                <a:latin typeface="Monotype Corsiva" pitchFamily="66" charset="0"/>
              </a:rPr>
              <a:t>VODA ZA GLASNICE JE KAO ULJE ZA MOTOR! </a:t>
            </a:r>
          </a:p>
        </p:txBody>
      </p:sp>
      <p:pic>
        <p:nvPicPr>
          <p:cNvPr id="19458" name="Picture 2" descr="http://sretnodijete.net/wp-content/uploads/2014/01/curica_pije_vodu.jpg">
            <a:hlinkClick r:id="rId2"/>
          </p:cNvPr>
          <p:cNvPicPr>
            <a:picLocks noChangeAspect="1" noChangeArrowheads="1"/>
          </p:cNvPicPr>
          <p:nvPr/>
        </p:nvPicPr>
        <p:blipFill>
          <a:blip r:embed="rId3" cstate="print"/>
          <a:srcRect/>
          <a:stretch>
            <a:fillRect/>
          </a:stretch>
        </p:blipFill>
        <p:spPr bwMode="auto">
          <a:xfrm>
            <a:off x="2771800" y="2780927"/>
            <a:ext cx="3456384" cy="2520281"/>
          </a:xfrm>
          <a:prstGeom prst="rect">
            <a:avLst/>
          </a:prstGeom>
          <a:noFill/>
        </p:spPr>
      </p:pic>
      <p:sp>
        <p:nvSpPr>
          <p:cNvPr id="5" name="TekstniOkvir 4"/>
          <p:cNvSpPr txBox="1"/>
          <p:nvPr/>
        </p:nvSpPr>
        <p:spPr>
          <a:xfrm>
            <a:off x="1907704" y="5649743"/>
            <a:ext cx="7560840" cy="369332"/>
          </a:xfrm>
          <a:prstGeom prst="rect">
            <a:avLst/>
          </a:prstGeom>
          <a:noFill/>
        </p:spPr>
        <p:txBody>
          <a:bodyPr wrap="square" rtlCol="0">
            <a:spAutoFit/>
          </a:bodyPr>
          <a:lstStyle/>
          <a:p>
            <a:r>
              <a:rPr lang="hr-HR" dirty="0"/>
              <a:t>PRIPREMIO: MARKO ČUPIĆ, </a:t>
            </a:r>
            <a:r>
              <a:rPr lang="hr-HR" dirty="0" err="1"/>
              <a:t>prof</a:t>
            </a:r>
            <a:r>
              <a:rPr lang="hr-HR" dirty="0"/>
              <a:t>. glazbene kulture</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19458"/>
                                        </p:tgtEl>
                                        <p:attrNameLst>
                                          <p:attrName>style.visibility</p:attrName>
                                        </p:attrNameLst>
                                      </p:cBhvr>
                                      <p:to>
                                        <p:strVal val="visible"/>
                                      </p:to>
                                    </p:set>
                                    <p:animEffect transition="in" filter="wipe(down)">
                                      <p:cBhvr>
                                        <p:cTn id="25" dur="580">
                                          <p:stCondLst>
                                            <p:cond delay="0"/>
                                          </p:stCondLst>
                                        </p:cTn>
                                        <p:tgtEl>
                                          <p:spTgt spid="19458"/>
                                        </p:tgtEl>
                                      </p:cBhvr>
                                    </p:animEffect>
                                    <p:anim calcmode="lin" valueType="num">
                                      <p:cBhvr>
                                        <p:cTn id="26" dur="1822" tmFilter="0,0; 0.14,0.36; 0.43,0.73; 0.71,0.91; 1.0,1.0">
                                          <p:stCondLst>
                                            <p:cond delay="0"/>
                                          </p:stCondLst>
                                        </p:cTn>
                                        <p:tgtEl>
                                          <p:spTgt spid="19458"/>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9458"/>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9458"/>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9458"/>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9458"/>
                                        </p:tgtEl>
                                        <p:attrNameLst>
                                          <p:attrName>ppt_y</p:attrName>
                                        </p:attrNameLst>
                                      </p:cBhvr>
                                      <p:tavLst>
                                        <p:tav tm="0" fmla="#ppt_y-sin(pi*$)/81">
                                          <p:val>
                                            <p:fltVal val="0"/>
                                          </p:val>
                                        </p:tav>
                                        <p:tav tm="100000">
                                          <p:val>
                                            <p:fltVal val="1"/>
                                          </p:val>
                                        </p:tav>
                                      </p:tavLst>
                                    </p:anim>
                                    <p:animScale>
                                      <p:cBhvr>
                                        <p:cTn id="31" dur="26">
                                          <p:stCondLst>
                                            <p:cond delay="650"/>
                                          </p:stCondLst>
                                        </p:cTn>
                                        <p:tgtEl>
                                          <p:spTgt spid="19458"/>
                                        </p:tgtEl>
                                      </p:cBhvr>
                                      <p:to x="100000" y="60000"/>
                                    </p:animScale>
                                    <p:animScale>
                                      <p:cBhvr>
                                        <p:cTn id="32" dur="166" decel="50000">
                                          <p:stCondLst>
                                            <p:cond delay="676"/>
                                          </p:stCondLst>
                                        </p:cTn>
                                        <p:tgtEl>
                                          <p:spTgt spid="19458"/>
                                        </p:tgtEl>
                                      </p:cBhvr>
                                      <p:to x="100000" y="100000"/>
                                    </p:animScale>
                                    <p:animScale>
                                      <p:cBhvr>
                                        <p:cTn id="33" dur="26">
                                          <p:stCondLst>
                                            <p:cond delay="1312"/>
                                          </p:stCondLst>
                                        </p:cTn>
                                        <p:tgtEl>
                                          <p:spTgt spid="19458"/>
                                        </p:tgtEl>
                                      </p:cBhvr>
                                      <p:to x="100000" y="80000"/>
                                    </p:animScale>
                                    <p:animScale>
                                      <p:cBhvr>
                                        <p:cTn id="34" dur="166" decel="50000">
                                          <p:stCondLst>
                                            <p:cond delay="1338"/>
                                          </p:stCondLst>
                                        </p:cTn>
                                        <p:tgtEl>
                                          <p:spTgt spid="19458"/>
                                        </p:tgtEl>
                                      </p:cBhvr>
                                      <p:to x="100000" y="100000"/>
                                    </p:animScale>
                                    <p:animScale>
                                      <p:cBhvr>
                                        <p:cTn id="35" dur="26">
                                          <p:stCondLst>
                                            <p:cond delay="1642"/>
                                          </p:stCondLst>
                                        </p:cTn>
                                        <p:tgtEl>
                                          <p:spTgt spid="19458"/>
                                        </p:tgtEl>
                                      </p:cBhvr>
                                      <p:to x="100000" y="90000"/>
                                    </p:animScale>
                                    <p:animScale>
                                      <p:cBhvr>
                                        <p:cTn id="36" dur="166" decel="50000">
                                          <p:stCondLst>
                                            <p:cond delay="1668"/>
                                          </p:stCondLst>
                                        </p:cTn>
                                        <p:tgtEl>
                                          <p:spTgt spid="19458"/>
                                        </p:tgtEl>
                                      </p:cBhvr>
                                      <p:to x="100000" y="100000"/>
                                    </p:animScale>
                                    <p:animScale>
                                      <p:cBhvr>
                                        <p:cTn id="37" dur="26">
                                          <p:stCondLst>
                                            <p:cond delay="1808"/>
                                          </p:stCondLst>
                                        </p:cTn>
                                        <p:tgtEl>
                                          <p:spTgt spid="19458"/>
                                        </p:tgtEl>
                                      </p:cBhvr>
                                      <p:to x="100000" y="95000"/>
                                    </p:animScale>
                                    <p:animScale>
                                      <p:cBhvr>
                                        <p:cTn id="38" dur="166" decel="50000">
                                          <p:stCondLst>
                                            <p:cond delay="1834"/>
                                          </p:stCondLst>
                                        </p:cTn>
                                        <p:tgtEl>
                                          <p:spTgt spid="19458"/>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5">
                                            <p:txEl>
                                              <p:pRg st="0" end="0"/>
                                            </p:txEl>
                                          </p:spTgt>
                                        </p:tgtEl>
                                        <p:attrNameLst>
                                          <p:attrName>style.visibility</p:attrName>
                                        </p:attrNameLst>
                                      </p:cBhvr>
                                      <p:to>
                                        <p:strVal val="visible"/>
                                      </p:to>
                                    </p:set>
                                    <p:animEffect transition="in" filter="wipe(down)">
                                      <p:cBhvr>
                                        <p:cTn id="43" dur="580">
                                          <p:stCondLst>
                                            <p:cond delay="0"/>
                                          </p:stCondLst>
                                        </p:cTn>
                                        <p:tgtEl>
                                          <p:spTgt spid="5">
                                            <p:txEl>
                                              <p:pRg st="0" end="0"/>
                                            </p:txEl>
                                          </p:spTgt>
                                        </p:tgtEl>
                                      </p:cBhvr>
                                    </p:animEffect>
                                    <p:anim calcmode="lin" valueType="num">
                                      <p:cBhvr>
                                        <p:cTn id="44"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5">
                                            <p:txEl>
                                              <p:pRg st="0" end="0"/>
                                            </p:txEl>
                                          </p:spTgt>
                                        </p:tgtEl>
                                      </p:cBhvr>
                                      <p:to x="100000" y="60000"/>
                                    </p:animScale>
                                    <p:animScale>
                                      <p:cBhvr>
                                        <p:cTn id="50" dur="166" decel="50000">
                                          <p:stCondLst>
                                            <p:cond delay="676"/>
                                          </p:stCondLst>
                                        </p:cTn>
                                        <p:tgtEl>
                                          <p:spTgt spid="5">
                                            <p:txEl>
                                              <p:pRg st="0" end="0"/>
                                            </p:txEl>
                                          </p:spTgt>
                                        </p:tgtEl>
                                      </p:cBhvr>
                                      <p:to x="100000" y="100000"/>
                                    </p:animScale>
                                    <p:animScale>
                                      <p:cBhvr>
                                        <p:cTn id="51" dur="26">
                                          <p:stCondLst>
                                            <p:cond delay="1312"/>
                                          </p:stCondLst>
                                        </p:cTn>
                                        <p:tgtEl>
                                          <p:spTgt spid="5">
                                            <p:txEl>
                                              <p:pRg st="0" end="0"/>
                                            </p:txEl>
                                          </p:spTgt>
                                        </p:tgtEl>
                                      </p:cBhvr>
                                      <p:to x="100000" y="80000"/>
                                    </p:animScale>
                                    <p:animScale>
                                      <p:cBhvr>
                                        <p:cTn id="52" dur="166" decel="50000">
                                          <p:stCondLst>
                                            <p:cond delay="1338"/>
                                          </p:stCondLst>
                                        </p:cTn>
                                        <p:tgtEl>
                                          <p:spTgt spid="5">
                                            <p:txEl>
                                              <p:pRg st="0" end="0"/>
                                            </p:txEl>
                                          </p:spTgt>
                                        </p:tgtEl>
                                      </p:cBhvr>
                                      <p:to x="100000" y="100000"/>
                                    </p:animScale>
                                    <p:animScale>
                                      <p:cBhvr>
                                        <p:cTn id="53" dur="26">
                                          <p:stCondLst>
                                            <p:cond delay="1642"/>
                                          </p:stCondLst>
                                        </p:cTn>
                                        <p:tgtEl>
                                          <p:spTgt spid="5">
                                            <p:txEl>
                                              <p:pRg st="0" end="0"/>
                                            </p:txEl>
                                          </p:spTgt>
                                        </p:tgtEl>
                                      </p:cBhvr>
                                      <p:to x="100000" y="90000"/>
                                    </p:animScale>
                                    <p:animScale>
                                      <p:cBhvr>
                                        <p:cTn id="54" dur="166" decel="50000">
                                          <p:stCondLst>
                                            <p:cond delay="1668"/>
                                          </p:stCondLst>
                                        </p:cTn>
                                        <p:tgtEl>
                                          <p:spTgt spid="5">
                                            <p:txEl>
                                              <p:pRg st="0" end="0"/>
                                            </p:txEl>
                                          </p:spTgt>
                                        </p:tgtEl>
                                      </p:cBhvr>
                                      <p:to x="100000" y="100000"/>
                                    </p:animScale>
                                    <p:animScale>
                                      <p:cBhvr>
                                        <p:cTn id="55" dur="26">
                                          <p:stCondLst>
                                            <p:cond delay="1808"/>
                                          </p:stCondLst>
                                        </p:cTn>
                                        <p:tgtEl>
                                          <p:spTgt spid="5">
                                            <p:txEl>
                                              <p:pRg st="0" end="0"/>
                                            </p:txEl>
                                          </p:spTgt>
                                        </p:tgtEl>
                                      </p:cBhvr>
                                      <p:to x="100000" y="95000"/>
                                    </p:animScale>
                                    <p:animScale>
                                      <p:cBhvr>
                                        <p:cTn id="56" dur="166" decel="50000">
                                          <p:stCondLst>
                                            <p:cond delay="1834"/>
                                          </p:stCondLst>
                                        </p:cTn>
                                        <p:tgtEl>
                                          <p:spTgt spid="5">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Galerija">
  <a:themeElements>
    <a:clrScheme name="Galerij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j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j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Gallery</Template>
  <TotalTime>192</TotalTime>
  <Words>521</Words>
  <Application>Microsoft Office PowerPoint</Application>
  <PresentationFormat>Prikaz na zaslonu (4:3)</PresentationFormat>
  <Paragraphs>45</Paragraphs>
  <Slides>8</Slides>
  <Notes>0</Notes>
  <HiddenSlides>0</HiddenSlides>
  <MMClips>0</MMClips>
  <ScaleCrop>false</ScaleCrop>
  <HeadingPairs>
    <vt:vector size="6" baseType="variant">
      <vt:variant>
        <vt:lpstr>Korišteni fontovi</vt:lpstr>
      </vt:variant>
      <vt:variant>
        <vt:i4>5</vt:i4>
      </vt:variant>
      <vt:variant>
        <vt:lpstr>Tema</vt:lpstr>
      </vt:variant>
      <vt:variant>
        <vt:i4>1</vt:i4>
      </vt:variant>
      <vt:variant>
        <vt:lpstr>Naslovi slajdova</vt:lpstr>
      </vt:variant>
      <vt:variant>
        <vt:i4>8</vt:i4>
      </vt:variant>
    </vt:vector>
  </HeadingPairs>
  <TitlesOfParts>
    <vt:vector size="14" baseType="lpstr">
      <vt:lpstr>Arial</vt:lpstr>
      <vt:lpstr>Calibri</vt:lpstr>
      <vt:lpstr>Gill Sans MT</vt:lpstr>
      <vt:lpstr>Monotype Corsiva</vt:lpstr>
      <vt:lpstr>Segoe UI Semibold</vt:lpstr>
      <vt:lpstr>Galerija</vt:lpstr>
      <vt:lpstr>SVJETSKI DAN GLASA</vt:lpstr>
      <vt:lpstr>Kako nastaje glas i kako ljudi pričaju?</vt:lpstr>
      <vt:lpstr>PowerPoint prezentacija</vt:lpstr>
      <vt:lpstr>Evo nekoliko pravila za pravilno održavanje glasa:</vt:lpstr>
      <vt:lpstr>PowerPoint prezentacija</vt:lpstr>
      <vt:lpstr>PowerPoint prezentacija</vt:lpstr>
      <vt:lpstr>Istraživanja</vt:lpstr>
      <vt:lpstr>VODA ZA GLASNICE JE KAO ULJE ZA MOTOR!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SVJETSKI DAN GLASA</dc:title>
  <dc:creator>Učenik</dc:creator>
  <cp:lastModifiedBy>Marko Čupić</cp:lastModifiedBy>
  <cp:revision>27</cp:revision>
  <dcterms:created xsi:type="dcterms:W3CDTF">2014-04-08T10:11:54Z</dcterms:created>
  <dcterms:modified xsi:type="dcterms:W3CDTF">2020-05-11T07:43:43Z</dcterms:modified>
</cp:coreProperties>
</file>