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4" r:id="rId10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53EF"/>
    <a:srgbClr val="B412BE"/>
    <a:srgbClr val="FFFFFF"/>
    <a:srgbClr val="222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FE4444"/>
            </a:gs>
            <a:gs pos="53000">
              <a:schemeClr val="bg1"/>
            </a:gs>
            <a:gs pos="21000">
              <a:srgbClr val="B412BE"/>
            </a:gs>
            <a:gs pos="100000">
              <a:srgbClr val="F953E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ffectLst>
            <a:glow rad="139700">
              <a:schemeClr val="accent2">
                <a:satMod val="175000"/>
                <a:alpha val="31000"/>
              </a:schemeClr>
            </a:glow>
            <a:reflection stA="50000" endA="300" endPos="38000" dir="5400000" sy="-100000" algn="bl" rotWithShape="0"/>
          </a:effectLst>
        </p:spPr>
        <p:txBody>
          <a:bodyPr/>
          <a:lstStyle/>
          <a:p>
            <a:r>
              <a:rPr lang="hr-HR" altLang="en-US" b="1" i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PRIMJENA SLIČNOSTI NA IGRALIŠTU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2" grpId="6" animBg="1"/>
      <p:bldP spid="2" grpId="7" animBg="1"/>
      <p:bldP spid="2" grpId="8" animBg="1"/>
      <p:bldP spid="2" grpId="9" animBg="1"/>
      <p:bldP spid="2" grpId="10" animBg="1"/>
      <p:bldP spid="2" grpId="11" animBg="1"/>
      <p:bldP spid="2" grpId="12" animBg="1"/>
      <p:bldP spid="2" grpId="13" animBg="1"/>
      <p:bldP spid="2" grpId="14" animBg="1"/>
      <p:bldP spid="2" grpId="15" animBg="1"/>
      <p:bldP spid="2" grpId="16" animBg="1"/>
      <p:bldP spid="2" grpId="17" animBg="1"/>
      <p:bldP spid="2" grpId="18" animBg="1"/>
      <p:bldP spid="2" grpId="19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hr-HR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OPĆENITO O SLIČNOSTI TROKUTA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0550"/>
            <a:ext cx="10515600" cy="4652645"/>
          </a:xfrm>
        </p:spPr>
        <p:txBody>
          <a:bodyPr/>
          <a:lstStyle/>
          <a:p>
            <a:r>
              <a:rPr lang="hr-HR" altLang="en-US">
                <a:latin typeface="Comic Sans MS" panose="030F0702030302020204" charset="0"/>
              </a:rPr>
              <a:t>Pomoću </a:t>
            </a:r>
            <a:r>
              <a:rPr lang="hr-HR" altLang="en-US" b="1">
                <a:latin typeface="Comic Sans MS" panose="030F0702030302020204" charset="0"/>
              </a:rPr>
              <a:t>sličnosti trokuta</a:t>
            </a:r>
            <a:r>
              <a:rPr lang="hr-HR" altLang="en-US">
                <a:latin typeface="Comic Sans MS" panose="030F0702030302020204" charset="0"/>
              </a:rPr>
              <a:t> možemo izračunati nepoznatu stranicu trokuta bez mjerenja ravnalom.</a:t>
            </a:r>
          </a:p>
          <a:p>
            <a:r>
              <a:rPr lang="hr-HR" altLang="en-US">
                <a:latin typeface="Comic Sans MS" panose="030F0702030302020204" charset="0"/>
              </a:rPr>
              <a:t>Primjenom sličnosti trokuta možemo izračunati visinu stupa, stabla ili visinu učenika preko jednog jednostavnog razmjera.        </a:t>
            </a:r>
          </a:p>
        </p:txBody>
      </p:sp>
      <p:sp>
        <p:nvSpPr>
          <p:cNvPr id="4" name="Right Triangle 3"/>
          <p:cNvSpPr/>
          <p:nvPr/>
        </p:nvSpPr>
        <p:spPr>
          <a:xfrm>
            <a:off x="1217295" y="4175760"/>
            <a:ext cx="2951480" cy="1807845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>
            <a:off x="4457065" y="4451350"/>
            <a:ext cx="1720850" cy="1055370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97125" y="6059170"/>
            <a:ext cx="5270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altLang="en-US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8" name="Rectangle 7"/>
          <p:cNvSpPr/>
          <p:nvPr/>
        </p:nvSpPr>
        <p:spPr>
          <a:xfrm>
            <a:off x="4043045" y="4827905"/>
            <a:ext cx="41402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altLang="en-US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803275" y="5074285"/>
            <a:ext cx="41402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altLang="en-US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86655" y="5506720"/>
            <a:ext cx="41402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altLang="en-US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2" name="Vertical Scroll 11"/>
          <p:cNvSpPr/>
          <p:nvPr/>
        </p:nvSpPr>
        <p:spPr>
          <a:xfrm>
            <a:off x="7809865" y="3811270"/>
            <a:ext cx="2023110" cy="2828290"/>
          </a:xfrm>
          <a:prstGeom prst="verticalScroll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hr-HR" altLang="en-US">
                <a:solidFill>
                  <a:schemeClr val="tx1"/>
                </a:solidFill>
              </a:rPr>
              <a:t>6:10=3:x</a:t>
            </a:r>
          </a:p>
          <a:p>
            <a:pPr algn="l"/>
            <a:r>
              <a:rPr lang="hr-HR" altLang="en-US">
                <a:solidFill>
                  <a:schemeClr val="tx1"/>
                </a:solidFill>
              </a:rPr>
              <a:t>6x=30</a:t>
            </a:r>
          </a:p>
          <a:p>
            <a:pPr algn="l"/>
            <a:r>
              <a:rPr lang="hr-HR" altLang="en-US">
                <a:solidFill>
                  <a:schemeClr val="tx1"/>
                </a:solidFill>
              </a:rPr>
              <a:t>x=5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4" grpId="6" animBg="1"/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5" grpId="6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hr-HR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MJERENJE VISINE UČENICE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785" y="1640205"/>
            <a:ext cx="11313795" cy="4838700"/>
          </a:xfrm>
        </p:spPr>
        <p:txBody>
          <a:bodyPr/>
          <a:lstStyle/>
          <a:p>
            <a:r>
              <a:rPr lang="hr-HR" altLang="en-US">
                <a:latin typeface="Comic Sans MS" panose="030F0702030302020204" charset="0"/>
              </a:rPr>
              <a:t>Kako bi izmjerili Larinu visinu koristili smo ravnalo duljine 1 m koji je bacao sjenu duljine 292 cm. Lara je bacala sjenu duljine 474 cm. Sada smo uz pomoć ovih podataka mogli izračunati Larinu visinu preko razmjera.</a:t>
            </a:r>
          </a:p>
          <a:p>
            <a:pPr marL="0" indent="0">
              <a:buNone/>
            </a:pPr>
            <a:r>
              <a:rPr lang="hr-HR" altLang="en-US"/>
              <a:t>  </a:t>
            </a:r>
          </a:p>
        </p:txBody>
      </p:sp>
      <p:sp>
        <p:nvSpPr>
          <p:cNvPr id="4" name="Right Triangle 3"/>
          <p:cNvSpPr/>
          <p:nvPr/>
        </p:nvSpPr>
        <p:spPr>
          <a:xfrm>
            <a:off x="1203960" y="3798570"/>
            <a:ext cx="2951480" cy="1807845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>
            <a:off x="2435225" y="4551045"/>
            <a:ext cx="1720850" cy="1055370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2190" y="6177280"/>
            <a:ext cx="79565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altLang="en-US">
                <a:solidFill>
                  <a:schemeClr val="tx1"/>
                </a:solidFill>
              </a:rPr>
              <a:t>474</a:t>
            </a:r>
          </a:p>
        </p:txBody>
      </p:sp>
      <p:sp>
        <p:nvSpPr>
          <p:cNvPr id="8" name="Rectangle 7"/>
          <p:cNvSpPr/>
          <p:nvPr/>
        </p:nvSpPr>
        <p:spPr>
          <a:xfrm>
            <a:off x="1700530" y="4928235"/>
            <a:ext cx="73469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altLang="en-US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9" name="Rectangle 8"/>
          <p:cNvSpPr/>
          <p:nvPr/>
        </p:nvSpPr>
        <p:spPr>
          <a:xfrm>
            <a:off x="789940" y="4626610"/>
            <a:ext cx="41402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altLang="en-US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77515" y="5606415"/>
            <a:ext cx="73533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altLang="en-US">
                <a:solidFill>
                  <a:schemeClr val="tx1"/>
                </a:solidFill>
              </a:rPr>
              <a:t>292</a:t>
            </a:r>
          </a:p>
        </p:txBody>
      </p:sp>
      <p:sp>
        <p:nvSpPr>
          <p:cNvPr id="11" name="Left Brace 10"/>
          <p:cNvSpPr/>
          <p:nvPr/>
        </p:nvSpPr>
        <p:spPr>
          <a:xfrm rot="16200000">
            <a:off x="2422525" y="4443730"/>
            <a:ext cx="514985" cy="29514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orizontal Scroll 11"/>
          <p:cNvSpPr/>
          <p:nvPr/>
        </p:nvSpPr>
        <p:spPr>
          <a:xfrm>
            <a:off x="5388610" y="3903345"/>
            <a:ext cx="2927985" cy="2093595"/>
          </a:xfrm>
          <a:prstGeom prst="horizontalScroll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hr-HR" altLang="en-US">
                <a:solidFill>
                  <a:srgbClr val="7030A0"/>
                </a:solidFill>
              </a:rPr>
              <a:t>x:474=100:292</a:t>
            </a:r>
          </a:p>
          <a:p>
            <a:pPr algn="l"/>
            <a:r>
              <a:rPr lang="hr-HR" altLang="en-US">
                <a:solidFill>
                  <a:srgbClr val="7030A0"/>
                </a:solidFill>
              </a:rPr>
              <a:t>292x=47400</a:t>
            </a:r>
          </a:p>
          <a:p>
            <a:pPr algn="l"/>
            <a:r>
              <a:rPr lang="hr-HR" altLang="en-US" b="1">
                <a:solidFill>
                  <a:srgbClr val="FF0000"/>
                </a:solidFill>
              </a:rPr>
              <a:t>x=162 cm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87340" y="6090285"/>
            <a:ext cx="2929255" cy="47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hr-HR" altLang="en-US">
                <a:solidFill>
                  <a:schemeClr val="accent1">
                    <a:lumMod val="75000"/>
                  </a:schemeClr>
                </a:solidFill>
              </a:rPr>
              <a:t>Larina visina je 162 cm.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82405" y="3798570"/>
            <a:ext cx="1991995" cy="201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hr-HR" altLang="en-US" sz="2000" b="1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SLIKE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10560050" y="5229860"/>
            <a:ext cx="1207135" cy="66738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4" grpId="7" animBg="1"/>
      <p:bldP spid="4" grpId="8" animBg="1"/>
      <p:bldP spid="5" grpId="0" animBg="1"/>
      <p:bldP spid="5" grpId="1" animBg="1"/>
      <p:bldP spid="5" grpId="2" animBg="1"/>
      <p:bldP spid="5" grpId="3" animBg="1"/>
      <p:bldP spid="5" grpId="5" animBg="1"/>
      <p:bldP spid="5" grpId="6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7" animBg="1"/>
      <p:bldP spid="7" grpId="8" animBg="1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7" animBg="1"/>
      <p:bldP spid="8" grpId="8" animBg="1"/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7" animBg="1"/>
      <p:bldP spid="9" grpId="8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7" animBg="1"/>
      <p:bldP spid="10" grpId="8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7" animBg="1"/>
      <p:bldP spid="11" grpId="8" animBg="1"/>
      <p:bldP spid="12" grpId="0" animBg="1"/>
      <p:bldP spid="12" grpId="1" animBg="1"/>
      <p:bldP spid="12" grpId="2" animBg="1"/>
      <p:bldP spid="12" grpId="3" animBg="1"/>
      <p:bldP spid="14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180119-WA000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19275" y="3763645"/>
            <a:ext cx="2528570" cy="2807335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5" name="Content Placeholder 4" descr="IMG-20180119-WA000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23735" y="234950"/>
            <a:ext cx="4063365" cy="304800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7" name="Picture 6" descr="IMG-20180119-WA00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5675" y="3608705"/>
            <a:ext cx="2676525" cy="3117215"/>
          </a:xfrm>
          <a:prstGeom prst="rect">
            <a:avLst/>
          </a:prstGeom>
          <a:ln w="57150">
            <a:solidFill>
              <a:srgbClr val="7030A0"/>
            </a:solidFill>
            <a:prstDash val="solid"/>
          </a:ln>
        </p:spPr>
      </p:pic>
      <p:pic>
        <p:nvPicPr>
          <p:cNvPr id="8" name="Picture 7" descr="IMG-20180119-WA00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0515" y="234950"/>
            <a:ext cx="4182110" cy="3131820"/>
          </a:xfrm>
          <a:prstGeom prst="rect">
            <a:avLst/>
          </a:prstGeom>
          <a:ln w="57150">
            <a:solidFill>
              <a:srgbClr val="7030A0"/>
            </a:solidFill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765"/>
            <a:ext cx="10515600" cy="1325563"/>
          </a:xfrm>
        </p:spPr>
        <p:txBody>
          <a:bodyPr/>
          <a:lstStyle/>
          <a:p>
            <a:r>
              <a:rPr lang="hr-HR" altLang="en-US">
                <a:solidFill>
                  <a:schemeClr val="accent6">
                    <a:lumMod val="75000"/>
                  </a:schemeClr>
                </a:solidFill>
              </a:rPr>
              <a:t>MJERENJE VISINE STABLA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02545" cy="4351655"/>
          </a:xfrm>
        </p:spPr>
        <p:txBody>
          <a:bodyPr/>
          <a:lstStyle/>
          <a:p>
            <a:r>
              <a:rPr lang="hr-HR" altLang="en-US">
                <a:latin typeface="Comic Sans MS" panose="030F0702030302020204" charset="0"/>
              </a:rPr>
              <a:t>Na isti način kao što smo izračunali Larinu visinu možemo izračunati visinu stabla pomoću ravnala i sjene koju bacaju stablo i ravnalo. Duljina sjene ravnala je ponovno 292 cm, a stablo baca sjenu 618 cm. Sada smo opet dobili dva slična trokuta i preko razmjera računamo visinu stabla.</a:t>
            </a:r>
          </a:p>
        </p:txBody>
      </p:sp>
      <p:sp>
        <p:nvSpPr>
          <p:cNvPr id="5" name="Right Triangle 4"/>
          <p:cNvSpPr/>
          <p:nvPr/>
        </p:nvSpPr>
        <p:spPr>
          <a:xfrm>
            <a:off x="1333500" y="4165600"/>
            <a:ext cx="2951480" cy="1795780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>
            <a:off x="2564765" y="4914900"/>
            <a:ext cx="1720850" cy="1048385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11095" y="6532245"/>
            <a:ext cx="795655" cy="29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altLang="en-US">
                <a:solidFill>
                  <a:schemeClr val="tx1"/>
                </a:solidFill>
              </a:rPr>
              <a:t>618</a:t>
            </a:r>
          </a:p>
        </p:txBody>
      </p:sp>
      <p:sp>
        <p:nvSpPr>
          <p:cNvPr id="8" name="Rectangle 7"/>
          <p:cNvSpPr/>
          <p:nvPr/>
        </p:nvSpPr>
        <p:spPr>
          <a:xfrm>
            <a:off x="1829435" y="5285740"/>
            <a:ext cx="734695" cy="29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altLang="en-US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9" name="Rectangle 8"/>
          <p:cNvSpPr/>
          <p:nvPr/>
        </p:nvSpPr>
        <p:spPr>
          <a:xfrm>
            <a:off x="919480" y="4981575"/>
            <a:ext cx="414020" cy="29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altLang="en-US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06420" y="5961380"/>
            <a:ext cx="735330" cy="29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altLang="en-US">
                <a:solidFill>
                  <a:schemeClr val="tx1"/>
                </a:solidFill>
              </a:rPr>
              <a:t>292</a:t>
            </a:r>
          </a:p>
        </p:txBody>
      </p:sp>
      <p:sp>
        <p:nvSpPr>
          <p:cNvPr id="11" name="Left Brace 10"/>
          <p:cNvSpPr/>
          <p:nvPr/>
        </p:nvSpPr>
        <p:spPr>
          <a:xfrm rot="16200000">
            <a:off x="2553970" y="4800600"/>
            <a:ext cx="511810" cy="29514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orizontal Scroll 11"/>
          <p:cNvSpPr/>
          <p:nvPr/>
        </p:nvSpPr>
        <p:spPr>
          <a:xfrm>
            <a:off x="5066665" y="4017010"/>
            <a:ext cx="2927985" cy="2093595"/>
          </a:xfrm>
          <a:prstGeom prst="horizontalScroll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hr-HR" altLang="en-US">
                <a:solidFill>
                  <a:srgbClr val="7030A0"/>
                </a:solidFill>
              </a:rPr>
              <a:t>x:100=618:292</a:t>
            </a:r>
          </a:p>
          <a:p>
            <a:pPr algn="l"/>
            <a:r>
              <a:rPr lang="hr-HR" altLang="en-US">
                <a:solidFill>
                  <a:srgbClr val="7030A0"/>
                </a:solidFill>
              </a:rPr>
              <a:t>292x=61800</a:t>
            </a:r>
          </a:p>
          <a:p>
            <a:pPr algn="l"/>
            <a:r>
              <a:rPr lang="hr-HR" altLang="en-US" b="1">
                <a:solidFill>
                  <a:srgbClr val="FF0000"/>
                </a:solidFill>
              </a:rPr>
              <a:t>x=211 cm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37785" y="6177280"/>
            <a:ext cx="2929255" cy="47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hr-HR" altLang="en-US">
                <a:solidFill>
                  <a:schemeClr val="accent1">
                    <a:lumMod val="75000"/>
                  </a:schemeClr>
                </a:solidFill>
              </a:rPr>
              <a:t>Visina stabla je 211 cm.</a:t>
            </a:r>
          </a:p>
        </p:txBody>
      </p:sp>
      <p:pic>
        <p:nvPicPr>
          <p:cNvPr id="16" name="Content Placeholder 15" descr="špkjiojzhupj,opjpč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049385" y="57785"/>
            <a:ext cx="1841500" cy="176784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163050" y="3745865"/>
            <a:ext cx="1991995" cy="201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urveUp">
              <a:avLst/>
            </a:prstTxWarp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hr-HR" altLang="en-US" sz="2000" b="1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SLIKE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10657205" y="5595620"/>
            <a:ext cx="1207135" cy="667385"/>
          </a:xfrm>
          <a:prstGeom prst="rightArrow">
            <a:avLst/>
          </a:prstGeom>
          <a:solidFill>
            <a:srgbClr val="B412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0" presetClass="entr" presetSubtype="0" decel="10000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2" grpId="5"/>
      <p:bldP spid="2" grpId="6"/>
      <p:bldP spid="2" grpId="7"/>
      <p:bldP spid="2" grpId="8"/>
      <p:bldP spid="2" grpId="9"/>
      <p:bldP spid="2" grpId="10"/>
      <p:bldP spid="5" grpId="0" animBg="1"/>
      <p:bldP spid="5" grpId="1" animBg="1"/>
      <p:bldP spid="5" grpId="2" animBg="1"/>
      <p:bldP spid="5" grpId="3" animBg="1"/>
      <p:bldP spid="5" grpId="4" animBg="1"/>
      <p:bldP spid="6" grpId="0" animBg="1"/>
      <p:bldP spid="6" grpId="1" animBg="1"/>
      <p:bldP spid="6" grpId="2" animBg="1"/>
      <p:bldP spid="6" grpId="3" animBg="1"/>
      <p:bldP spid="6" grpId="4" animBg="1"/>
      <p:bldP spid="7" grpId="0" animBg="1"/>
      <p:bldP spid="7" grpId="1" animBg="1"/>
      <p:bldP spid="7" grpId="2" animBg="1"/>
      <p:bldP spid="7" grpId="3" animBg="1"/>
      <p:bldP spid="7" grpId="4" animBg="1"/>
      <p:bldP spid="8" grpId="0" animBg="1"/>
      <p:bldP spid="8" grpId="1" animBg="1"/>
      <p:bldP spid="8" grpId="2" animBg="1"/>
      <p:bldP spid="8" grpId="3" animBg="1"/>
      <p:bldP spid="8" grpId="4" animBg="1"/>
      <p:bldP spid="9" grpId="0" animBg="1"/>
      <p:bldP spid="9" grpId="1" animBg="1"/>
      <p:bldP spid="9" grpId="2" animBg="1"/>
      <p:bldP spid="9" grpId="3" animBg="1"/>
      <p:bldP spid="9" grpId="4" animBg="1"/>
      <p:bldP spid="10" grpId="0" animBg="1"/>
      <p:bldP spid="10" grpId="1" animBg="1"/>
      <p:bldP spid="10" grpId="2" animBg="1"/>
      <p:bldP spid="10" grpId="3" animBg="1"/>
      <p:bldP spid="10" grpId="4" animBg="1"/>
      <p:bldP spid="11" grpId="0" animBg="1"/>
      <p:bldP spid="11" grpId="1" animBg="1"/>
      <p:bldP spid="11" grpId="2" animBg="1"/>
      <p:bldP spid="11" grpId="3" animBg="1"/>
      <p:bldP spid="11" grpId="4" animBg="1"/>
      <p:bldP spid="12" grpId="0" animBg="1"/>
      <p:bldP spid="12" grpId="1" animBg="1"/>
      <p:bldP spid="12" grpId="2" animBg="1"/>
      <p:bldP spid="12" grpId="3" animBg="1"/>
      <p:bldP spid="17" grpId="0" animBg="1"/>
      <p:bldP spid="17" grpId="1" animBg="1"/>
      <p:bldP spid="17" grpId="2" animBg="1"/>
      <p:bldP spid="17" grpId="3" animBg="1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18" grpId="6" animBg="1"/>
      <p:bldP spid="18" grpId="7" animBg="1"/>
      <p:bldP spid="18" grpId="8" animBg="1"/>
      <p:bldP spid="18" grpId="9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MG-20180119-WA000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32560" y="821690"/>
            <a:ext cx="3909695" cy="5214620"/>
          </a:xfrm>
          <a:prstGeom prst="rect">
            <a:avLst/>
          </a:prstGeom>
          <a:ln w="57150">
            <a:solidFill>
              <a:srgbClr val="B412BE"/>
            </a:solidFill>
          </a:ln>
        </p:spPr>
      </p:pic>
      <p:pic>
        <p:nvPicPr>
          <p:cNvPr id="6" name="Content Placeholder 5" descr="IMG-20180119-WA000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64350" y="821690"/>
            <a:ext cx="3959860" cy="5280660"/>
          </a:xfrm>
          <a:prstGeom prst="rect">
            <a:avLst/>
          </a:prstGeom>
          <a:ln w="57150">
            <a:solidFill>
              <a:srgbClr val="B412BE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</a:bodyPr>
          <a:lstStyle/>
          <a:p>
            <a:r>
              <a:rPr lang="hr-HR" altLang="en-US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MJERENJE VISINE KOŠA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869170" cy="435165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altLang="en-US" sz="2400">
                <a:latin typeface="Comic Sans MS" panose="030F0702030302020204" charset="0"/>
              </a:rPr>
              <a:t>Za mjerenj koša smo najprije stavili ogledalo na pod i bilo je potrebno vidjeti vrh koša u njemu. Izmjerili smo udaljenost od Ane do odledala i od ogledala do koša i zatim to zbrojili i dobili ukupnu udaljenost od Ane do koša. Za izračunavanje koša nam je također bila potrebna Anina visina: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626235" y="4010660"/>
            <a:ext cx="0" cy="19850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626235" y="5970270"/>
            <a:ext cx="1485265" cy="12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Content Placeholder 5" descr="ogledalo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34665" y="5653405"/>
            <a:ext cx="664210" cy="52387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611245" y="5970270"/>
            <a:ext cx="22021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5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330" y="3495040"/>
            <a:ext cx="2145665" cy="250063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813425" y="4650105"/>
            <a:ext cx="563245" cy="47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altLang="en-US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60755" y="4650105"/>
            <a:ext cx="665480" cy="47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altLang="en-US">
                <a:solidFill>
                  <a:schemeClr val="tx1"/>
                </a:solidFill>
              </a:rPr>
              <a:t>177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87245" y="5995670"/>
            <a:ext cx="563245" cy="47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altLang="en-US">
                <a:solidFill>
                  <a:schemeClr val="tx1"/>
                </a:solidFill>
              </a:rPr>
              <a:t>45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28160" y="6072505"/>
            <a:ext cx="66611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altLang="en-US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16" name="Horizontal Scroll 15"/>
          <p:cNvSpPr/>
          <p:nvPr/>
        </p:nvSpPr>
        <p:spPr>
          <a:xfrm>
            <a:off x="7320915" y="3698875"/>
            <a:ext cx="2454275" cy="2093595"/>
          </a:xfrm>
          <a:prstGeom prst="horizontalScroll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hr-HR" altLang="en-US">
                <a:solidFill>
                  <a:srgbClr val="7030A0"/>
                </a:solidFill>
              </a:rPr>
              <a:t>x:100=177:45</a:t>
            </a:r>
          </a:p>
          <a:p>
            <a:pPr algn="l"/>
            <a:r>
              <a:rPr lang="hr-HR" altLang="en-US">
                <a:solidFill>
                  <a:srgbClr val="7030A0"/>
                </a:solidFill>
              </a:rPr>
              <a:t>45x=17700</a:t>
            </a:r>
          </a:p>
          <a:p>
            <a:pPr algn="l"/>
            <a:r>
              <a:rPr lang="hr-HR" altLang="en-US" b="1">
                <a:solidFill>
                  <a:srgbClr val="FF0000"/>
                </a:solidFill>
              </a:rPr>
              <a:t>x=3.9m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392035" y="5859145"/>
            <a:ext cx="2929255" cy="47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hr-HR" altLang="en-US">
                <a:solidFill>
                  <a:schemeClr val="accent1">
                    <a:lumMod val="75000"/>
                  </a:schemeClr>
                </a:solidFill>
              </a:rPr>
              <a:t>Visina koša je 10.41 m.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020935" y="4310380"/>
            <a:ext cx="1698625" cy="154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Inverted">
              <a:avLst/>
            </a:prstTxWarp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hr-HR" altLang="en-US" sz="2000" b="1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SLIKE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10936605" y="5859145"/>
            <a:ext cx="1060450" cy="53848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1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  <p:bldP spid="12" grpId="7" animBg="1"/>
      <p:bldP spid="12" grpId="8" animBg="1"/>
      <p:bldP spid="12" grpId="9" animBg="1"/>
      <p:bldP spid="12" grpId="10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4" grpId="7" animBg="1"/>
      <p:bldP spid="14" grpId="8" animBg="1"/>
      <p:bldP spid="14" grpId="9" animBg="1"/>
      <p:bldP spid="14" grpId="10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6" grpId="0" animBg="1"/>
      <p:bldP spid="16" grpId="1" animBg="1"/>
      <p:bldP spid="18" grpId="0" animBg="1"/>
      <p:bldP spid="18" grpId="1" animBg="1"/>
      <p:bldP spid="18" grpId="2" animBg="1"/>
      <p:bldP spid="18" grpId="4" animBg="1"/>
      <p:bldP spid="18" grpId="5" animBg="1"/>
      <p:bldP spid="18" grpId="6" animBg="1"/>
      <p:bldP spid="18" grpId="7" animBg="1"/>
      <p:bldP spid="18" grpId="8" animBg="1"/>
      <p:bldP spid="18" grpId="9" animBg="1"/>
      <p:bldP spid="19" grpId="0" animBg="1"/>
      <p:bldP spid="19" grpId="1" animBg="1"/>
      <p:bldP spid="19" grpId="2" animBg="1"/>
      <p:bldP spid="19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MG-20180119-WA000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0780" y="755650"/>
            <a:ext cx="4093845" cy="5459095"/>
          </a:xfrm>
          <a:prstGeom prst="rect">
            <a:avLst/>
          </a:prstGeom>
          <a:ln w="57150">
            <a:solidFill>
              <a:srgbClr val="B412BE">
                <a:alpha val="0"/>
              </a:srgbClr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6" name="Content Placeholder 5" descr="IMG-20180119-WA0009(1)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29705" y="811530"/>
            <a:ext cx="4008755" cy="53467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tatic1.squarespace.com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0855" y="283210"/>
            <a:ext cx="11210290" cy="62915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0885" y="3129915"/>
            <a:ext cx="4311650" cy="293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altLang="en-US" sz="400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HVALA NA </a:t>
            </a:r>
          </a:p>
          <a:p>
            <a:pPr algn="ctr"/>
            <a:r>
              <a:rPr lang="hr-HR" altLang="en-US" sz="400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STRPLJENJU</a:t>
            </a:r>
          </a:p>
        </p:txBody>
      </p:sp>
      <p:sp>
        <p:nvSpPr>
          <p:cNvPr id="3" name="Rectangle 2"/>
          <p:cNvSpPr/>
          <p:nvPr/>
        </p:nvSpPr>
        <p:spPr>
          <a:xfrm>
            <a:off x="9235440" y="5112385"/>
            <a:ext cx="2364105" cy="132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altLang="en-US" b="1">
                <a:solidFill>
                  <a:srgbClr val="F953EF"/>
                </a:solidFill>
              </a:rPr>
              <a:t>NAPRAVILA: </a:t>
            </a:r>
            <a:r>
              <a:rPr lang="hr-HR" altLang="en-US">
                <a:solidFill>
                  <a:srgbClr val="F953EF"/>
                </a:solidFill>
              </a:rPr>
              <a:t>Stella Asanović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 Theme</vt:lpstr>
      <vt:lpstr>PRIMJENA SLIČNOSTI NA IGRALIŠTU</vt:lpstr>
      <vt:lpstr>OPĆENITO O SLIČNOSTI TROKUTA</vt:lpstr>
      <vt:lpstr>MJERENJE VISINE UČENICE</vt:lpstr>
      <vt:lpstr>PowerPoint Presentation</vt:lpstr>
      <vt:lpstr>MJERENJE VISINE STABLA</vt:lpstr>
      <vt:lpstr>PowerPoint Presentation</vt:lpstr>
      <vt:lpstr>MJERENJE VISINE KOŠA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PRIMJENA SLIČNOSTI NA IGRALIŠTU</dc:title>
  <dc:creator>Administrator</dc:creator>
  <cp:lastModifiedBy>Windows User</cp:lastModifiedBy>
  <cp:revision>3</cp:revision>
  <dcterms:created xsi:type="dcterms:W3CDTF">2018-01-21T11:46:00Z</dcterms:created>
  <dcterms:modified xsi:type="dcterms:W3CDTF">2018-01-25T07:05:04Z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1033-10.2.0.5978</vt:lpwstr>
  </property>
</Properties>
</file>