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3"/>
    <p:sldId id="257" r:id="rId4"/>
    <p:sldId id="264" r:id="rId5"/>
    <p:sldId id="259" r:id="rId6"/>
    <p:sldId id="260" r:id="rId7"/>
    <p:sldId id="265" r:id="rId8"/>
    <p:sldId id="262" r:id="rId9"/>
    <p:sldId id="26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60"/>
    <p:restoredTop sz="94694"/>
  </p:normalViewPr>
  <p:slideViewPr>
    <p:cSldViewPr snapToGrid="0">
      <p:cViewPr varScale="1">
        <p:scale>
          <a:sx n="98" d="100"/>
          <a:sy n="98" d="100"/>
        </p:scale>
        <p:origin x="216" y="6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3" Type="http://schemas.openxmlformats.org/officeDocument/2006/relationships/tableStyles" Target="tableStyles.xml"/><Relationship Id="rId12" Type="http://schemas.openxmlformats.org/officeDocument/2006/relationships/viewProps" Target="viewProps.xml"/><Relationship Id="rId11" Type="http://schemas.openxmlformats.org/officeDocument/2006/relationships/presProps" Target="presProps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34B66-3885-6F45-8E27-770C344FE70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4F5A1-3F66-0348-AD14-453098664D7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34B66-3885-6F45-8E27-770C344FE70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4F5A1-3F66-0348-AD14-453098664D7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34B66-3885-6F45-8E27-770C344FE70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4F5A1-3F66-0348-AD14-453098664D7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34B66-3885-6F45-8E27-770C344FE70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4F5A1-3F66-0348-AD14-453098664D7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34B66-3885-6F45-8E27-770C344FE70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4F5A1-3F66-0348-AD14-453098664D7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34B66-3885-6F45-8E27-770C344FE70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4F5A1-3F66-0348-AD14-453098664D7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34B66-3885-6F45-8E27-770C344FE704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4F5A1-3F66-0348-AD14-453098664D7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34B66-3885-6F45-8E27-770C344FE70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4F5A1-3F66-0348-AD14-453098664D7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34B66-3885-6F45-8E27-770C344FE704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4F5A1-3F66-0348-AD14-453098664D7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34B66-3885-6F45-8E27-770C344FE70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4F5A1-3F66-0348-AD14-453098664D7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34B66-3885-6F45-8E27-770C344FE70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4F5A1-3F66-0348-AD14-453098664D7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734B66-3885-6F45-8E27-770C344FE70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34F5A1-3F66-0348-AD14-453098664D7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2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lake surrounded by mountains&#10;&#10;Description automatically generated"/>
          <p:cNvPicPr>
            <a:picLocks noChangeAspect="1"/>
          </p:cNvPicPr>
          <p:nvPr/>
        </p:nvPicPr>
        <p:blipFill rotWithShape="1">
          <a:blip r:embed="rId1"/>
          <a:srcRect b="15730"/>
          <a:stretch>
            <a:fillRect/>
          </a:stretch>
        </p:blipFill>
        <p:spPr>
          <a:xfrm>
            <a:off x="1" y="10"/>
            <a:ext cx="12191999" cy="6857990"/>
          </a:xfrm>
          <a:prstGeom prst="rect">
            <a:avLst/>
          </a:prstGeom>
        </p:spPr>
      </p:pic>
      <p:sp>
        <p:nvSpPr>
          <p:cNvPr id="35" name="Rectangle 2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GB" sz="5200" dirty="0">
                <a:solidFill>
                  <a:srgbClr val="FFFFFF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P</a:t>
            </a:r>
            <a:r>
              <a:rPr lang="en-US" sz="5200" dirty="0">
                <a:solidFill>
                  <a:srgbClr val="FFFFFF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rojekt voda</a:t>
            </a:r>
            <a:endParaRPr lang="en-US" sz="5200" dirty="0">
              <a:solidFill>
                <a:srgbClr val="FFFFFF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Didot" panose="02000503000000020003" pitchFamily="2" charset="-79"/>
                <a:cs typeface="Didot" panose="02000503000000020003" pitchFamily="2" charset="-79"/>
              </a:rPr>
              <a:t>Rebeka </a:t>
            </a:r>
            <a:r>
              <a:rPr lang="en-US" b="1">
                <a:solidFill>
                  <a:srgbClr val="FFFFFF"/>
                </a:solidFill>
                <a:latin typeface="Didot" panose="02000503000000020003" pitchFamily="2" charset="-79"/>
                <a:cs typeface="Didot" panose="02000503000000020003" pitchFamily="2" charset="-79"/>
              </a:rPr>
              <a:t>Nakir, Dominik Rajčić, Duje </a:t>
            </a:r>
            <a:r>
              <a:rPr lang="en-US" b="1" dirty="0">
                <a:solidFill>
                  <a:srgbClr val="FFFFFF"/>
                </a:solidFill>
                <a:latin typeface="Didot" panose="02000503000000020003" pitchFamily="2" charset="-79"/>
                <a:cs typeface="Didot" panose="02000503000000020003" pitchFamily="2" charset="-79"/>
              </a:rPr>
              <a:t>Vuković</a:t>
            </a:r>
            <a:endParaRPr lang="en-US" b="1" dirty="0">
              <a:solidFill>
                <a:srgbClr val="FFFFFF"/>
              </a:solidFill>
              <a:latin typeface="Didot" panose="02000503000000020003" pitchFamily="2" charset="-79"/>
              <a:cs typeface="Didot" panose="02000503000000020003" pitchFamily="2" charset="-79"/>
            </a:endParaRPr>
          </a:p>
          <a:p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"/>
          <a:srcRect t="482" b="15249"/>
          <a:stretch>
            <a:fillRect/>
          </a:stretch>
        </p:blipFill>
        <p:spPr>
          <a:xfrm>
            <a:off x="-3047" y="294300"/>
            <a:ext cx="12191999" cy="6857990"/>
          </a:xfrm>
          <a:prstGeom prst="rect">
            <a:avLst/>
          </a:prstGeom>
        </p:spPr>
      </p:pic>
      <p:sp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dirty="0">
                <a:solidFill>
                  <a:srgbClr val="FFFFFF"/>
                </a:solidFill>
              </a:rPr>
              <a:t>Na </a:t>
            </a:r>
            <a:r>
              <a:rPr lang="en-US" sz="5200" dirty="0" err="1">
                <a:solidFill>
                  <a:srgbClr val="FFFFFF"/>
                </a:solidFill>
              </a:rPr>
              <a:t>kojoj</a:t>
            </a:r>
            <a:r>
              <a:rPr lang="en-US" sz="5200" dirty="0">
                <a:solidFill>
                  <a:srgbClr val="FFFFFF"/>
                </a:solidFill>
              </a:rPr>
              <a:t> </a:t>
            </a:r>
            <a:r>
              <a:rPr lang="en-US" sz="5200" dirty="0" err="1">
                <a:solidFill>
                  <a:srgbClr val="FFFFFF"/>
                </a:solidFill>
              </a:rPr>
              <a:t>rijeci</a:t>
            </a:r>
            <a:r>
              <a:rPr lang="en-US" sz="5200" dirty="0">
                <a:solidFill>
                  <a:srgbClr val="FFFFFF"/>
                </a:solidFill>
              </a:rPr>
              <a:t> se </a:t>
            </a:r>
            <a:r>
              <a:rPr lang="en-US" sz="5200" dirty="0" err="1">
                <a:solidFill>
                  <a:srgbClr val="FFFFFF"/>
                </a:solidFill>
              </a:rPr>
              <a:t>nalazi</a:t>
            </a:r>
            <a:r>
              <a:rPr lang="en-US" sz="5200" dirty="0">
                <a:solidFill>
                  <a:srgbClr val="FFFFFF"/>
                </a:solidFill>
              </a:rPr>
              <a:t> </a:t>
            </a:r>
            <a:r>
              <a:rPr lang="en-US" sz="5200" dirty="0" err="1">
                <a:solidFill>
                  <a:srgbClr val="FFFFFF"/>
                </a:solidFill>
              </a:rPr>
              <a:t>Hidroelektrana</a:t>
            </a:r>
            <a:r>
              <a:rPr lang="en-US" sz="5200" dirty="0">
                <a:solidFill>
                  <a:srgbClr val="FFFFFF"/>
                </a:solidFill>
              </a:rPr>
              <a:t> </a:t>
            </a:r>
            <a:r>
              <a:rPr lang="en-US" sz="5200" dirty="0" err="1">
                <a:solidFill>
                  <a:srgbClr val="FFFFFF"/>
                </a:solidFill>
              </a:rPr>
              <a:t>Đale</a:t>
            </a:r>
            <a:r>
              <a:rPr lang="en-US" sz="5200" dirty="0">
                <a:solidFill>
                  <a:srgbClr val="FFFFFF"/>
                </a:solidFill>
              </a:rPr>
              <a:t>?</a:t>
            </a:r>
            <a:endParaRPr lang="en-US" sz="5200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278" y="4348469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4000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Hidroelektrana</a:t>
            </a:r>
            <a:r>
              <a:rPr lang="en-US" sz="4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Đale</a:t>
            </a:r>
            <a:r>
              <a:rPr lang="en-US" sz="4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se </a:t>
            </a:r>
            <a:r>
              <a:rPr lang="en-US" sz="4000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nalazi</a:t>
            </a:r>
            <a:r>
              <a:rPr lang="en-US" sz="4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na</a:t>
            </a:r>
            <a:r>
              <a:rPr lang="en-US" sz="4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rijeci</a:t>
            </a:r>
            <a:r>
              <a:rPr lang="en-US" sz="4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Cetini</a:t>
            </a:r>
            <a:r>
              <a:rPr lang="en-US" sz="4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.</a:t>
            </a:r>
            <a:endParaRPr lang="en-US" sz="40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zgradnja Hidroelektrane... - Savezno izvršno vijeće - SIV | Facebook"/>
          <p:cNvPicPr>
            <a:picLocks noChangeAspect="1" noChangeArrowheads="1"/>
          </p:cNvPicPr>
          <p:nvPr/>
        </p:nvPicPr>
        <p:blipFill>
          <a:blip r:embed="rId1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17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0" y="629443"/>
            <a:ext cx="9144000" cy="290051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dirty="0">
                <a:solidFill>
                  <a:schemeClr val="tx1">
                    <a:lumMod val="95000"/>
                    <a:lumOff val="5000"/>
                  </a:schemeClr>
                </a:solidFill>
                <a:latin typeface="Algerian" panose="04020705040A02060702"/>
                <a:ea typeface="+mj-ea"/>
                <a:cs typeface="+mj-cs"/>
              </a:rPr>
              <a:t>Kada je </a:t>
            </a:r>
            <a:r>
              <a:rPr lang="en-US" sz="6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lgerian" panose="04020705040A02060702"/>
                <a:ea typeface="+mj-ea"/>
                <a:cs typeface="+mj-cs"/>
              </a:rPr>
              <a:t>izraĐena</a:t>
            </a:r>
            <a:r>
              <a:rPr lang="en-US" sz="6000" dirty="0">
                <a:solidFill>
                  <a:schemeClr val="tx1">
                    <a:lumMod val="95000"/>
                    <a:lumOff val="5000"/>
                  </a:schemeClr>
                </a:solidFill>
                <a:latin typeface="Algerian" panose="04020705040A02060702"/>
                <a:ea typeface="+mj-ea"/>
                <a:cs typeface="+mj-cs"/>
              </a:rPr>
              <a:t> </a:t>
            </a:r>
            <a:r>
              <a:rPr lang="en-US" sz="6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lgerian" panose="04020705040A02060702"/>
                <a:ea typeface="+mj-ea"/>
                <a:cs typeface="+mj-cs"/>
              </a:rPr>
              <a:t>Hidroelektrana</a:t>
            </a:r>
            <a:r>
              <a:rPr lang="en-US" sz="6000" dirty="0">
                <a:solidFill>
                  <a:schemeClr val="tx1">
                    <a:lumMod val="95000"/>
                    <a:lumOff val="5000"/>
                  </a:schemeClr>
                </a:solidFill>
                <a:latin typeface="Algerian" panose="04020705040A02060702"/>
                <a:ea typeface="+mj-ea"/>
                <a:cs typeface="+mj-cs"/>
              </a:rPr>
              <a:t> </a:t>
            </a:r>
            <a:r>
              <a:rPr lang="en-US" sz="6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lgerian" panose="04020705040A02060702"/>
                <a:ea typeface="+mj-ea"/>
                <a:cs typeface="+mj-cs"/>
              </a:rPr>
              <a:t>Đale</a:t>
            </a:r>
            <a:r>
              <a:rPr lang="en-US" sz="6000" dirty="0">
                <a:solidFill>
                  <a:schemeClr val="tx1">
                    <a:lumMod val="95000"/>
                    <a:lumOff val="5000"/>
                  </a:schemeClr>
                </a:solidFill>
                <a:latin typeface="Algerian" panose="04020705040A02060702"/>
                <a:ea typeface="+mj-ea"/>
                <a:cs typeface="+mj-cs"/>
              </a:rPr>
              <a:t>?</a:t>
            </a:r>
            <a:endParaRPr lang="en-US" sz="6000" dirty="0">
              <a:solidFill>
                <a:schemeClr val="tx1">
                  <a:lumMod val="95000"/>
                  <a:lumOff val="5000"/>
                </a:schemeClr>
              </a:solidFill>
              <a:latin typeface="Algerian" panose="04020705040A02060702"/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3819769"/>
            <a:ext cx="9144000" cy="1098395"/>
          </a:xfrm>
          <a:solidFill>
            <a:schemeClr val="bg1"/>
          </a:solidFill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3200" dirty="0" err="1">
                <a:solidFill>
                  <a:srgbClr val="002060"/>
                </a:solidFill>
                <a:latin typeface="Algerian" panose="04020705040A02060702"/>
              </a:rPr>
              <a:t>Hidroelektrana</a:t>
            </a:r>
            <a:r>
              <a:rPr lang="en-US" sz="3200" dirty="0">
                <a:solidFill>
                  <a:srgbClr val="002060"/>
                </a:solidFill>
                <a:latin typeface="Algerian" panose="04020705040A02060702"/>
              </a:rPr>
              <a:t> je </a:t>
            </a:r>
            <a:r>
              <a:rPr lang="en-US" sz="3200" dirty="0" err="1">
                <a:solidFill>
                  <a:srgbClr val="002060"/>
                </a:solidFill>
                <a:latin typeface="Algerian" panose="04020705040A02060702"/>
              </a:rPr>
              <a:t>izgraĐena</a:t>
            </a:r>
            <a:r>
              <a:rPr lang="en-US" sz="3200" dirty="0">
                <a:solidFill>
                  <a:srgbClr val="002060"/>
                </a:solidFill>
                <a:latin typeface="Algerian" panose="04020705040A02060702"/>
              </a:rPr>
              <a:t> 1989. </a:t>
            </a:r>
            <a:r>
              <a:rPr lang="en-US" sz="3200" dirty="0" err="1">
                <a:solidFill>
                  <a:srgbClr val="002060"/>
                </a:solidFill>
                <a:latin typeface="Algerian" panose="04020705040A02060702"/>
              </a:rPr>
              <a:t>godine</a:t>
            </a:r>
            <a:r>
              <a:rPr lang="en-US" sz="3200" dirty="0">
                <a:solidFill>
                  <a:srgbClr val="002060"/>
                </a:solidFill>
                <a:latin typeface="Algerian" panose="04020705040A02060702"/>
              </a:rPr>
              <a:t>.</a:t>
            </a:r>
            <a:endParaRPr lang="en-US" sz="3200" dirty="0">
              <a:solidFill>
                <a:srgbClr val="002060"/>
              </a:solidFill>
              <a:latin typeface="Algerian" panose="04020705040A0206070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river running through a valley&#10;&#10;Description automatically generated"/>
          <p:cNvPicPr>
            <a:picLocks noChangeAspect="1"/>
          </p:cNvPicPr>
          <p:nvPr/>
        </p:nvPicPr>
        <p:blipFill rotWithShape="1">
          <a:blip r:embed="rId1"/>
          <a:srcRect t="13607" b="2124"/>
          <a:stretch>
            <a:fillRect/>
          </a:stretch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dirty="0">
                <a:solidFill>
                  <a:srgbClr val="FFFFFF"/>
                </a:solidFill>
                <a:latin typeface="Viner Hand ITC" panose="03070502030502020203"/>
              </a:rPr>
              <a:t>Koliko </a:t>
            </a:r>
            <a:r>
              <a:rPr lang="en-US" sz="5200" dirty="0" err="1">
                <a:solidFill>
                  <a:srgbClr val="FFFFFF"/>
                </a:solidFill>
                <a:latin typeface="Viner Hand ITC" panose="03070502030502020203"/>
              </a:rPr>
              <a:t>ima</a:t>
            </a:r>
            <a:r>
              <a:rPr lang="en-US" sz="5200" dirty="0">
                <a:solidFill>
                  <a:srgbClr val="FFFFFF"/>
                </a:solidFill>
                <a:latin typeface="Viner Hand ITC" panose="03070502030502020203"/>
              </a:rPr>
              <a:t> </a:t>
            </a:r>
            <a:r>
              <a:rPr lang="en-US" sz="5200" dirty="0" err="1">
                <a:solidFill>
                  <a:srgbClr val="FFFFFF"/>
                </a:solidFill>
                <a:latin typeface="Viner Hand ITC" panose="03070502030502020203"/>
              </a:rPr>
              <a:t>hidroelektrana</a:t>
            </a:r>
            <a:r>
              <a:rPr lang="en-US" sz="5200" dirty="0">
                <a:solidFill>
                  <a:srgbClr val="FFFFFF"/>
                </a:solidFill>
                <a:latin typeface="Viner Hand ITC" panose="03070502030502020203"/>
              </a:rPr>
              <a:t> </a:t>
            </a:r>
            <a:r>
              <a:rPr lang="en-US" sz="5200" dirty="0" err="1">
                <a:solidFill>
                  <a:srgbClr val="FFFFFF"/>
                </a:solidFill>
                <a:latin typeface="Viner Hand ITC" panose="03070502030502020203"/>
              </a:rPr>
              <a:t>na</a:t>
            </a:r>
            <a:r>
              <a:rPr lang="en-US" sz="5200" dirty="0">
                <a:solidFill>
                  <a:srgbClr val="FFFFFF"/>
                </a:solidFill>
                <a:latin typeface="Viner Hand ITC" panose="03070502030502020203"/>
              </a:rPr>
              <a:t> </a:t>
            </a:r>
            <a:r>
              <a:rPr lang="en-US" sz="5200" dirty="0" err="1">
                <a:solidFill>
                  <a:srgbClr val="FFFFFF"/>
                </a:solidFill>
                <a:latin typeface="Viner Hand ITC" panose="03070502030502020203"/>
              </a:rPr>
              <a:t>rijeci</a:t>
            </a:r>
            <a:r>
              <a:rPr lang="en-US" sz="5200" dirty="0">
                <a:solidFill>
                  <a:srgbClr val="FFFFFF"/>
                </a:solidFill>
                <a:latin typeface="Viner Hand ITC" panose="03070502030502020203"/>
              </a:rPr>
              <a:t> </a:t>
            </a:r>
            <a:r>
              <a:rPr lang="en-US" sz="5200" dirty="0" err="1">
                <a:solidFill>
                  <a:srgbClr val="FFFFFF"/>
                </a:solidFill>
                <a:latin typeface="Viner Hand ITC" panose="03070502030502020203"/>
              </a:rPr>
              <a:t>Cetini</a:t>
            </a:r>
            <a:r>
              <a:rPr lang="en-US" sz="5200" dirty="0">
                <a:solidFill>
                  <a:srgbClr val="FFFFFF"/>
                </a:solidFill>
                <a:latin typeface="Viner Hand ITC" panose="03070502030502020203"/>
              </a:rPr>
              <a:t>?</a:t>
            </a:r>
            <a:endParaRPr lang="en-US" sz="5200" dirty="0">
              <a:solidFill>
                <a:srgbClr val="FFFFFF"/>
              </a:solidFill>
              <a:latin typeface="Viner Hand ITC" panose="03070502030502020203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99631" y="4128715"/>
            <a:ext cx="57262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C000"/>
                </a:solidFill>
                <a:latin typeface="Viner Hand ITC" panose="03070502030502020203"/>
              </a:rPr>
              <a:t>Ima 7 </a:t>
            </a:r>
            <a:r>
              <a:rPr lang="en-US" sz="4000" dirty="0" err="1">
                <a:solidFill>
                  <a:srgbClr val="FFC000"/>
                </a:solidFill>
                <a:latin typeface="Viner Hand ITC" panose="03070502030502020203"/>
              </a:rPr>
              <a:t>Hidroelektrana</a:t>
            </a:r>
            <a:r>
              <a:rPr lang="en-US" sz="4000" dirty="0">
                <a:solidFill>
                  <a:srgbClr val="FFC000"/>
                </a:solidFill>
                <a:latin typeface="Viner Hand ITC" panose="03070502030502020203"/>
              </a:rPr>
              <a:t>.</a:t>
            </a:r>
            <a:endParaRPr lang="en-US" sz="4000" dirty="0">
              <a:solidFill>
                <a:srgbClr val="FFC000"/>
              </a:solidFill>
              <a:latin typeface="Viner Hand ITC" panose="03070502030502020203"/>
            </a:endParaRPr>
          </a:p>
          <a:p>
            <a:endParaRPr lang="en-US" sz="4000" dirty="0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Omiš, Kanjon rijeke Cetine - Omiški most - web kamera uživo - Kamere ..."/>
          <p:cNvPicPr>
            <a:picLocks noChangeAspect="1"/>
          </p:cNvPicPr>
          <p:nvPr/>
        </p:nvPicPr>
        <p:blipFill rotWithShape="1">
          <a:blip r:embed="rId1">
            <a:alphaModFix amt="50000"/>
          </a:blip>
          <a:srcRect/>
          <a:stretch>
            <a:fillRect/>
          </a:stretch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098549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err="1">
                <a:solidFill>
                  <a:srgbClr val="FFFFFF"/>
                </a:solidFill>
                <a:latin typeface="MS Mincho"/>
                <a:ea typeface="MS Mincho"/>
              </a:rPr>
              <a:t>Gdje</a:t>
            </a:r>
            <a:r>
              <a:rPr lang="en-US" sz="6000" dirty="0">
                <a:solidFill>
                  <a:srgbClr val="FFFFFF"/>
                </a:solidFill>
                <a:latin typeface="MS Mincho"/>
                <a:ea typeface="MS Mincho"/>
              </a:rPr>
              <a:t> je </a:t>
            </a:r>
            <a:r>
              <a:rPr lang="en-US" sz="6000" err="1">
                <a:solidFill>
                  <a:srgbClr val="FFFFFF"/>
                </a:solidFill>
                <a:latin typeface="MS Mincho"/>
                <a:ea typeface="MS Mincho"/>
              </a:rPr>
              <a:t>ušće</a:t>
            </a:r>
            <a:r>
              <a:rPr lang="en-US" sz="6000" dirty="0">
                <a:solidFill>
                  <a:srgbClr val="FFFFFF"/>
                </a:solidFill>
                <a:latin typeface="MS Mincho"/>
                <a:ea typeface="MS Mincho"/>
              </a:rPr>
              <a:t> </a:t>
            </a:r>
            <a:r>
              <a:rPr lang="en-US" sz="6000" err="1">
                <a:solidFill>
                  <a:srgbClr val="FFFFFF"/>
                </a:solidFill>
                <a:latin typeface="MS Mincho"/>
                <a:ea typeface="MS Mincho"/>
              </a:rPr>
              <a:t>rijeke</a:t>
            </a:r>
            <a:r>
              <a:rPr lang="en-US" sz="6000" dirty="0">
                <a:solidFill>
                  <a:srgbClr val="FFFFFF"/>
                </a:solidFill>
                <a:latin typeface="MS Mincho"/>
                <a:ea typeface="MS Mincho"/>
              </a:rPr>
              <a:t> </a:t>
            </a:r>
            <a:r>
              <a:rPr lang="en-US" sz="6000" err="1">
                <a:solidFill>
                  <a:srgbClr val="FFFFFF"/>
                </a:solidFill>
                <a:latin typeface="MS Mincho"/>
                <a:ea typeface="MS Mincho"/>
              </a:rPr>
              <a:t>Cetine</a:t>
            </a:r>
            <a:r>
              <a:rPr lang="en-US" sz="6000" dirty="0">
                <a:solidFill>
                  <a:srgbClr val="FFFFFF"/>
                </a:solidFill>
                <a:latin typeface="MS Mincho"/>
                <a:ea typeface="MS Mincho"/>
              </a:rPr>
              <a:t>?</a:t>
            </a:r>
            <a:endParaRPr lang="en-US" sz="6000" dirty="0">
              <a:solidFill>
                <a:srgbClr val="FFFFFF"/>
              </a:solidFill>
              <a:latin typeface="MS Mincho"/>
              <a:ea typeface="MS Minch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4159404"/>
            <a:ext cx="9144000" cy="109839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4000" dirty="0" err="1">
                <a:solidFill>
                  <a:srgbClr val="FFC000"/>
                </a:solidFill>
                <a:latin typeface="MS Mincho"/>
                <a:ea typeface="MS Mincho"/>
              </a:rPr>
              <a:t>Ušće</a:t>
            </a:r>
            <a:r>
              <a:rPr lang="en-US" sz="4000" dirty="0">
                <a:solidFill>
                  <a:srgbClr val="FFC000"/>
                </a:solidFill>
                <a:latin typeface="MS Mincho"/>
                <a:ea typeface="MS Mincho"/>
              </a:rPr>
              <a:t> je u </a:t>
            </a:r>
            <a:r>
              <a:rPr lang="en-US" sz="4000" dirty="0" err="1">
                <a:solidFill>
                  <a:srgbClr val="FFC000"/>
                </a:solidFill>
                <a:latin typeface="MS Mincho"/>
                <a:ea typeface="MS Mincho"/>
              </a:rPr>
              <a:t>Omišu</a:t>
            </a:r>
            <a:r>
              <a:rPr lang="en-US" sz="4000" dirty="0">
                <a:solidFill>
                  <a:srgbClr val="FFC000"/>
                </a:solidFill>
                <a:latin typeface="MS Mincho"/>
                <a:ea typeface="MS Mincho"/>
              </a:rPr>
              <a:t>.</a:t>
            </a:r>
            <a:endParaRPr lang="en-US" sz="4000" dirty="0">
              <a:solidFill>
                <a:srgbClr val="FFC000"/>
              </a:solidFill>
              <a:latin typeface="MS Mincho"/>
              <a:ea typeface="MS Mincho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Jezera Dva oka Imotski - Travel Croatia Live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951" cy="681510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5292" y="-1138554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dirty="0">
                <a:solidFill>
                  <a:srgbClr val="FFFFFF"/>
                </a:solidFill>
                <a:latin typeface="Tempus Sans ITC" panose="04020404030D07020202"/>
              </a:rPr>
              <a:t>Kako se </a:t>
            </a:r>
            <a:r>
              <a:rPr lang="en-US" sz="5200" dirty="0" err="1">
                <a:solidFill>
                  <a:srgbClr val="FFFFFF"/>
                </a:solidFill>
                <a:latin typeface="Tempus Sans ITC" panose="04020404030D07020202"/>
              </a:rPr>
              <a:t>zovu</a:t>
            </a:r>
            <a:r>
              <a:rPr lang="en-US" sz="5200" dirty="0">
                <a:solidFill>
                  <a:srgbClr val="FFFFFF"/>
                </a:solidFill>
                <a:latin typeface="Tempus Sans ITC" panose="04020404030D07020202"/>
              </a:rPr>
              <a:t> </a:t>
            </a:r>
            <a:r>
              <a:rPr lang="en-US" sz="5200" dirty="0" err="1">
                <a:solidFill>
                  <a:srgbClr val="FFFFFF"/>
                </a:solidFill>
                <a:latin typeface="Tempus Sans ITC" panose="04020404030D07020202"/>
              </a:rPr>
              <a:t>dva</a:t>
            </a:r>
            <a:r>
              <a:rPr lang="en-US" sz="5200" dirty="0">
                <a:solidFill>
                  <a:srgbClr val="FFFFFF"/>
                </a:solidFill>
                <a:latin typeface="Tempus Sans ITC" panose="04020404030D07020202"/>
              </a:rPr>
              <a:t> </a:t>
            </a:r>
            <a:r>
              <a:rPr lang="en-US" sz="5200" dirty="0" err="1">
                <a:solidFill>
                  <a:srgbClr val="FFFFFF"/>
                </a:solidFill>
                <a:latin typeface="Tempus Sans ITC" panose="04020404030D07020202"/>
              </a:rPr>
              <a:t>ista</a:t>
            </a:r>
            <a:r>
              <a:rPr lang="en-US" sz="5200" dirty="0">
                <a:solidFill>
                  <a:srgbClr val="FFFFFF"/>
                </a:solidFill>
                <a:latin typeface="Tempus Sans ITC" panose="04020404030D07020202"/>
              </a:rPr>
              <a:t> </a:t>
            </a:r>
            <a:r>
              <a:rPr lang="en-US" sz="5200" dirty="0" err="1">
                <a:solidFill>
                  <a:srgbClr val="FFFFFF"/>
                </a:solidFill>
                <a:latin typeface="Tempus Sans ITC" panose="04020404030D07020202"/>
              </a:rPr>
              <a:t>jezera</a:t>
            </a:r>
            <a:r>
              <a:rPr lang="en-US" sz="5200" dirty="0">
                <a:solidFill>
                  <a:srgbClr val="FFFFFF"/>
                </a:solidFill>
                <a:latin typeface="Tempus Sans ITC" panose="04020404030D07020202"/>
              </a:rPr>
              <a:t>?</a:t>
            </a:r>
            <a:endParaRPr lang="en-US" sz="5200" dirty="0">
              <a:solidFill>
                <a:srgbClr val="FFFFFF"/>
              </a:solidFill>
              <a:latin typeface="Tempus Sans ITC" panose="04020404030D0702020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91355" y="3574778"/>
            <a:ext cx="77336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C000"/>
                </a:solidFill>
                <a:latin typeface="Tempus Sans ITC" panose="04020404030D07020202"/>
              </a:rPr>
              <a:t>Dva</a:t>
            </a:r>
            <a:r>
              <a:rPr lang="en-US" sz="4000" b="1" dirty="0">
                <a:solidFill>
                  <a:srgbClr val="FFC000"/>
                </a:solidFill>
                <a:latin typeface="Tempus Sans ITC" panose="04020404030D07020202"/>
              </a:rPr>
              <a:t> </a:t>
            </a:r>
            <a:r>
              <a:rPr lang="en-US" sz="4000" b="1" dirty="0" err="1">
                <a:solidFill>
                  <a:srgbClr val="FFC000"/>
                </a:solidFill>
                <a:latin typeface="Tempus Sans ITC" panose="04020404030D07020202"/>
              </a:rPr>
              <a:t>ista</a:t>
            </a:r>
            <a:r>
              <a:rPr lang="en-US" sz="4000" b="1" dirty="0">
                <a:solidFill>
                  <a:srgbClr val="FFC000"/>
                </a:solidFill>
                <a:latin typeface="Tempus Sans ITC" panose="04020404030D07020202"/>
              </a:rPr>
              <a:t> </a:t>
            </a:r>
            <a:r>
              <a:rPr lang="en-US" sz="4000" b="1" dirty="0" err="1">
                <a:solidFill>
                  <a:srgbClr val="FFC000"/>
                </a:solidFill>
                <a:latin typeface="Tempus Sans ITC" panose="04020404030D07020202"/>
              </a:rPr>
              <a:t>jezera</a:t>
            </a:r>
            <a:r>
              <a:rPr lang="en-US" sz="4000" b="1" dirty="0">
                <a:solidFill>
                  <a:srgbClr val="FFC000"/>
                </a:solidFill>
                <a:latin typeface="Tempus Sans ITC" panose="04020404030D07020202"/>
              </a:rPr>
              <a:t> se </a:t>
            </a:r>
            <a:r>
              <a:rPr lang="en-US" sz="4000" b="1" dirty="0" err="1">
                <a:solidFill>
                  <a:srgbClr val="FFC000"/>
                </a:solidFill>
                <a:latin typeface="Tempus Sans ITC" panose="04020404030D07020202"/>
              </a:rPr>
              <a:t>zovu</a:t>
            </a:r>
            <a:r>
              <a:rPr lang="en-US" sz="4000" b="1" dirty="0">
                <a:solidFill>
                  <a:srgbClr val="FFC000"/>
                </a:solidFill>
                <a:latin typeface="Tempus Sans ITC" panose="04020404030D07020202"/>
              </a:rPr>
              <a:t> “</a:t>
            </a:r>
            <a:r>
              <a:rPr lang="en-US" sz="4000" b="1" dirty="0" err="1">
                <a:solidFill>
                  <a:srgbClr val="FFC000"/>
                </a:solidFill>
                <a:latin typeface="Tempus Sans ITC" panose="04020404030D07020202"/>
              </a:rPr>
              <a:t>Dva</a:t>
            </a:r>
            <a:r>
              <a:rPr lang="en-US" sz="4000" b="1" dirty="0">
                <a:solidFill>
                  <a:srgbClr val="FFC000"/>
                </a:solidFill>
                <a:latin typeface="Tempus Sans ITC" panose="04020404030D07020202"/>
              </a:rPr>
              <a:t> </a:t>
            </a:r>
            <a:r>
              <a:rPr lang="en-US" sz="4000" b="1" dirty="0" err="1">
                <a:solidFill>
                  <a:srgbClr val="FFC000"/>
                </a:solidFill>
                <a:latin typeface="Tempus Sans ITC" panose="04020404030D07020202"/>
              </a:rPr>
              <a:t>oka</a:t>
            </a:r>
            <a:r>
              <a:rPr lang="en-US" sz="4000" b="1" dirty="0">
                <a:solidFill>
                  <a:srgbClr val="FFC000"/>
                </a:solidFill>
                <a:latin typeface="Tempus Sans ITC" panose="04020404030D07020202"/>
              </a:rPr>
              <a:t>”.</a:t>
            </a:r>
            <a:endParaRPr lang="en-US" sz="4000" b="1" dirty="0">
              <a:solidFill>
                <a:srgbClr val="FFC000"/>
              </a:solidFill>
              <a:latin typeface="Tempus Sans ITC" panose="04020404030D07020202"/>
            </a:endParaRPr>
          </a:p>
          <a:p>
            <a:endParaRPr lang="en-US" sz="40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lake surrounded by a cliff&#10;&#10;Description automatically generated"/>
          <p:cNvPicPr>
            <a:picLocks noChangeAspect="1"/>
          </p:cNvPicPr>
          <p:nvPr/>
        </p:nvPicPr>
        <p:blipFill rotWithShape="1">
          <a:blip r:embed="rId1"/>
          <a:srcRect t="3650" b="21350"/>
          <a:stretch>
            <a:fillRect/>
          </a:stretch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Po </a:t>
            </a:r>
            <a:r>
              <a:rPr lang="en-US" sz="5200" dirty="0" err="1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čemu</a:t>
            </a:r>
            <a:r>
              <a:rPr lang="en-US" sz="5200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 je Crveno </a:t>
            </a:r>
            <a:r>
              <a:rPr lang="en-US" sz="5200" dirty="0" err="1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jezero</a:t>
            </a:r>
            <a:r>
              <a:rPr lang="en-US" sz="5200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lang="en-US" sz="5200" dirty="0" err="1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posebno</a:t>
            </a:r>
            <a:r>
              <a:rPr lang="en-US" sz="5200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?</a:t>
            </a:r>
            <a:endParaRPr lang="en-US" sz="5200" dirty="0">
              <a:solidFill>
                <a:srgbClr val="FFFFFF"/>
              </a:solidFill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8" name="TextBox 7"/>
          <p:cNvSpPr txBox="1"/>
          <p:nvPr/>
        </p:nvSpPr>
        <p:spPr>
          <a:xfrm flipH="1">
            <a:off x="2272937" y="4593458"/>
            <a:ext cx="84124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C000"/>
                </a:solidFill>
                <a:latin typeface="David"/>
                <a:cs typeface="David"/>
              </a:rPr>
              <a:t>Ako</a:t>
            </a:r>
            <a:r>
              <a:rPr lang="en-US" sz="4000" dirty="0">
                <a:solidFill>
                  <a:srgbClr val="FFC000"/>
                </a:solidFill>
                <a:latin typeface="David"/>
                <a:cs typeface="David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David"/>
                <a:cs typeface="David"/>
              </a:rPr>
              <a:t>uspiješ</a:t>
            </a:r>
            <a:r>
              <a:rPr lang="en-US" sz="4000" dirty="0">
                <a:solidFill>
                  <a:srgbClr val="FFC000"/>
                </a:solidFill>
                <a:latin typeface="David"/>
                <a:cs typeface="David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David"/>
                <a:cs typeface="David"/>
              </a:rPr>
              <a:t>baciti</a:t>
            </a:r>
            <a:r>
              <a:rPr lang="en-US" sz="4000" dirty="0">
                <a:solidFill>
                  <a:srgbClr val="FFC000"/>
                </a:solidFill>
                <a:latin typeface="David"/>
                <a:cs typeface="David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David"/>
                <a:cs typeface="David"/>
              </a:rPr>
              <a:t>kamen</a:t>
            </a:r>
            <a:r>
              <a:rPr lang="en-US" sz="4000" dirty="0">
                <a:solidFill>
                  <a:srgbClr val="FFC000"/>
                </a:solidFill>
                <a:latin typeface="David"/>
                <a:cs typeface="David"/>
              </a:rPr>
              <a:t> u </a:t>
            </a:r>
            <a:r>
              <a:rPr lang="en-US" sz="4000" dirty="0" err="1">
                <a:solidFill>
                  <a:srgbClr val="FFC000"/>
                </a:solidFill>
                <a:latin typeface="David"/>
                <a:cs typeface="David"/>
              </a:rPr>
              <a:t>jezero</a:t>
            </a:r>
            <a:r>
              <a:rPr lang="en-US" sz="4000" dirty="0">
                <a:solidFill>
                  <a:srgbClr val="FFC000"/>
                </a:solidFill>
                <a:latin typeface="David"/>
                <a:cs typeface="David"/>
              </a:rPr>
              <a:t> bit </a:t>
            </a:r>
            <a:r>
              <a:rPr lang="en-US" sz="4000" dirty="0" err="1">
                <a:solidFill>
                  <a:srgbClr val="FFC000"/>
                </a:solidFill>
                <a:latin typeface="David"/>
                <a:cs typeface="David"/>
              </a:rPr>
              <a:t>ćeš</a:t>
            </a:r>
            <a:r>
              <a:rPr lang="en-US" sz="4000" dirty="0">
                <a:solidFill>
                  <a:srgbClr val="FFC000"/>
                </a:solidFill>
                <a:latin typeface="David"/>
                <a:cs typeface="David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David"/>
                <a:cs typeface="David"/>
              </a:rPr>
              <a:t>sretan</a:t>
            </a:r>
            <a:r>
              <a:rPr lang="en-US" sz="4000" dirty="0">
                <a:solidFill>
                  <a:srgbClr val="FFC000"/>
                </a:solidFill>
                <a:latin typeface="David"/>
                <a:cs typeface="David"/>
              </a:rPr>
              <a:t> do </a:t>
            </a:r>
            <a:r>
              <a:rPr lang="en-US" sz="4000" dirty="0" err="1">
                <a:solidFill>
                  <a:srgbClr val="FFC000"/>
                </a:solidFill>
                <a:latin typeface="David"/>
                <a:cs typeface="David"/>
              </a:rPr>
              <a:t>kraja</a:t>
            </a:r>
            <a:r>
              <a:rPr lang="en-US" sz="4000" dirty="0">
                <a:solidFill>
                  <a:srgbClr val="FFC000"/>
                </a:solidFill>
                <a:latin typeface="David"/>
                <a:cs typeface="David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David"/>
                <a:cs typeface="David"/>
              </a:rPr>
              <a:t>života</a:t>
            </a:r>
            <a:r>
              <a:rPr lang="en-US" sz="4000" dirty="0">
                <a:solidFill>
                  <a:srgbClr val="FFC000"/>
                </a:solidFill>
                <a:latin typeface="David"/>
                <a:cs typeface="David"/>
              </a:rPr>
              <a:t>.</a:t>
            </a:r>
            <a:endParaRPr lang="en-US" sz="4000" dirty="0">
              <a:solidFill>
                <a:srgbClr val="FFC000"/>
              </a:solidFill>
              <a:latin typeface="David"/>
              <a:cs typeface="David"/>
            </a:endParaRPr>
          </a:p>
          <a:p>
            <a:pPr algn="ctr"/>
            <a:endParaRPr lang="en-US" sz="40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UMMYBEAR NITA!😜 - YouTube"/>
          <p:cNvPicPr>
            <a:picLocks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Hvala na pažnji!!!!!!!!!!!!!!!!!!!!!!!!!!!!!!!!!</a:t>
            </a:r>
            <a:endParaRPr lang="en-US" sz="36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6" name="Straight Connector 15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541</Words>
  <Application>WPS Presentation</Application>
  <PresentationFormat>Widescreen</PresentationFormat>
  <Paragraphs>34</Paragraphs>
  <Slides>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</vt:i4>
      </vt:variant>
    </vt:vector>
  </HeadingPairs>
  <TitlesOfParts>
    <vt:vector size="25" baseType="lpstr">
      <vt:lpstr>Arial</vt:lpstr>
      <vt:lpstr>SimSun</vt:lpstr>
      <vt:lpstr>Wingdings</vt:lpstr>
      <vt:lpstr>David</vt:lpstr>
      <vt:lpstr>Segoe Print</vt:lpstr>
      <vt:lpstr>Didot</vt:lpstr>
      <vt:lpstr>Algerian</vt:lpstr>
      <vt:lpstr>Viner Hand ITC</vt:lpstr>
      <vt:lpstr>MS Mincho</vt:lpstr>
      <vt:lpstr>Tempus Sans ITC</vt:lpstr>
      <vt:lpstr>Calibri</vt:lpstr>
      <vt:lpstr>David</vt:lpstr>
      <vt:lpstr>Euclid</vt:lpstr>
      <vt:lpstr>Microsoft YaHei</vt:lpstr>
      <vt:lpstr>Arial Unicode MS</vt:lpstr>
      <vt:lpstr>Calibri Light</vt:lpstr>
      <vt:lpstr>Office Theme</vt:lpstr>
      <vt:lpstr>Projekt voda</vt:lpstr>
      <vt:lpstr>Na kojoj rijeci se nalazi Hidroelektrana Đale?</vt:lpstr>
      <vt:lpstr>PowerPoint 演示文稿</vt:lpstr>
      <vt:lpstr>Koliko ima hidroelektrana na rijeci Cetini?</vt:lpstr>
      <vt:lpstr>Gdje je ušće rijeke Cetine?</vt:lpstr>
      <vt:lpstr>Kako se zovu dva ista jezera?</vt:lpstr>
      <vt:lpstr>Po čemu je Crveno jezero posebno?</vt:lpstr>
      <vt:lpstr>Hvala na pažnji!!!!!!!!!!!!!!!!!!!!!!!!!!!!!!!!!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Projekt voda</dc:title>
  <dc:creator>Ivana Novak Nakir</dc:creator>
  <cp:lastModifiedBy>MATEMATIKA</cp:lastModifiedBy>
  <cp:revision>205</cp:revision>
  <dcterms:created xsi:type="dcterms:W3CDTF">2024-05-29T15:51:00Z</dcterms:created>
  <dcterms:modified xsi:type="dcterms:W3CDTF">2024-06-03T13:47:15Z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5673AFF5750D463FAF46380A871F093A_13</vt:lpwstr>
  </property>
  <property fmtid="{D5CDD505-2E9C-101B-9397-08002B2CF9AE}" pid="3" name="KSOProductBuildVer">
    <vt:lpwstr>1033-12.2.0.16909</vt:lpwstr>
  </property>
</Properties>
</file>