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8D55F-D52F-4F11-8561-7D31AA4491B4}" type="datetimeFigureOut">
              <a:rPr lang="hr-HR" smtClean="0"/>
              <a:t>12.11.2013.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0879A-B1B5-4784-BD97-452307614F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659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4668-AF33-4477-85F7-F2D02F78F9E9}" type="datetimeFigureOut">
              <a:rPr lang="hr-HR" smtClean="0"/>
              <a:t>12.11.2013.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5E2D-FE90-4950-B17B-F77640D2FA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238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4668-AF33-4477-85F7-F2D02F78F9E9}" type="datetimeFigureOut">
              <a:rPr lang="hr-HR" smtClean="0"/>
              <a:t>12.11.2013.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5E2D-FE90-4950-B17B-F77640D2FA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41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4668-AF33-4477-85F7-F2D02F78F9E9}" type="datetimeFigureOut">
              <a:rPr lang="hr-HR" smtClean="0"/>
              <a:t>12.11.2013.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5E2D-FE90-4950-B17B-F77640D2FA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377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4668-AF33-4477-85F7-F2D02F78F9E9}" type="datetimeFigureOut">
              <a:rPr lang="hr-HR" smtClean="0"/>
              <a:t>12.11.2013.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5E2D-FE90-4950-B17B-F77640D2FA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464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4668-AF33-4477-85F7-F2D02F78F9E9}" type="datetimeFigureOut">
              <a:rPr lang="hr-HR" smtClean="0"/>
              <a:t>12.11.2013.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5E2D-FE90-4950-B17B-F77640D2FA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671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4668-AF33-4477-85F7-F2D02F78F9E9}" type="datetimeFigureOut">
              <a:rPr lang="hr-HR" smtClean="0"/>
              <a:t>12.11.2013.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5E2D-FE90-4950-B17B-F77640D2FA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907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4668-AF33-4477-85F7-F2D02F78F9E9}" type="datetimeFigureOut">
              <a:rPr lang="hr-HR" smtClean="0"/>
              <a:t>12.11.2013.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5E2D-FE90-4950-B17B-F77640D2FA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018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4668-AF33-4477-85F7-F2D02F78F9E9}" type="datetimeFigureOut">
              <a:rPr lang="hr-HR" smtClean="0"/>
              <a:t>12.11.2013.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5E2D-FE90-4950-B17B-F77640D2FA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738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4668-AF33-4477-85F7-F2D02F78F9E9}" type="datetimeFigureOut">
              <a:rPr lang="hr-HR" smtClean="0"/>
              <a:t>12.11.2013.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5E2D-FE90-4950-B17B-F77640D2FA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335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4668-AF33-4477-85F7-F2D02F78F9E9}" type="datetimeFigureOut">
              <a:rPr lang="hr-HR" smtClean="0"/>
              <a:t>12.11.2013.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5E2D-FE90-4950-B17B-F77640D2FA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451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4668-AF33-4477-85F7-F2D02F78F9E9}" type="datetimeFigureOut">
              <a:rPr lang="hr-HR" smtClean="0"/>
              <a:t>12.11.2013.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5E2D-FE90-4950-B17B-F77640D2FA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781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14668-AF33-4477-85F7-F2D02F78F9E9}" type="datetimeFigureOut">
              <a:rPr lang="hr-HR" smtClean="0"/>
              <a:t>12.11.2013.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95E2D-FE90-4950-B17B-F77640D2FA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5797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5" y="0"/>
            <a:ext cx="9143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2000" y="307823"/>
            <a:ext cx="94759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„PRVI„MATEMATIČAR</a:t>
            </a:r>
            <a:endParaRPr lang="en-US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9712" y="2805380"/>
            <a:ext cx="48973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PITAGORA</a:t>
            </a:r>
            <a:endParaRPr lang="en-US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99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10" y="245969"/>
            <a:ext cx="8229600" cy="1143000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758" y="1556792"/>
            <a:ext cx="8229600" cy="4525963"/>
          </a:xfrm>
        </p:spPr>
        <p:txBody>
          <a:bodyPr/>
          <a:lstStyle/>
          <a:p>
            <a:r>
              <a:rPr lang="hr-HR" dirty="0" smtClean="0"/>
              <a:t>Rođen u bogatoj obitelj na otoku Samosu</a:t>
            </a:r>
          </a:p>
          <a:p>
            <a:r>
              <a:rPr lang="hr-HR" dirty="0" smtClean="0"/>
              <a:t>Kasnije odputovao u Egipat,a nakon toga odlazi u </a:t>
            </a:r>
            <a:r>
              <a:rPr lang="hr-HR" dirty="0"/>
              <a:t>Italiju, u grad Krotonu </a:t>
            </a:r>
            <a:r>
              <a:rPr lang="hr-HR" dirty="0" smtClean="0"/>
              <a:t>gdje osniva Pitagorinu školu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2267744" y="188640"/>
            <a:ext cx="45843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72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ŽIVOTOPIS</a:t>
            </a:r>
            <a:endParaRPr lang="hr-HR" sz="72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5652"/>
            <a:ext cx="342777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intelektazagreb.hr/slike/35776Samo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73" y="4410074"/>
            <a:ext cx="3238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9505" y="4040742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Otok Samosu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98066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</a:t>
            </a:r>
            <a:r>
              <a:rPr lang="hr-HR" dirty="0" smtClean="0"/>
              <a:t>staci Pitagorina poučak</a:t>
            </a:r>
            <a:endParaRPr lang="hr-HR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0" y="831850"/>
            <a:ext cx="7920880" cy="551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92347" y="927304"/>
            <a:ext cx="6767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dirty="0" smtClean="0">
                <a:solidFill>
                  <a:srgbClr val="C00000"/>
                </a:solidFill>
              </a:rPr>
              <a:t>Rafael:</a:t>
            </a:r>
            <a:r>
              <a:rPr lang="hr-HR" sz="5400" i="1" dirty="0" smtClean="0">
                <a:solidFill>
                  <a:srgbClr val="C00000"/>
                </a:solidFill>
              </a:rPr>
              <a:t>Pitagorina škola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102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Pitagorejskoj </a:t>
            </a:r>
            <a:r>
              <a:rPr lang="pl-PL" sz="2400" dirty="0"/>
              <a:t>školi naglasak je bio na tajnosti i </a:t>
            </a:r>
            <a:r>
              <a:rPr lang="pl-PL" sz="2400" dirty="0" smtClean="0"/>
              <a:t>zajedništvu</a:t>
            </a:r>
          </a:p>
          <a:p>
            <a:r>
              <a:rPr lang="pl-PL" sz="2400" dirty="0" smtClean="0"/>
              <a:t>Pitagori je svaki broj imao neke osobine:</a:t>
            </a:r>
            <a:r>
              <a:rPr lang="hr-HR" sz="2400" dirty="0" smtClean="0"/>
              <a:t>muški </a:t>
            </a:r>
            <a:r>
              <a:rPr lang="hr-HR" sz="2400" dirty="0"/>
              <a:t>i ženski, savršen ili nepotpun, lijep ili </a:t>
            </a:r>
            <a:r>
              <a:rPr lang="hr-HR" sz="2400" dirty="0" smtClean="0"/>
              <a:t>ružan</a:t>
            </a:r>
          </a:p>
          <a:p>
            <a:r>
              <a:rPr lang="hr-HR" sz="2400" dirty="0" smtClean="0"/>
              <a:t>Njegova škola još je poznata po strogim pravilima</a:t>
            </a:r>
          </a:p>
          <a:p>
            <a:endParaRPr lang="hr-HR" sz="2400" dirty="0" smtClean="0"/>
          </a:p>
          <a:p>
            <a:endParaRPr lang="hr-HR" sz="2400" dirty="0"/>
          </a:p>
        </p:txBody>
      </p:sp>
      <p:sp>
        <p:nvSpPr>
          <p:cNvPr id="5" name="Rectangle 4"/>
          <p:cNvSpPr/>
          <p:nvPr/>
        </p:nvSpPr>
        <p:spPr>
          <a:xfrm>
            <a:off x="4564902" y="-2791276"/>
            <a:ext cx="49756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80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Pitagorina škola </a:t>
            </a:r>
            <a:endParaRPr lang="hr-HR" sz="80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7503" y="197171"/>
            <a:ext cx="63745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Pitagorina škola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3508682"/>
            <a:ext cx="3819525" cy="219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3114"/>
            <a:ext cx="5324475" cy="337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93064" y="5057690"/>
            <a:ext cx="3187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3 piramide u Egiptu,po poučku Pitagore 3:4:5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5076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solidFill>
                  <a:srgbClr val="C00000"/>
                </a:solidFill>
              </a:rPr>
              <a:t>Zanimljivosti o Pitagori</a:t>
            </a:r>
            <a:endParaRPr lang="hr-HR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3"/>
            <a:ext cx="5724128" cy="3600400"/>
          </a:xfrm>
        </p:spPr>
        <p:txBody>
          <a:bodyPr>
            <a:noAutofit/>
          </a:bodyPr>
          <a:lstStyle/>
          <a:p>
            <a:r>
              <a:rPr lang="hr-HR" dirty="0" smtClean="0"/>
              <a:t>Pitagora je samo dokazao poučak(Pitagorin poučak),jer ta teza je poznata starim </a:t>
            </a:r>
            <a:r>
              <a:rPr lang="hr-HR" dirty="0"/>
              <a:t>Babiloncima 1000 godina prije nego što se Pitagora </a:t>
            </a:r>
            <a:r>
              <a:rPr lang="hr-HR" dirty="0" smtClean="0"/>
              <a:t>rodio</a:t>
            </a:r>
          </a:p>
          <a:p>
            <a:r>
              <a:rPr lang="hr-HR" dirty="0" smtClean="0"/>
              <a:t>Nakon Pitagorine smrti njegova škola se okrenila više politici nego znanosti</a:t>
            </a:r>
            <a:r>
              <a:rPr lang="hr-HR" dirty="0"/>
              <a:t> </a:t>
            </a:r>
            <a:endParaRPr lang="hr-HR" dirty="0" smtClean="0"/>
          </a:p>
          <a:p>
            <a:endParaRPr lang="hr-HR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29622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46651" y="5088907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Pitagora-astronomist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923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56792"/>
            <a:ext cx="8229600" cy="4525963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205783" y="0"/>
            <a:ext cx="67222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Pitagorin poučak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03649" y="2708920"/>
            <a:ext cx="1944215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Triangle 9"/>
          <p:cNvSpPr/>
          <p:nvPr/>
        </p:nvSpPr>
        <p:spPr>
          <a:xfrm>
            <a:off x="518295" y="2032481"/>
            <a:ext cx="4131983" cy="2174451"/>
          </a:xfrm>
          <a:custGeom>
            <a:avLst/>
            <a:gdLst>
              <a:gd name="connsiteX0" fmla="*/ 0 w 4081223"/>
              <a:gd name="connsiteY0" fmla="*/ 2160240 h 2160240"/>
              <a:gd name="connsiteX1" fmla="*/ 0 w 4081223"/>
              <a:gd name="connsiteY1" fmla="*/ 0 h 2160240"/>
              <a:gd name="connsiteX2" fmla="*/ 4081223 w 4081223"/>
              <a:gd name="connsiteY2" fmla="*/ 2160240 h 2160240"/>
              <a:gd name="connsiteX3" fmla="*/ 0 w 4081223"/>
              <a:gd name="connsiteY3" fmla="*/ 2160240 h 2160240"/>
              <a:gd name="connsiteX0" fmla="*/ 0 w 4081223"/>
              <a:gd name="connsiteY0" fmla="*/ 2160240 h 2160240"/>
              <a:gd name="connsiteX1" fmla="*/ 0 w 4081223"/>
              <a:gd name="connsiteY1" fmla="*/ 0 h 2160240"/>
              <a:gd name="connsiteX2" fmla="*/ 4081223 w 4081223"/>
              <a:gd name="connsiteY2" fmla="*/ 2160240 h 2160240"/>
              <a:gd name="connsiteX3" fmla="*/ 0 w 4081223"/>
              <a:gd name="connsiteY3" fmla="*/ 2160240 h 2160240"/>
              <a:gd name="connsiteX0" fmla="*/ 18472 w 4099695"/>
              <a:gd name="connsiteY0" fmla="*/ 2160240 h 2160240"/>
              <a:gd name="connsiteX1" fmla="*/ 18472 w 4099695"/>
              <a:gd name="connsiteY1" fmla="*/ 0 h 2160240"/>
              <a:gd name="connsiteX2" fmla="*/ 4099695 w 4099695"/>
              <a:gd name="connsiteY2" fmla="*/ 2160240 h 2160240"/>
              <a:gd name="connsiteX3" fmla="*/ 18472 w 4099695"/>
              <a:gd name="connsiteY3" fmla="*/ 2160240 h 2160240"/>
              <a:gd name="connsiteX0" fmla="*/ 18472 w 4131983"/>
              <a:gd name="connsiteY0" fmla="*/ 2160240 h 2174451"/>
              <a:gd name="connsiteX1" fmla="*/ 18472 w 4131983"/>
              <a:gd name="connsiteY1" fmla="*/ 0 h 2174451"/>
              <a:gd name="connsiteX2" fmla="*/ 4131983 w 4131983"/>
              <a:gd name="connsiteY2" fmla="*/ 2174451 h 2174451"/>
              <a:gd name="connsiteX3" fmla="*/ 4099695 w 4131983"/>
              <a:gd name="connsiteY3" fmla="*/ 2160240 h 2174451"/>
              <a:gd name="connsiteX4" fmla="*/ 18472 w 4131983"/>
              <a:gd name="connsiteY4" fmla="*/ 2160240 h 217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1983" h="2174451">
                <a:moveTo>
                  <a:pt x="18472" y="2160240"/>
                </a:moveTo>
                <a:cubicBezTo>
                  <a:pt x="18472" y="1440160"/>
                  <a:pt x="-23091" y="82771"/>
                  <a:pt x="18472" y="0"/>
                </a:cubicBezTo>
                <a:cubicBezTo>
                  <a:pt x="36515" y="4381"/>
                  <a:pt x="4113940" y="2170070"/>
                  <a:pt x="4131983" y="2174451"/>
                </a:cubicBezTo>
                <a:lnTo>
                  <a:pt x="4099695" y="2160240"/>
                </a:lnTo>
                <a:lnTo>
                  <a:pt x="18472" y="21602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967136" y="1759511"/>
                <a:ext cx="27614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hr-HR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hr-HR" sz="32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hr-HR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hr-HR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hr-HR" sz="32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r-HR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hr-HR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sz="32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136" y="1759511"/>
                <a:ext cx="2761456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2500" r="-3091" b="-3437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967136" y="4005064"/>
            <a:ext cx="332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a</a:t>
            </a:r>
            <a:endParaRPr lang="hr-HR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62925" y="2940433"/>
            <a:ext cx="49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b</a:t>
            </a:r>
            <a:endParaRPr lang="hr-HR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299285" y="2466184"/>
            <a:ext cx="616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c</a:t>
            </a:r>
            <a:endParaRPr lang="hr-HR" sz="3600" dirty="0"/>
          </a:p>
        </p:txBody>
      </p:sp>
      <p:sp>
        <p:nvSpPr>
          <p:cNvPr id="15" name="Rectangle 14"/>
          <p:cNvSpPr/>
          <p:nvPr/>
        </p:nvSpPr>
        <p:spPr>
          <a:xfrm>
            <a:off x="495435" y="414908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495435" y="200962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-1548680" y="203248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ight Triangle 17"/>
          <p:cNvSpPr/>
          <p:nvPr/>
        </p:nvSpPr>
        <p:spPr>
          <a:xfrm>
            <a:off x="6300192" y="1759511"/>
            <a:ext cx="45719" cy="4571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ight Triangle 18"/>
          <p:cNvSpPr/>
          <p:nvPr/>
        </p:nvSpPr>
        <p:spPr>
          <a:xfrm>
            <a:off x="5788459" y="2475281"/>
            <a:ext cx="1671545" cy="9628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5724128" y="246618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5724128" y="246618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3" name="Straight Connector 22"/>
          <p:cNvCxnSpPr/>
          <p:nvPr/>
        </p:nvCxnSpPr>
        <p:spPr>
          <a:xfrm>
            <a:off x="5746987" y="2466184"/>
            <a:ext cx="22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728592" y="2466184"/>
            <a:ext cx="1041255" cy="96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Rectangle 25"/>
          <p:cNvSpPr/>
          <p:nvPr/>
        </p:nvSpPr>
        <p:spPr>
          <a:xfrm rot="1753198">
            <a:off x="6045856" y="1477783"/>
            <a:ext cx="1885320" cy="1545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Rectangle 26"/>
          <p:cNvSpPr/>
          <p:nvPr/>
        </p:nvSpPr>
        <p:spPr>
          <a:xfrm>
            <a:off x="5788459" y="3443297"/>
            <a:ext cx="1645987" cy="1411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Rectangle 27"/>
          <p:cNvSpPr/>
          <p:nvPr/>
        </p:nvSpPr>
        <p:spPr>
          <a:xfrm>
            <a:off x="4566927" y="5085183"/>
            <a:ext cx="3932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 smtClean="0">
                <a:solidFill>
                  <a:srgbClr val="C00000"/>
                </a:solidFill>
              </a:rPr>
              <a:t>P(K1)= P(K2)+ P(K3) </a:t>
            </a:r>
            <a:endParaRPr lang="hr-HR" sz="36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73729" y="2066113"/>
            <a:ext cx="68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P(K1)</a:t>
            </a:r>
            <a:endParaRPr lang="hr-HR" dirty="0"/>
          </a:p>
        </p:txBody>
      </p:sp>
      <p:sp>
        <p:nvSpPr>
          <p:cNvPr id="30" name="TextBox 29"/>
          <p:cNvSpPr txBox="1"/>
          <p:nvPr/>
        </p:nvSpPr>
        <p:spPr>
          <a:xfrm>
            <a:off x="6156176" y="4005064"/>
            <a:ext cx="83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P(K2)</a:t>
            </a:r>
            <a:endParaRPr lang="hr-HR" dirty="0"/>
          </a:p>
        </p:txBody>
      </p:sp>
      <p:sp>
        <p:nvSpPr>
          <p:cNvPr id="32" name="TextBox 31"/>
          <p:cNvSpPr txBox="1"/>
          <p:nvPr/>
        </p:nvSpPr>
        <p:spPr>
          <a:xfrm>
            <a:off x="4889179" y="278934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P(K3)</a:t>
            </a:r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18294" y="4651395"/>
                <a:ext cx="2259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280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hr-HR" sz="280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hr-HR" sz="280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hr-HR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280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hr-HR" sz="280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hr-HR" sz="28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r-HR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280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hr-HR" sz="280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sz="28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94" y="4651395"/>
                <a:ext cx="2259593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r="-6739" b="-3255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573988" y="5208294"/>
                <a:ext cx="29725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80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hr-HR" sz="280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2800" dirty="0" smtClean="0"/>
                  <a:t>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800" b="0" i="1" smtClean="0">
                            <a:latin typeface="Cambria Math"/>
                          </a:rPr>
                          <m:t> </m:t>
                        </m:r>
                        <m:r>
                          <a:rPr lang="hr-HR" sz="280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hr-HR" sz="280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hr-HR" sz="2800" b="0" i="0" smtClean="0">
                        <a:latin typeface="Cambria Math"/>
                      </a:rPr>
                      <m:t> =</m:t>
                    </m:r>
                    <m:sSup>
                      <m:sSupPr>
                        <m:ctrlPr>
                          <a:rPr lang="hr-HR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80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hr-HR" sz="280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hr-HR" sz="28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88" y="5208294"/>
                <a:ext cx="2972561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571093" y="5867980"/>
                <a:ext cx="20364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80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hr-HR" sz="280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2800" dirty="0" smtClean="0"/>
                  <a:t> </a:t>
                </a:r>
                <a:r>
                  <a:rPr lang="hr-HR" sz="2800" dirty="0" smtClean="0"/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80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hr-HR" sz="280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28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800" b="0" i="1" smtClean="0">
                            <a:latin typeface="Cambria Math"/>
                          </a:rPr>
                          <m:t> </m:t>
                        </m:r>
                        <m:r>
                          <a:rPr lang="hr-HR" sz="280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hr-HR" sz="280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hr-HR" sz="28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93" y="5867980"/>
                <a:ext cx="2036457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588" r="-6287" b="-3411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0" y="1285970"/>
            <a:ext cx="7499693" cy="366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711120" y="4978747"/>
            <a:ext cx="4572000" cy="156966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Kvadrat nad hipotenuzom jednak je zbroju kvadrata </a:t>
            </a:r>
          </a:p>
          <a:p>
            <a:r>
              <a:rPr lang="pl-PL" sz="3200" b="1" dirty="0" smtClean="0">
                <a:solidFill>
                  <a:srgbClr val="C00000"/>
                </a:solidFill>
              </a:rPr>
              <a:t>nad obe katete</a:t>
            </a:r>
            <a:endParaRPr lang="pl-PL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1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/>
      <p:bldP spid="12" grpId="0"/>
      <p:bldP spid="13" grpId="0"/>
      <p:bldP spid="14" grpId="0"/>
      <p:bldP spid="19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2" grpId="0"/>
      <p:bldP spid="34" grpId="0"/>
      <p:bldP spid="35" grpId="0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383423" y="548680"/>
            <a:ext cx="34967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Made by: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5054" y="1700808"/>
            <a:ext cx="40861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Marko.B</a:t>
            </a:r>
            <a:endParaRPr lang="en-US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8421" y="3761745"/>
            <a:ext cx="39628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Lovre.M</a:t>
            </a:r>
            <a:endParaRPr lang="en-US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4328" y="209519"/>
            <a:ext cx="1260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8.A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147" name="Picture 3" descr="C:\Users\LOVRE PC\Desktop\Fotor1112125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88840"/>
            <a:ext cx="2009775" cy="274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0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205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Zanimljivosti o Pitagori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LOVRE PC</dc:creator>
  <cp:lastModifiedBy>LOVRE PC</cp:lastModifiedBy>
  <cp:revision>12</cp:revision>
  <dcterms:created xsi:type="dcterms:W3CDTF">2013-11-12T10:20:20Z</dcterms:created>
  <dcterms:modified xsi:type="dcterms:W3CDTF">2013-11-12T12:08:28Z</dcterms:modified>
</cp:coreProperties>
</file>