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8" r:id="rId1"/>
  </p:sldMasterIdLst>
  <p:notesMasterIdLst>
    <p:notesMasterId r:id="rId20"/>
  </p:notesMasterIdLst>
  <p:handoutMasterIdLst>
    <p:handoutMasterId r:id="rId21"/>
  </p:handoutMasterIdLst>
  <p:sldIdLst>
    <p:sldId id="340" r:id="rId2"/>
    <p:sldId id="342" r:id="rId3"/>
    <p:sldId id="347" r:id="rId4"/>
    <p:sldId id="348" r:id="rId5"/>
    <p:sldId id="343" r:id="rId6"/>
    <p:sldId id="344" r:id="rId7"/>
    <p:sldId id="345" r:id="rId8"/>
    <p:sldId id="349" r:id="rId9"/>
    <p:sldId id="356" r:id="rId10"/>
    <p:sldId id="346" r:id="rId11"/>
    <p:sldId id="350" r:id="rId12"/>
    <p:sldId id="351" r:id="rId13"/>
    <p:sldId id="352" r:id="rId14"/>
    <p:sldId id="353" r:id="rId15"/>
    <p:sldId id="354" r:id="rId16"/>
    <p:sldId id="355" r:id="rId17"/>
    <p:sldId id="341" r:id="rId18"/>
    <p:sldId id="358" r:id="rId19"/>
  </p:sldIdLst>
  <p:sldSz cx="9144000" cy="6858000" type="screen4x3"/>
  <p:notesSz cx="7099300" cy="10234613"/>
  <p:custShowLst>
    <p:custShow name="Custom Show 1" id="0">
      <p:sldLst>
        <p:sld r:id="rId2"/>
        <p:sld r:id="rId3"/>
        <p:sld r:id="rId4"/>
        <p:sld r:id="rId5"/>
        <p:sld r:id="rId11"/>
        <p:sld r:id="rId6"/>
        <p:sld r:id="rId7"/>
        <p:sld r:id="rId8"/>
        <p:sld r:id="rId9"/>
        <p:sld r:id="rId12"/>
        <p:sld r:id="rId13"/>
        <p:sld r:id="rId14"/>
        <p:sld r:id="rId15"/>
        <p:sld r:id="rId16"/>
        <p:sld r:id="rId17"/>
        <p:sld r:id="rId18"/>
      </p:sldLst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0DD5441-5BED-46EA-95D5-FA66160B5119}">
          <p14:sldIdLst>
            <p14:sldId id="340"/>
          </p14:sldIdLst>
        </p14:section>
        <p14:section name="Body" id="{ADD71E49-41C5-458E-B8E9-49C331936810}">
          <p14:sldIdLst>
            <p14:sldId id="342"/>
            <p14:sldId id="347"/>
            <p14:sldId id="348"/>
            <p14:sldId id="343"/>
            <p14:sldId id="344"/>
            <p14:sldId id="345"/>
            <p14:sldId id="349"/>
            <p14:sldId id="356"/>
            <p14:sldId id="346"/>
            <p14:sldId id="350"/>
            <p14:sldId id="351"/>
            <p14:sldId id="352"/>
            <p14:sldId id="353"/>
            <p14:sldId id="354"/>
            <p14:sldId id="355"/>
            <p14:sldId id="341"/>
            <p14:sldId id="3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50021"/>
    <a:srgbClr val="0000FF"/>
    <a:srgbClr val="9966FF"/>
    <a:srgbClr val="740000"/>
    <a:srgbClr val="006600"/>
    <a:srgbClr val="6600FF"/>
    <a:srgbClr val="6666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6" autoAdjust="0"/>
    <p:restoredTop sz="94652" autoAdjust="0"/>
  </p:normalViewPr>
  <p:slideViewPr>
    <p:cSldViewPr>
      <p:cViewPr varScale="1">
        <p:scale>
          <a:sx n="81" d="100"/>
          <a:sy n="81" d="100"/>
        </p:scale>
        <p:origin x="102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Times New Roman" panose="02020603050405020304" pitchFamily="18" charset="0"/>
              </a:defRPr>
            </a:lvl1pPr>
          </a:lstStyle>
          <a:p>
            <a:fld id="{97B32549-16EC-4B61-98AA-29760750E936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97048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Times New Roman" panose="02020603050405020304" pitchFamily="18" charset="0"/>
              </a:defRPr>
            </a:lvl1pPr>
          </a:lstStyle>
          <a:p>
            <a:fld id="{08C9F9A9-7782-496C-8B18-81D32392B78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549690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9F9A9-7782-496C-8B18-81D32392B78F}" type="slidenum">
              <a:rPr lang="en-US" altLang="sr-Latn-RS" smtClean="0"/>
              <a:pPr/>
              <a:t>1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9883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9F9A9-7782-496C-8B18-81D32392B78F}" type="slidenum">
              <a:rPr lang="en-US" altLang="sr-Latn-RS" smtClean="0"/>
              <a:pPr/>
              <a:t>3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973538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2475EB8-3706-47B7-94D7-18B8CEC912D6}" type="slidenum">
              <a:rPr lang="en-US" altLang="sr-Latn-RS" sz="1300"/>
              <a:pPr>
                <a:spcBef>
                  <a:spcPct val="0"/>
                </a:spcBef>
              </a:pPr>
              <a:t>17</a:t>
            </a:fld>
            <a:endParaRPr lang="en-US" altLang="sr-Latn-RS" sz="1300"/>
          </a:p>
        </p:txBody>
      </p:sp>
    </p:spTree>
    <p:extLst>
      <p:ext uri="{BB962C8B-B14F-4D97-AF65-F5344CB8AC3E}">
        <p14:creationId xmlns:p14="http://schemas.microsoft.com/office/powerpoint/2010/main" val="3597399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17092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4D3F-9861-465C-A155-9929A0C1E935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82304447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B2C2A-6575-4A57-82C8-EFB8FB35CB17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679840146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AD7C2-0047-4BBA-9D7D-D96373A47AEF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684979930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F9D4-9745-49BF-9031-5D334728A4EB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05443564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564D-4FEA-41A7-B2E3-0E9786B6DE24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563411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042855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60000">
              <a:schemeClr val="bg1"/>
            </a:gs>
            <a:gs pos="97000">
              <a:srgbClr val="D9DAD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8487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60000">
              <a:schemeClr val="bg1"/>
            </a:gs>
            <a:gs pos="97000">
              <a:srgbClr val="D9DAD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31782" cy="83162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+mj-lt"/>
                <a:cs typeface="Aharoni" panose="02010803020104030203" pitchFamily="2" charset="-79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50405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19849907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A236-0865-4660-BC05-C5F995FEDAC8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70135191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2993-679B-4F05-80D9-334C1B1C4E1F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11413889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2BB-E6AF-41E9-9FBC-EC58A272287D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63245287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5879F-2DCF-479C-8F0E-FF61BAEBFBA3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75570404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5586-6578-4385-965D-E14EF9CA041C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75867766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11957-9B08-417F-A7FC-53F7B343FE82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05125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39" r:id="rId3"/>
    <p:sldLayoutId id="2147483952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</p:sldLayoutIdLst>
  <p:transition>
    <p:newsflash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21" Type="http://schemas.openxmlformats.org/officeDocument/2006/relationships/image" Target="../media/image62.jpeg"/><Relationship Id="rId34" Type="http://schemas.openxmlformats.org/officeDocument/2006/relationships/image" Target="../media/image75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33" Type="http://schemas.openxmlformats.org/officeDocument/2006/relationships/image" Target="../media/image74.jpeg"/><Relationship Id="rId38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32" Type="http://schemas.openxmlformats.org/officeDocument/2006/relationships/image" Target="../media/image73.jpeg"/><Relationship Id="rId37" Type="http://schemas.openxmlformats.org/officeDocument/2006/relationships/image" Target="../media/image78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36" Type="http://schemas.openxmlformats.org/officeDocument/2006/relationships/image" Target="../media/image77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31" Type="http://schemas.openxmlformats.org/officeDocument/2006/relationships/image" Target="../media/image72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Relationship Id="rId30" Type="http://schemas.openxmlformats.org/officeDocument/2006/relationships/image" Target="../media/image71.jpeg"/><Relationship Id="rId35" Type="http://schemas.openxmlformats.org/officeDocument/2006/relationships/image" Target="../media/image76.jpeg"/><Relationship Id="rId8" Type="http://schemas.openxmlformats.org/officeDocument/2006/relationships/image" Target="../media/image49.jpeg"/><Relationship Id="rId3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83395"/>
            <a:ext cx="9144000" cy="4091211"/>
          </a:xfrm>
        </p:spPr>
        <p:txBody>
          <a:bodyPr>
            <a:no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9600" dirty="0" smtClean="0">
                <a:solidFill>
                  <a:schemeClr val="bg1"/>
                </a:solidFill>
                <a:latin typeface="+mn-lt"/>
              </a:rPr>
              <a:t>I</a:t>
            </a:r>
            <a:r>
              <a:rPr lang="en-US" sz="8000" dirty="0" smtClean="0">
                <a:solidFill>
                  <a:schemeClr val="bg1"/>
                </a:solidFill>
                <a:latin typeface="+mn-lt"/>
              </a:rPr>
              <a:t>GRE </a:t>
            </a:r>
            <a:r>
              <a:rPr lang="en-US" sz="9600" dirty="0" smtClean="0">
                <a:solidFill>
                  <a:schemeClr val="bg1"/>
                </a:solidFill>
                <a:latin typeface="+mn-lt"/>
              </a:rPr>
              <a:t>S</a:t>
            </a:r>
            <a:r>
              <a:rPr lang="en-US" sz="8000" dirty="0" smtClean="0">
                <a:solidFill>
                  <a:schemeClr val="bg1"/>
                </a:solidFill>
                <a:latin typeface="+mn-lt"/>
              </a:rPr>
              <a:t>VJETLOSTI </a:t>
            </a:r>
            <a:br>
              <a:rPr lang="en-US" sz="8000" dirty="0" smtClean="0">
                <a:solidFill>
                  <a:schemeClr val="bg1"/>
                </a:solidFill>
                <a:latin typeface="+mn-lt"/>
              </a:rPr>
            </a:br>
            <a:r>
              <a:rPr lang="hr-HR" sz="48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OŠ M</a:t>
            </a:r>
            <a:r>
              <a:rPr lang="en-US" sz="4800" i="1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ertojak</a:t>
            </a:r>
            <a:endParaRPr lang="hr-HR" sz="60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3" b="27432"/>
          <a:stretch>
            <a:fillRect/>
          </a:stretch>
        </p:blipFill>
        <p:spPr bwMode="auto">
          <a:xfrm>
            <a:off x="963799" y="2945171"/>
            <a:ext cx="39211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96952"/>
            <a:ext cx="2808684" cy="367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56471"/>
            <a:ext cx="3278907" cy="21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BRZOPIS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180541"/>
            <a:ext cx="7886700" cy="50405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r-HR" sz="2000" dirty="0"/>
              <a:t>S točke gledišta onog koji crta, zrcalo mijenja ono što je sprijeda i iza ali ne lijevo i desno. To stvara poteškoće nekome bez prakse pri pokušaju da nacrta zadanu liniju ili crtež. Iako točno znaš u kojem smjeru trebaš crtati, tvoja ruka neće uvijek biti poslušna i crtati ono što si zamislio.</a:t>
            </a:r>
          </a:p>
          <a:p>
            <a:pPr>
              <a:lnSpc>
                <a:spcPct val="100000"/>
              </a:lnSpc>
            </a:pPr>
            <a:endParaRPr lang="hr-HR" sz="20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KALEIDOSKOP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r-HR" altLang="sr-Latn-RS" dirty="0" smtClean="0"/>
              <a:t>Funkcionira</a:t>
            </a:r>
            <a:r>
              <a:rPr lang="vi-VN" altLang="sr-Latn-RS" dirty="0" smtClean="0"/>
              <a:t>  na načelu višestrukog odbijanja </a:t>
            </a:r>
            <a:r>
              <a:rPr lang="hr-HR" altLang="sr-Latn-RS" dirty="0" smtClean="0"/>
              <a:t>svjetlosti</a:t>
            </a:r>
          </a:p>
          <a:p>
            <a:pPr eaLnBrk="1" hangingPunct="1"/>
            <a:r>
              <a:rPr lang="hr-HR" altLang="sr-Latn-RS" dirty="0" smtClean="0"/>
              <a:t>To </a:t>
            </a:r>
            <a:r>
              <a:rPr lang="vi-VN" altLang="sr-Latn-RS" dirty="0" smtClean="0"/>
              <a:t>optička naprava u obliku cijevi unutar koje se nalaze obično dva ili tri zrcala postavljena pod određenim kutovima </a:t>
            </a:r>
          </a:p>
          <a:p>
            <a:pPr eaLnBrk="1" hangingPunct="1"/>
            <a:r>
              <a:rPr lang="hr-HR" altLang="sr-Latn-RS" dirty="0" smtClean="0"/>
              <a:t>Što je kut između zrcala manji nastaju zanimljiviji oblici</a:t>
            </a:r>
          </a:p>
          <a:p>
            <a:pPr eaLnBrk="1" hangingPunct="1"/>
            <a:r>
              <a:rPr lang="hr-HR" altLang="sr-Latn-RS" dirty="0" smtClean="0"/>
              <a:t>Svjetlost odbijena od zrcala  stvara virtualnu sliku predmeta na jednakoj udaljenosti od njega. Pomoću više zrcala slike se umnožavaju jer svaka slika, nastala u jednome zrcalu, ponovno postaje predmetom za drugo zrcalo</a:t>
            </a:r>
          </a:p>
        </p:txBody>
      </p:sp>
      <p:pic>
        <p:nvPicPr>
          <p:cNvPr id="16386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48680"/>
            <a:ext cx="7921625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67544" y="620688"/>
            <a:ext cx="8280920" cy="5040560"/>
          </a:xfrm>
        </p:spPr>
        <p:txBody>
          <a:bodyPr/>
          <a:lstStyle/>
          <a:p>
            <a:pPr eaLnBrk="1" hangingPunct="1"/>
            <a:r>
              <a:rPr lang="hr-HR" altLang="sr-Latn-RS" dirty="0" smtClean="0"/>
              <a:t>Ime je nastalo od riječi kalos  (lijep) + eidos  (lik)   + skopeo (gledam)?</a:t>
            </a:r>
          </a:p>
          <a:p>
            <a:pPr eaLnBrk="1" hangingPunct="1"/>
            <a:r>
              <a:rPr lang="en-US" altLang="sr-Latn-RS" dirty="0" smtClean="0"/>
              <a:t>P</a:t>
            </a:r>
            <a:r>
              <a:rPr lang="hr-HR" altLang="sr-Latn-RS" dirty="0" smtClean="0"/>
              <a:t>repoznat je kao igračka, ali i kao umjetničko djelo, u svijetu postoje kolekcionari i skupocjene zbirke izložene u muzejima umjetnosti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888" y="2664295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00" y="2655167"/>
            <a:ext cx="534987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36912"/>
            <a:ext cx="53467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VRSTE KALEIDOSKOPA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hr-HR" dirty="0" smtClean="0"/>
              <a:t>Običan se </a:t>
            </a:r>
            <a:r>
              <a:rPr lang="vi-VN" dirty="0" smtClean="0"/>
              <a:t>sastoji od tube s dva ili više zrcala, kroz jedan kraj  gledamo, a na drugom kraju se nalaze perlice, stakalca, itd. Broj zrcala određuje tip slike</a:t>
            </a:r>
            <a:r>
              <a:rPr lang="hr-HR" dirty="0" smtClean="0"/>
              <a:t>.</a:t>
            </a:r>
          </a:p>
          <a:p>
            <a:pPr marL="593725" indent="-457200" eaLnBrk="1" hangingPunct="1">
              <a:buFont typeface="+mj-lt"/>
              <a:buAutoNum type="arabicPeriod"/>
              <a:defRPr/>
            </a:pPr>
            <a:endParaRPr lang="hr-H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/>
          <a:stretch>
            <a:fillRect/>
          </a:stretch>
        </p:blipFill>
        <p:spPr bwMode="auto">
          <a:xfrm>
            <a:off x="1639888" y="3429000"/>
            <a:ext cx="5808662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3282156"/>
            <a:ext cx="5970587" cy="252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40"/>
            <a:ext cx="4259262" cy="425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67544" y="764704"/>
            <a:ext cx="7886700" cy="5040560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 startAt="2"/>
            </a:pPr>
            <a:r>
              <a:rPr lang="hr-HR" altLang="sr-Latn-RS" dirty="0" smtClean="0"/>
              <a:t>TELEIDOSKOP – umjesto perlica ima leću na jednom kraju koja sve na što se uperi pretvara u kaledioskopsku sliku 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082" y="1988840"/>
            <a:ext cx="4542616" cy="425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11560" y="692696"/>
            <a:ext cx="7942216" cy="5117350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 startAt="3"/>
            </a:pPr>
            <a:r>
              <a:rPr lang="hr-HR" altLang="sr-Latn-RS" dirty="0" smtClean="0"/>
              <a:t>WHEELSCOPE – kaledioskop koji umjesto perlica ima dva ili više kola na svom kraju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069" y="2448466"/>
            <a:ext cx="3979862" cy="276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1966659"/>
            <a:ext cx="5648325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445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794" y="1806200"/>
            <a:ext cx="3300412" cy="454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1774450"/>
            <a:ext cx="68738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11560" y="692696"/>
            <a:ext cx="7886700" cy="5040560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 startAt="4"/>
            </a:pPr>
            <a:r>
              <a:rPr lang="hr-HR" altLang="sr-Latn-RS" dirty="0" smtClean="0"/>
              <a:t>MARBLESCOPE – kaledioskop koji na kraju ima jednu ili više pikula koje se mogu mijenjati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910" y="3031704"/>
            <a:ext cx="398621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6" y="3088854"/>
            <a:ext cx="56134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16" y="1879179"/>
            <a:ext cx="5994400" cy="448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8"/>
          <a:stretch>
            <a:fillRect/>
          </a:stretch>
        </p:blipFill>
        <p:spPr bwMode="auto">
          <a:xfrm>
            <a:off x="1510110" y="1902991"/>
            <a:ext cx="6119812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79179"/>
            <a:ext cx="6908800" cy="448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908800" cy="472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/>
          <a:stretch>
            <a:fillRect/>
          </a:stretch>
        </p:blipFill>
        <p:spPr bwMode="auto">
          <a:xfrm>
            <a:off x="1093788" y="1588"/>
            <a:ext cx="6956425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4" b="9840"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" b="15987"/>
          <a:stretch>
            <a:fillRect/>
          </a:stretch>
        </p:blipFill>
        <p:spPr bwMode="auto">
          <a:xfrm>
            <a:off x="1143000" y="-14288"/>
            <a:ext cx="6858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0"/>
            <a:ext cx="680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288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938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288"/>
            <a:ext cx="6911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20" b="10687"/>
          <a:stretch>
            <a:fillRect/>
          </a:stretch>
        </p:blipFill>
        <p:spPr bwMode="auto">
          <a:xfrm>
            <a:off x="2000250" y="0"/>
            <a:ext cx="51435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94" y="0"/>
            <a:ext cx="6831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0"/>
            <a:ext cx="680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" t="12798" r="-2" b="12202"/>
          <a:stretch>
            <a:fillRect/>
          </a:stretch>
        </p:blipFill>
        <p:spPr bwMode="auto">
          <a:xfrm>
            <a:off x="1139032" y="3175"/>
            <a:ext cx="6865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0"/>
            <a:ext cx="680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20"/>
          <a:stretch>
            <a:fillRect/>
          </a:stretch>
        </p:blipFill>
        <p:spPr bwMode="auto">
          <a:xfrm>
            <a:off x="1201738" y="14288"/>
            <a:ext cx="6740525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t="220" r="9859" b="195"/>
          <a:stretch>
            <a:fillRect/>
          </a:stretch>
        </p:blipFill>
        <p:spPr bwMode="auto">
          <a:xfrm>
            <a:off x="1186657" y="14288"/>
            <a:ext cx="67706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481" y="0"/>
            <a:ext cx="6777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436" r="21758" b="-1358"/>
          <a:stretch>
            <a:fillRect/>
          </a:stretch>
        </p:blipFill>
        <p:spPr bwMode="auto">
          <a:xfrm>
            <a:off x="1110456" y="14288"/>
            <a:ext cx="6923088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r="378"/>
          <a:stretch>
            <a:fillRect/>
          </a:stretch>
        </p:blipFill>
        <p:spPr bwMode="auto">
          <a:xfrm>
            <a:off x="1110457" y="117475"/>
            <a:ext cx="6923087" cy="665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57" y="0"/>
            <a:ext cx="6923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-218" r="8784"/>
          <a:stretch>
            <a:fillRect/>
          </a:stretch>
        </p:blipFill>
        <p:spPr bwMode="auto">
          <a:xfrm>
            <a:off x="1103313" y="-14288"/>
            <a:ext cx="6937375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94" y="0"/>
            <a:ext cx="6831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07" y="0"/>
            <a:ext cx="6910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20638"/>
            <a:ext cx="6937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1412776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smtClean="0">
                <a:latin typeface="+mj-lt"/>
              </a:rPr>
              <a:t>IZRADILI</a:t>
            </a:r>
            <a:endParaRPr lang="hr-HR" sz="5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4" y="3429000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Laura </a:t>
            </a:r>
            <a:r>
              <a:rPr lang="en-US" sz="3600" dirty="0" err="1" smtClean="0">
                <a:latin typeface="+mj-lt"/>
              </a:rPr>
              <a:t>Pervan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i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Nik</a:t>
            </a:r>
            <a:r>
              <a:rPr lang="hr-HR" sz="3600" dirty="0" smtClean="0">
                <a:latin typeface="+mj-lt"/>
              </a:rPr>
              <a:t>ša Kuzmanić</a:t>
            </a:r>
            <a:endParaRPr lang="hr-HR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6247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bg1"/>
            </a:gs>
            <a:gs pos="97000">
              <a:srgbClr val="D9DAD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35634" y="1208514"/>
            <a:ext cx="7886700" cy="5040560"/>
          </a:xfrm>
        </p:spPr>
        <p:txBody>
          <a:bodyPr/>
          <a:lstStyle/>
          <a:p>
            <a:r>
              <a:rPr lang="hr-HR" altLang="sr-Latn-RS" dirty="0" smtClean="0"/>
              <a:t>Svjetlost se širi pravocrtno</a:t>
            </a:r>
          </a:p>
          <a:p>
            <a:r>
              <a:rPr lang="hr-HR" altLang="sr-Latn-RS" dirty="0" smtClean="0"/>
              <a:t>Svjetlosna zraka odbija se od ravnog zrcala tako da je kut odbijanja jednak kutu upadanja   </a:t>
            </a:r>
          </a:p>
        </p:txBody>
      </p:sp>
      <p:pic>
        <p:nvPicPr>
          <p:cNvPr id="410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969" y="3236595"/>
            <a:ext cx="4195762" cy="294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8936" y="3284538"/>
            <a:ext cx="3681016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87668" y="2595200"/>
                <a:ext cx="11826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hr-HR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668" y="2595200"/>
                <a:ext cx="1182631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ZAKON REFLEKSIJE</a:t>
            </a:r>
            <a:endParaRPr lang="hr-H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4663" y="3682992"/>
            <a:ext cx="8894675" cy="3062288"/>
            <a:chOff x="107504" y="3682992"/>
            <a:chExt cx="8894675" cy="3062288"/>
          </a:xfrm>
        </p:grpSpPr>
        <p:pic>
          <p:nvPicPr>
            <p:cNvPr id="512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266" y="3744905"/>
              <a:ext cx="3490913" cy="300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682992"/>
              <a:ext cx="7731125" cy="3062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54455"/>
            <a:ext cx="7488832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VIŠESTRUKE SLIKE U ZRCALU 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Dva zrcala spojena jednim krajem daju višestruke refleksije predmeta koji se nalazi između njih</a:t>
            </a:r>
          </a:p>
          <a:p>
            <a:r>
              <a:rPr lang="hr-HR" dirty="0" smtClean="0"/>
              <a:t>Broj slika ovisi o kutu između zrcala, što je kut manji nastaje više slika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6" t="20741" r="28729" b="19577"/>
          <a:stretch>
            <a:fillRect/>
          </a:stretch>
        </p:blipFill>
        <p:spPr bwMode="auto">
          <a:xfrm>
            <a:off x="2784915" y="1813276"/>
            <a:ext cx="3574171" cy="38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9" t="7198" r="30318" b="24966"/>
          <a:stretch>
            <a:fillRect/>
          </a:stretch>
        </p:blipFill>
        <p:spPr bwMode="auto">
          <a:xfrm>
            <a:off x="2770067" y="1706913"/>
            <a:ext cx="3603866" cy="416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3" t="15350" r="28433" b="25291"/>
          <a:stretch>
            <a:fillRect/>
          </a:stretch>
        </p:blipFill>
        <p:spPr bwMode="auto">
          <a:xfrm>
            <a:off x="2773975" y="1730726"/>
            <a:ext cx="3596051" cy="415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2" t="19347" r="18251" b="23412"/>
          <a:stretch>
            <a:fillRect/>
          </a:stretch>
        </p:blipFill>
        <p:spPr bwMode="auto">
          <a:xfrm>
            <a:off x="2636447" y="1714851"/>
            <a:ext cx="3871107" cy="427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13"/>
          <p:cNvSpPr txBox="1">
            <a:spLocks noChangeArrowheads="1"/>
          </p:cNvSpPr>
          <p:nvPr/>
        </p:nvSpPr>
        <p:spPr bwMode="auto">
          <a:xfrm>
            <a:off x="1763688" y="6223020"/>
            <a:ext cx="62476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hr-HR" altLang="sr-Latn-RS" sz="1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AKO LAGANO ZAKRENEMO JEDNO ZRCALO NASTAT ĆE NIZ SAVINUTIH SLIKA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9" t="37459" r="24886" b="19742"/>
          <a:stretch>
            <a:fillRect/>
          </a:stretch>
        </p:blipFill>
        <p:spPr bwMode="auto">
          <a:xfrm>
            <a:off x="2641916" y="1714851"/>
            <a:ext cx="3860168" cy="433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37460" r="33440" b="14127"/>
          <a:stretch>
            <a:fillRect/>
          </a:stretch>
        </p:blipFill>
        <p:spPr bwMode="auto">
          <a:xfrm>
            <a:off x="2640353" y="1692971"/>
            <a:ext cx="3863294" cy="435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6" t="18608" r="22910" b="37988"/>
          <a:stretch>
            <a:fillRect/>
          </a:stretch>
        </p:blipFill>
        <p:spPr bwMode="auto">
          <a:xfrm>
            <a:off x="2641916" y="1597276"/>
            <a:ext cx="3860168" cy="449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Što ako je kut između zrcala 0°?</a:t>
            </a:r>
            <a:endParaRPr lang="hr-HR" dirty="0"/>
          </a:p>
        </p:txBody>
      </p:sp>
      <p:grpSp>
        <p:nvGrpSpPr>
          <p:cNvPr id="9" name="Group 8"/>
          <p:cNvGrpSpPr/>
          <p:nvPr/>
        </p:nvGrpSpPr>
        <p:grpSpPr>
          <a:xfrm>
            <a:off x="2605912" y="1052736"/>
            <a:ext cx="3932176" cy="338554"/>
            <a:chOff x="2944080" y="6237312"/>
            <a:chExt cx="3932176" cy="3385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2944080" y="6284579"/>
                  <a:ext cx="1588575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360</m:t>
                            </m:r>
                            <m:r>
                              <a:rPr lang="en-US" sz="16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°:0°</m:t>
                            </m:r>
                          </m:e>
                        </m:d>
                        <m:r>
                          <a:rPr lang="en-US" sz="1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−1=?</m:t>
                        </m:r>
                      </m:oMath>
                    </m:oMathPara>
                  </a14:m>
                  <a:endParaRPr lang="hr-HR" sz="16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4080" y="6284579"/>
                  <a:ext cx="1588575" cy="24622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916" b="-10000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4532656" y="6237312"/>
              <a:ext cx="234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b</a:t>
              </a:r>
              <a:r>
                <a:rPr lang="en-US" sz="1600" dirty="0" err="1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eskona</a:t>
              </a:r>
              <a:r>
                <a:rPr lang="hr-HR" sz="16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čno mnogo slika</a:t>
              </a:r>
              <a:endParaRPr lang="hr-HR" sz="16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KONSTRUKCIJA SLIKE U RAVNOM ZRCALU 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77" y="2183308"/>
            <a:ext cx="348932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4" y="1988840"/>
            <a:ext cx="8151813" cy="32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altLang="sr-Latn-RS" dirty="0"/>
              <a:t>A znaš li</a:t>
            </a:r>
            <a:r>
              <a:rPr lang="vi-VN" altLang="sr-Latn-RS" dirty="0" smtClean="0"/>
              <a:t>...</a:t>
            </a:r>
            <a:endParaRPr lang="hr-HR" dirty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628650" y="1301366"/>
            <a:ext cx="7886700" cy="50405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vi-VN" altLang="sr-Latn-RS" dirty="0" smtClean="0"/>
              <a:t>… </a:t>
            </a:r>
            <a:r>
              <a:rPr lang="vi-VN" altLang="sr-Latn-RS" dirty="0"/>
              <a:t>da tvoja slika u zrcalu podigne lijevu ruku ako ti podigneš desnu?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vi-VN" altLang="sr-Latn-RS" dirty="0"/>
              <a:t>… da će se tvoj dlan poklopiti s dlanom tvojega </a:t>
            </a:r>
            <a:r>
              <a:rPr lang="hr-HR" altLang="sr-Latn-RS" dirty="0" smtClean="0"/>
              <a:t>„dvojnika” </a:t>
            </a:r>
            <a:r>
              <a:rPr lang="vi-VN" altLang="sr-Latn-RS" dirty="0" smtClean="0"/>
              <a:t>ako </a:t>
            </a:r>
            <a:r>
              <a:rPr lang="vi-VN" altLang="sr-Latn-RS" dirty="0"/>
              <a:t>dlan pritisneš na zrcalo? To je zato što je slika u zrcalu jednake veličine kao predmet.</a:t>
            </a:r>
            <a:endParaRPr lang="hr-HR" altLang="sr-Latn-RS" dirty="0"/>
          </a:p>
          <a:p>
            <a:pPr marL="0" indent="0">
              <a:buNone/>
            </a:pPr>
            <a:endParaRPr lang="hr-HR" altLang="sr-Latn-RS" dirty="0"/>
          </a:p>
          <a:p>
            <a:pPr marL="0" indent="0">
              <a:buNone/>
            </a:pPr>
            <a:endParaRPr lang="hr-HR" altLang="sr-Latn-RS" dirty="0"/>
          </a:p>
          <a:p>
            <a:pPr marL="0" indent="0">
              <a:buNone/>
            </a:pPr>
            <a:endParaRPr lang="hr-HR" altLang="sr-Latn-RS" dirty="0"/>
          </a:p>
          <a:p>
            <a:pPr marL="0" indent="0">
              <a:buNone/>
            </a:pPr>
            <a:endParaRPr lang="hr-HR" altLang="sr-Latn-RS" dirty="0"/>
          </a:p>
          <a:p>
            <a:pPr marL="0" indent="0">
              <a:buNone/>
            </a:pPr>
            <a:endParaRPr lang="hr-HR" altLang="sr-Latn-RS" dirty="0"/>
          </a:p>
          <a:p>
            <a:pPr marL="0" indent="0">
              <a:buNone/>
            </a:pPr>
            <a:endParaRPr lang="hr-HR" altLang="sr-Latn-RS" dirty="0"/>
          </a:p>
          <a:p>
            <a:pPr marL="0" indent="0">
              <a:buNone/>
            </a:pPr>
            <a:endParaRPr lang="vi-VN" altLang="sr-Latn-RS" dirty="0"/>
          </a:p>
          <a:p>
            <a:pPr marL="0" indent="0">
              <a:buNone/>
            </a:pPr>
            <a:endParaRPr lang="vi-VN" altLang="sr-Latn-RS" dirty="0"/>
          </a:p>
        </p:txBody>
      </p:sp>
      <p:grpSp>
        <p:nvGrpSpPr>
          <p:cNvPr id="5" name="Group 4"/>
          <p:cNvGrpSpPr/>
          <p:nvPr/>
        </p:nvGrpSpPr>
        <p:grpSpPr>
          <a:xfrm>
            <a:off x="267738" y="3821646"/>
            <a:ext cx="8608525" cy="2422525"/>
            <a:chOff x="215296" y="3821646"/>
            <a:chExt cx="8608525" cy="2422525"/>
          </a:xfrm>
        </p:grpSpPr>
        <p:pic>
          <p:nvPicPr>
            <p:cNvPr id="92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96" y="3821646"/>
              <a:ext cx="4913313" cy="242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3821646"/>
              <a:ext cx="3387725" cy="242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itle 1"/>
          <p:cNvSpPr>
            <a:spLocks noGrp="1"/>
          </p:cNvSpPr>
          <p:nvPr>
            <p:ph idx="1"/>
          </p:nvPr>
        </p:nvSpPr>
        <p:spPr>
          <a:xfrm>
            <a:off x="539552" y="836712"/>
            <a:ext cx="7886700" cy="504056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hr-HR" altLang="sr-Latn-RS" sz="2400" dirty="0" smtClean="0"/>
              <a:t>… da se zrcaljenje</a:t>
            </a:r>
            <a:r>
              <a:rPr lang="hr-HR" altLang="sr-Latn-RS" sz="2400" i="1" dirty="0" smtClean="0"/>
              <a:t> </a:t>
            </a:r>
            <a:r>
              <a:rPr lang="hr-HR" altLang="sr-Latn-RS" sz="2400" dirty="0" smtClean="0"/>
              <a:t>u matematici naziva </a:t>
            </a:r>
            <a:r>
              <a:rPr lang="hr-HR" altLang="sr-Latn-RS" sz="2400" dirty="0" smtClean="0">
                <a:solidFill>
                  <a:srgbClr val="00B0F0"/>
                </a:solidFill>
              </a:rPr>
              <a:t>osna simetrija</a:t>
            </a:r>
            <a:r>
              <a:rPr lang="hr-HR" altLang="sr-Latn-RS" sz="2400" dirty="0" smtClean="0"/>
              <a:t>? To je preslikavanje kojim likovi, npr. trokut, mijenja orijentaciju: ako je neka točka bliže osi i desno od ostalih točaka, njezina osno-simetrična slika je s druge strane osi, jednako je udaljena od osi pa je također bliže osi, ali ostaje lijevo prema ostalim točkama. </a:t>
            </a:r>
          </a:p>
          <a:p>
            <a:pPr marL="0" indent="0" eaLnBrk="1" hangingPunct="1">
              <a:buNone/>
            </a:pPr>
            <a:endParaRPr lang="hr-HR" altLang="sr-Latn-RS" dirty="0" smtClean="0"/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9" r="40656"/>
          <a:stretch>
            <a:fillRect/>
          </a:stretch>
        </p:blipFill>
        <p:spPr bwMode="auto">
          <a:xfrm>
            <a:off x="2667794" y="3284984"/>
            <a:ext cx="3808412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565448" y="764704"/>
            <a:ext cx="7886700" cy="5040560"/>
          </a:xfrm>
        </p:spPr>
        <p:txBody>
          <a:bodyPr/>
          <a:lstStyle/>
          <a:p>
            <a:pPr marL="136525" indent="0">
              <a:buNone/>
            </a:pPr>
            <a:r>
              <a:rPr lang="vi-VN" altLang="sr-Latn-RS" dirty="0" smtClean="0"/>
              <a:t>… da zrcalo predstavlja os simetrije između slike i </a:t>
            </a:r>
            <a:r>
              <a:rPr lang="en-US" altLang="sr-Latn-RS" dirty="0"/>
              <a:t> </a:t>
            </a:r>
            <a:r>
              <a:rPr lang="vi-VN" altLang="sr-Latn-RS" dirty="0" smtClean="0"/>
              <a:t>predmeta?</a:t>
            </a:r>
          </a:p>
          <a:p>
            <a:pPr marL="136525" indent="0">
              <a:buNone/>
            </a:pPr>
            <a:r>
              <a:rPr lang="vi-VN" altLang="sr-Latn-RS" dirty="0" smtClean="0"/>
              <a:t>… da na kolima hitne pomoći AMBULANCE piše naopako - zdesna nalijevo? Tako vozači u retrovizoru svojeg automobila to vide ispravno. </a:t>
            </a:r>
          </a:p>
          <a:p>
            <a:pPr marL="136525" indent="0" eaLnBrk="1" hangingPunct="1">
              <a:buFont typeface="Wingdings 2" panose="05020102010507070707" pitchFamily="18" charset="2"/>
              <a:buNone/>
            </a:pPr>
            <a:endParaRPr lang="hr-HR" altLang="sr-Latn-RS" dirty="0" smtClean="0"/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40968"/>
            <a:ext cx="62103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283968" y="5445224"/>
            <a:ext cx="5328592" cy="1027276"/>
            <a:chOff x="3779912" y="4797152"/>
            <a:chExt cx="5328592" cy="1027276"/>
          </a:xfrm>
        </p:grpSpPr>
        <p:sp>
          <p:nvSpPr>
            <p:cNvPr id="2" name="TextBox 1"/>
            <p:cNvSpPr txBox="1"/>
            <p:nvPr/>
          </p:nvSpPr>
          <p:spPr>
            <a:xfrm>
              <a:off x="3779912" y="4797152"/>
              <a:ext cx="4968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accent2"/>
                  </a:solidFill>
                  <a:latin typeface="Segoe UI Semibold" panose="020B0702040204020203" pitchFamily="34" charset="0"/>
                </a:rPr>
                <a:t>ODRAZ U OGLEDALU</a:t>
              </a:r>
              <a:endParaRPr lang="hr-HR" sz="3600" b="1" dirty="0">
                <a:solidFill>
                  <a:schemeClr val="accent2"/>
                </a:solidFill>
                <a:latin typeface="Segoe UI Semibold" panose="020B0702040204020203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779912" y="5301208"/>
              <a:ext cx="5328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 err="1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nije</a:t>
              </a:r>
              <a:r>
                <a:rPr lang="en-US" sz="2800" i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2800" i="1" dirty="0" err="1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uvijek</a:t>
              </a:r>
              <a:r>
                <a:rPr lang="en-US" sz="2800" i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2800" i="1" dirty="0" err="1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preslika</a:t>
              </a:r>
              <a:r>
                <a:rPr lang="en-US" sz="2800" i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2800" i="1" dirty="0" err="1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stvarnosti</a:t>
              </a:r>
              <a:endParaRPr lang="en-US" sz="2800" i="1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32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presentation theme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2897</TotalTime>
  <Words>505</Words>
  <Application>Microsoft Office PowerPoint</Application>
  <PresentationFormat>On-screen Show (4:3)</PresentationFormat>
  <Paragraphs>46</Paragraphs>
  <Slides>18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  <vt:variant>
        <vt:lpstr>Custom Shows</vt:lpstr>
      </vt:variant>
      <vt:variant>
        <vt:i4>1</vt:i4>
      </vt:variant>
    </vt:vector>
  </HeadingPairs>
  <TitlesOfParts>
    <vt:vector size="29" baseType="lpstr">
      <vt:lpstr>Aharoni</vt:lpstr>
      <vt:lpstr>Arial</vt:lpstr>
      <vt:lpstr>Cambria Math</vt:lpstr>
      <vt:lpstr>Segoe UI Light</vt:lpstr>
      <vt:lpstr>Segoe UI Semibold</vt:lpstr>
      <vt:lpstr>Segoe UI Semilight</vt:lpstr>
      <vt:lpstr>Tahoma</vt:lpstr>
      <vt:lpstr>Times New Roman</vt:lpstr>
      <vt:lpstr>Wingdings 2</vt:lpstr>
      <vt:lpstr>Office Theme</vt:lpstr>
      <vt:lpstr>IGRE SVJETLOSTI  OŠ Mertojak</vt:lpstr>
      <vt:lpstr>ZAKON REFLEKSIJE</vt:lpstr>
      <vt:lpstr>VIŠESTRUKE SLIKE U ZRCALU </vt:lpstr>
      <vt:lpstr>Što ako je kut između zrcala 0°?</vt:lpstr>
      <vt:lpstr>KONSTRUKCIJA SLIKE U RAVNOM ZRCALU </vt:lpstr>
      <vt:lpstr>A znaš li...</vt:lpstr>
      <vt:lpstr>PowerPoint Presentation</vt:lpstr>
      <vt:lpstr>PowerPoint Presentation</vt:lpstr>
      <vt:lpstr>PowerPoint Presentation</vt:lpstr>
      <vt:lpstr>BRZOPIS</vt:lpstr>
      <vt:lpstr>KALEIDOSKOP</vt:lpstr>
      <vt:lpstr>PowerPoint Presentation</vt:lpstr>
      <vt:lpstr>VRSTE KALEIDOSKOPA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Ivica</dc:creator>
  <cp:lastModifiedBy>JADRANKA</cp:lastModifiedBy>
  <cp:revision>200</cp:revision>
  <dcterms:created xsi:type="dcterms:W3CDTF">1601-01-01T00:00:00Z</dcterms:created>
  <dcterms:modified xsi:type="dcterms:W3CDTF">2015-04-27T08:52:53Z</dcterms:modified>
</cp:coreProperties>
</file>