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B557B-2F56-409E-F88A-4C24B02F7F81}" v="184" dt="2020-05-28T08:35:43.359"/>
    <p1510:client id="{1E6E02C7-E7F9-877B-F568-D5089BF51963}" v="296" dt="2020-05-28T08:50:28.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92" d="100"/>
          <a:sy n="92" d="100"/>
        </p:scale>
        <p:origin x="-11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pPr/>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pPr/>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pPr/>
              <a:t>5/28/2020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p:spPr>
        <p:txBody>
          <a:bodyPr>
            <a:normAutofit/>
          </a:bodyPr>
          <a:lstStyle/>
          <a:p>
            <a:r>
              <a:rPr lang="en-US">
                <a:solidFill>
                  <a:srgbClr val="FFFFFF"/>
                </a:solidFill>
                <a:cs typeface="Calibri Light"/>
              </a:rPr>
              <a:t>Optičke iluzije</a:t>
            </a:r>
            <a:endParaRPr lang="en-US">
              <a:solidFill>
                <a:srgbClr val="FFFFFF"/>
              </a:solidFill>
            </a:endParaRPr>
          </a:p>
        </p:txBody>
      </p:sp>
      <p:sp>
        <p:nvSpPr>
          <p:cNvPr id="3" name="Subtitle 2"/>
          <p:cNvSpPr>
            <a:spLocks noGrp="1"/>
          </p:cNvSpPr>
          <p:nvPr>
            <p:ph type="subTitle" idx="1"/>
          </p:nvPr>
        </p:nvSpPr>
        <p:spPr>
          <a:xfrm>
            <a:off x="3045368" y="4074718"/>
            <a:ext cx="6105194" cy="682079"/>
          </a:xfrm>
        </p:spPr>
        <p:txBody>
          <a:bodyPr vert="horz" lIns="91440" tIns="45720" rIns="91440" bIns="45720" rtlCol="0">
            <a:normAutofit/>
          </a:bodyPr>
          <a:lstStyle/>
          <a:p>
            <a:r>
              <a:rPr lang="en-US">
                <a:solidFill>
                  <a:srgbClr val="FFFFFF"/>
                </a:solidFill>
                <a:cs typeface="Calibri"/>
              </a:rPr>
              <a:t>Mateo.Vidaković</a:t>
            </a:r>
            <a:endParaRPr lang="en-US">
              <a:solidFill>
                <a:srgbClr val="FFFFFF"/>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05E4F47-B148-49E0-B472-BBF1493155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7A2CE8EB-F719-4F84-9E91-F538438CAC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 xmlns:a16="http://schemas.microsoft.com/office/drawing/2014/main" id="{E654FBC4-589A-4064-9A66-F219F34C04C2}"/>
              </a:ext>
            </a:extLst>
          </p:cNvPr>
          <p:cNvSpPr>
            <a:spLocks noGrp="1"/>
          </p:cNvSpPr>
          <p:nvPr>
            <p:ph type="title"/>
          </p:nvPr>
        </p:nvSpPr>
        <p:spPr>
          <a:xfrm>
            <a:off x="801340" y="802955"/>
            <a:ext cx="4766330" cy="1454051"/>
          </a:xfrm>
        </p:spPr>
        <p:txBody>
          <a:bodyPr vert="horz" lIns="91440" tIns="45720" rIns="91440" bIns="45720" rtlCol="0" anchor="ctr">
            <a:normAutofit/>
          </a:bodyPr>
          <a:lstStyle/>
          <a:p>
            <a:r>
              <a:rPr lang="en-US" sz="3600" b="1" kern="1200">
                <a:solidFill>
                  <a:srgbClr val="000000"/>
                </a:solidFill>
                <a:latin typeface="+mj-lt"/>
                <a:ea typeface="+mj-ea"/>
                <a:cs typeface="+mj-cs"/>
              </a:rPr>
              <a:t>Fraserova spirala</a:t>
            </a:r>
            <a:endParaRPr lang="en-US" sz="3600" kern="1200">
              <a:solidFill>
                <a:srgbClr val="000000"/>
              </a:solidFill>
              <a:latin typeface="+mj-lt"/>
              <a:ea typeface="+mj-ea"/>
              <a:cs typeface="+mj-cs"/>
            </a:endParaRPr>
          </a:p>
        </p:txBody>
      </p:sp>
      <p:sp>
        <p:nvSpPr>
          <p:cNvPr id="4" name="Text Placeholder 3">
            <a:extLst>
              <a:ext uri="{FF2B5EF4-FFF2-40B4-BE49-F238E27FC236}">
                <a16:creationId xmlns="" xmlns:a16="http://schemas.microsoft.com/office/drawing/2014/main" id="{658D745F-1543-4C25-B69C-FDE53F6AE2AB}"/>
              </a:ext>
            </a:extLst>
          </p:cNvPr>
          <p:cNvSpPr>
            <a:spLocks noGrp="1"/>
          </p:cNvSpPr>
          <p:nvPr>
            <p:ph type="body" sz="half" idx="2"/>
          </p:nvPr>
        </p:nvSpPr>
        <p:spPr>
          <a:xfrm>
            <a:off x="804672" y="2421683"/>
            <a:ext cx="4765949" cy="3353476"/>
          </a:xfrm>
        </p:spPr>
        <p:txBody>
          <a:bodyPr vert="horz" lIns="91440" tIns="45720" rIns="91440" bIns="45720" rtlCol="0" anchor="t">
            <a:normAutofit/>
          </a:bodyPr>
          <a:lstStyle/>
          <a:p>
            <a:pPr indent="-228600">
              <a:buFont typeface="Arial" panose="020B0604020202020204" pitchFamily="34" charset="0"/>
              <a:buChar char="•"/>
            </a:pPr>
            <a:r>
              <a:rPr lang="en-US" sz="1800">
                <a:solidFill>
                  <a:srgbClr val="000000"/>
                </a:solidFill>
              </a:rPr>
              <a:t>Prvi je opisao britanski psiholog James Fraser 1908. godine. Iluzija je još poznata kao lažna spirala. Iako se čini da lukovi koji se preklapaju spirale koje idu u beskonačnost, to je samo niz koncentričnih kružnica.</a:t>
            </a:r>
          </a:p>
          <a:p>
            <a:pPr indent="-228600">
              <a:buFont typeface="Arial" panose="020B0604020202020204" pitchFamily="34" charset="0"/>
              <a:buChar char="•"/>
            </a:pPr>
            <a:endParaRPr lang="en-US" sz="1800">
              <a:solidFill>
                <a:srgbClr val="000000"/>
              </a:solidFill>
            </a:endParaRPr>
          </a:p>
        </p:txBody>
      </p:sp>
      <p:sp>
        <p:nvSpPr>
          <p:cNvPr id="14" name="Freeform 50">
            <a:extLst>
              <a:ext uri="{FF2B5EF4-FFF2-40B4-BE49-F238E27FC236}">
                <a16:creationId xmlns="" xmlns:a16="http://schemas.microsoft.com/office/drawing/2014/main" id="{684BF3E1-C321-4F38-85CF-FEBBEEC15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close up of a logo&#10;&#10;Description generated with high confidence">
            <a:extLst>
              <a:ext uri="{FF2B5EF4-FFF2-40B4-BE49-F238E27FC236}">
                <a16:creationId xmlns="" xmlns:a16="http://schemas.microsoft.com/office/drawing/2014/main" id="{A2BE74F4-352B-4775-87E6-68B292082CA6}"/>
              </a:ext>
            </a:extLst>
          </p:cNvPr>
          <p:cNvPicPr>
            <a:picLocks noGrp="1" noChangeAspect="1"/>
          </p:cNvPicPr>
          <p:nvPr>
            <p:ph idx="1"/>
          </p:nvPr>
        </p:nvPicPr>
        <p:blipFill>
          <a:blip r:embed="rId3"/>
          <a:stretch>
            <a:fillRect/>
          </a:stretch>
        </p:blipFill>
        <p:spPr>
          <a:xfrm>
            <a:off x="7708392" y="1814465"/>
            <a:ext cx="4142232" cy="4152614"/>
          </a:xfrm>
          <a:prstGeom prst="rect">
            <a:avLst/>
          </a:prstGeom>
        </p:spPr>
      </p:pic>
    </p:spTree>
    <p:extLst>
      <p:ext uri="{BB962C8B-B14F-4D97-AF65-F5344CB8AC3E}">
        <p14:creationId xmlns:p14="http://schemas.microsoft.com/office/powerpoint/2010/main" val="3838260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F5C66A-E8F2-4E13-98A3-FE96597C5A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 xmlns:a16="http://schemas.microsoft.com/office/drawing/2014/main" id="{AC860275-E106-493A-8BF0-E0A91130EF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F880207D-0898-44DD-B14B-96D2323862BC}"/>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Svjetlucava rešetka</a:t>
            </a:r>
            <a:endParaRPr lang="en-US" sz="4000" kern="1200">
              <a:solidFill>
                <a:srgbClr val="FFFFFF"/>
              </a:solidFill>
              <a:latin typeface="+mj-lt"/>
              <a:ea typeface="+mj-ea"/>
              <a:cs typeface="+mj-cs"/>
            </a:endParaRPr>
          </a:p>
        </p:txBody>
      </p:sp>
      <p:sp>
        <p:nvSpPr>
          <p:cNvPr id="4" name="Text Placeholder 3">
            <a:extLst>
              <a:ext uri="{FF2B5EF4-FFF2-40B4-BE49-F238E27FC236}">
                <a16:creationId xmlns="" xmlns:a16="http://schemas.microsoft.com/office/drawing/2014/main" id="{C0A0D1C9-7A95-42D8-8CFC-46FC10696536}"/>
              </a:ext>
            </a:extLst>
          </p:cNvPr>
          <p:cNvSpPr>
            <a:spLocks noGrp="1"/>
          </p:cNvSpPr>
          <p:nvPr>
            <p:ph type="body" sz="half" idx="2"/>
          </p:nvPr>
        </p:nvSpPr>
        <p:spPr>
          <a:xfrm>
            <a:off x="804672" y="2827419"/>
            <a:ext cx="5126896" cy="3227626"/>
          </a:xfrm>
        </p:spPr>
        <p:txBody>
          <a:bodyPr vert="horz" lIns="91440" tIns="45720" rIns="91440" bIns="45720" rtlCol="0" anchor="ctr">
            <a:normAutofit/>
          </a:bodyPr>
          <a:lstStyle/>
          <a:p>
            <a:pPr indent="-228600">
              <a:buFont typeface="Arial" panose="020B0604020202020204" pitchFamily="34" charset="0"/>
              <a:buChar char="•"/>
            </a:pPr>
            <a:r>
              <a:rPr lang="en-US" sz="1900">
                <a:solidFill>
                  <a:srgbClr val="000000"/>
                </a:solidFill>
              </a:rPr>
              <a:t>Ovo je varijacija Hermannove rešetke gdje se crne točke pojavljuju i nestaju na presjecima sivih linija. Zanimljivo je to da ako nagnete glavu za 45 stupnjeva učinak se smanjuje, ali ne i eliminira.</a:t>
            </a:r>
          </a:p>
          <a:p>
            <a:pPr indent="-228600">
              <a:buFont typeface="Arial" panose="020B0604020202020204" pitchFamily="34" charset="0"/>
              <a:buChar char="•"/>
            </a:pPr>
            <a:endParaRPr lang="en-US" sz="1900">
              <a:solidFill>
                <a:srgbClr val="000000"/>
              </a:solidFill>
            </a:endParaRPr>
          </a:p>
        </p:txBody>
      </p:sp>
      <p:pic>
        <p:nvPicPr>
          <p:cNvPr id="5" name="Picture 5" descr="A close up of an object&#10;&#10;Description generated with high confidence">
            <a:extLst>
              <a:ext uri="{FF2B5EF4-FFF2-40B4-BE49-F238E27FC236}">
                <a16:creationId xmlns="" xmlns:a16="http://schemas.microsoft.com/office/drawing/2014/main" id="{FBF2C746-D702-42B4-8CC8-9585D33D2828}"/>
              </a:ext>
            </a:extLst>
          </p:cNvPr>
          <p:cNvPicPr>
            <a:picLocks noGrp="1" noChangeAspect="1"/>
          </p:cNvPicPr>
          <p:nvPr>
            <p:ph idx="1"/>
          </p:nvPr>
        </p:nvPicPr>
        <p:blipFill>
          <a:blip r:embed="rId3"/>
          <a:stretch>
            <a:fillRect/>
          </a:stretch>
        </p:blipFill>
        <p:spPr>
          <a:xfrm>
            <a:off x="7310123" y="2837712"/>
            <a:ext cx="3193202" cy="3217333"/>
          </a:xfrm>
          <a:prstGeom prst="rect">
            <a:avLst/>
          </a:prstGeom>
        </p:spPr>
      </p:pic>
    </p:spTree>
    <p:extLst>
      <p:ext uri="{BB962C8B-B14F-4D97-AF65-F5344CB8AC3E}">
        <p14:creationId xmlns:p14="http://schemas.microsoft.com/office/powerpoint/2010/main" val="1044330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05E4F47-B148-49E0-B472-BBF1493155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9972" y="0"/>
            <a:ext cx="6421721"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7A2CE8EB-F719-4F84-9E91-F538438CAC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 xmlns:a16="http://schemas.microsoft.com/office/drawing/2014/main" id="{E76F353A-7580-4900-B3EA-07C8A898DF58}"/>
              </a:ext>
            </a:extLst>
          </p:cNvPr>
          <p:cNvSpPr>
            <a:spLocks noGrp="1"/>
          </p:cNvSpPr>
          <p:nvPr>
            <p:ph type="title"/>
          </p:nvPr>
        </p:nvSpPr>
        <p:spPr>
          <a:xfrm>
            <a:off x="801340" y="802955"/>
            <a:ext cx="4766330" cy="1454051"/>
          </a:xfrm>
        </p:spPr>
        <p:txBody>
          <a:bodyPr vert="horz" lIns="91440" tIns="45720" rIns="91440" bIns="45720" rtlCol="0" anchor="ctr">
            <a:normAutofit/>
          </a:bodyPr>
          <a:lstStyle/>
          <a:p>
            <a:r>
              <a:rPr lang="en-US" sz="3600" b="1" kern="1200">
                <a:solidFill>
                  <a:srgbClr val="000000"/>
                </a:solidFill>
                <a:latin typeface="+mj-lt"/>
                <a:ea typeface="+mj-ea"/>
                <a:cs typeface="+mj-cs"/>
              </a:rPr>
              <a:t>Plava ili zelena</a:t>
            </a:r>
          </a:p>
        </p:txBody>
      </p:sp>
      <p:sp>
        <p:nvSpPr>
          <p:cNvPr id="4" name="Text Placeholder 3">
            <a:extLst>
              <a:ext uri="{FF2B5EF4-FFF2-40B4-BE49-F238E27FC236}">
                <a16:creationId xmlns="" xmlns:a16="http://schemas.microsoft.com/office/drawing/2014/main" id="{DA4265BC-4903-49AF-BBC4-D5375235DA13}"/>
              </a:ext>
            </a:extLst>
          </p:cNvPr>
          <p:cNvSpPr>
            <a:spLocks noGrp="1"/>
          </p:cNvSpPr>
          <p:nvPr>
            <p:ph type="body" sz="half" idx="2"/>
          </p:nvPr>
        </p:nvSpPr>
        <p:spPr>
          <a:xfrm>
            <a:off x="804672" y="2421683"/>
            <a:ext cx="4765949" cy="3353476"/>
          </a:xfrm>
        </p:spPr>
        <p:txBody>
          <a:bodyPr vert="horz" lIns="91440" tIns="45720" rIns="91440" bIns="45720" rtlCol="0" anchor="t">
            <a:normAutofit/>
          </a:bodyPr>
          <a:lstStyle/>
          <a:p>
            <a:pPr indent="-228600">
              <a:buFont typeface="Arial" panose="020B0604020202020204" pitchFamily="34" charset="0"/>
              <a:buChar char="•"/>
            </a:pPr>
            <a:r>
              <a:rPr lang="en-US" sz="1800" dirty="0" err="1">
                <a:solidFill>
                  <a:srgbClr val="000000"/>
                </a:solidFill>
              </a:rPr>
              <a:t>Postoji</a:t>
            </a:r>
            <a:r>
              <a:rPr lang="en-US" sz="1800" dirty="0">
                <a:solidFill>
                  <a:srgbClr val="000000"/>
                </a:solidFill>
              </a:rPr>
              <a:t> </a:t>
            </a:r>
            <a:r>
              <a:rPr lang="en-US" sz="1800" dirty="0" err="1">
                <a:solidFill>
                  <a:srgbClr val="000000"/>
                </a:solidFill>
              </a:rPr>
              <a:t>nekoliko</a:t>
            </a:r>
            <a:r>
              <a:rPr lang="en-US" sz="1800" dirty="0">
                <a:solidFill>
                  <a:srgbClr val="000000"/>
                </a:solidFill>
              </a:rPr>
              <a:t> </a:t>
            </a:r>
            <a:r>
              <a:rPr lang="en-US" sz="1800" dirty="0" err="1">
                <a:solidFill>
                  <a:srgbClr val="000000"/>
                </a:solidFill>
              </a:rPr>
              <a:t>varijacija</a:t>
            </a:r>
            <a:r>
              <a:rPr lang="en-US" sz="1800" dirty="0">
                <a:solidFill>
                  <a:srgbClr val="000000"/>
                </a:solidFill>
              </a:rPr>
              <a:t> </a:t>
            </a:r>
            <a:r>
              <a:rPr lang="en-US" sz="1800" dirty="0" err="1">
                <a:solidFill>
                  <a:srgbClr val="000000"/>
                </a:solidFill>
              </a:rPr>
              <a:t>ove</a:t>
            </a:r>
            <a:r>
              <a:rPr lang="en-US" sz="1800" dirty="0">
                <a:solidFill>
                  <a:srgbClr val="000000"/>
                </a:solidFill>
              </a:rPr>
              <a:t> </a:t>
            </a:r>
            <a:r>
              <a:rPr lang="en-US" sz="1800" dirty="0" err="1">
                <a:solidFill>
                  <a:srgbClr val="000000"/>
                </a:solidFill>
              </a:rPr>
              <a:t>iluzije</a:t>
            </a:r>
            <a:r>
              <a:rPr lang="en-US" sz="1800" dirty="0">
                <a:solidFill>
                  <a:srgbClr val="000000"/>
                </a:solidFill>
              </a:rPr>
              <a:t> no </a:t>
            </a:r>
            <a:r>
              <a:rPr lang="en-US" sz="1800" dirty="0" err="1">
                <a:solidFill>
                  <a:srgbClr val="000000"/>
                </a:solidFill>
              </a:rPr>
              <a:t>efekt</a:t>
            </a:r>
            <a:r>
              <a:rPr lang="en-US" sz="1800" dirty="0">
                <a:solidFill>
                  <a:srgbClr val="000000"/>
                </a:solidFill>
              </a:rPr>
              <a:t> je </a:t>
            </a:r>
            <a:r>
              <a:rPr lang="en-US" sz="1800" dirty="0" err="1">
                <a:solidFill>
                  <a:srgbClr val="000000"/>
                </a:solidFill>
              </a:rPr>
              <a:t>jednak</a:t>
            </a:r>
            <a:r>
              <a:rPr lang="en-US" sz="1800" dirty="0">
                <a:solidFill>
                  <a:srgbClr val="000000"/>
                </a:solidFill>
              </a:rPr>
              <a:t>. “</a:t>
            </a:r>
            <a:r>
              <a:rPr lang="en-US" sz="1800" dirty="0" err="1">
                <a:solidFill>
                  <a:srgbClr val="000000"/>
                </a:solidFill>
              </a:rPr>
              <a:t>Plava</a:t>
            </a:r>
            <a:r>
              <a:rPr lang="en-US" sz="1800" dirty="0">
                <a:solidFill>
                  <a:srgbClr val="000000"/>
                </a:solidFill>
              </a:rPr>
              <a:t>” </a:t>
            </a:r>
            <a:r>
              <a:rPr lang="en-US" sz="1800" dirty="0" err="1">
                <a:solidFill>
                  <a:srgbClr val="000000"/>
                </a:solidFill>
              </a:rPr>
              <a:t>i</a:t>
            </a:r>
            <a:r>
              <a:rPr lang="en-US" sz="1800" dirty="0">
                <a:solidFill>
                  <a:srgbClr val="000000"/>
                </a:solidFill>
              </a:rPr>
              <a:t> “</a:t>
            </a:r>
            <a:r>
              <a:rPr lang="en-US" sz="1800" dirty="0" err="1">
                <a:solidFill>
                  <a:srgbClr val="000000"/>
                </a:solidFill>
              </a:rPr>
              <a:t>zelena</a:t>
            </a:r>
            <a:r>
              <a:rPr lang="en-US" sz="1800" dirty="0">
                <a:solidFill>
                  <a:srgbClr val="000000"/>
                </a:solidFill>
              </a:rPr>
              <a:t>” </a:t>
            </a:r>
            <a:r>
              <a:rPr lang="en-US" sz="1800" dirty="0" err="1">
                <a:solidFill>
                  <a:srgbClr val="000000"/>
                </a:solidFill>
              </a:rPr>
              <a:t>pozadina</a:t>
            </a:r>
            <a:r>
              <a:rPr lang="en-US" sz="1800" dirty="0">
                <a:solidFill>
                  <a:srgbClr val="000000"/>
                </a:solidFill>
              </a:rPr>
              <a:t> </a:t>
            </a:r>
            <a:r>
              <a:rPr lang="en-US" sz="1800" dirty="0" err="1">
                <a:solidFill>
                  <a:srgbClr val="000000"/>
                </a:solidFill>
              </a:rPr>
              <a:t>su</a:t>
            </a:r>
            <a:r>
              <a:rPr lang="en-US" sz="1800" dirty="0">
                <a:solidFill>
                  <a:srgbClr val="000000"/>
                </a:solidFill>
              </a:rPr>
              <a:t> </a:t>
            </a:r>
            <a:r>
              <a:rPr lang="en-US" sz="1800" dirty="0" err="1">
                <a:solidFill>
                  <a:srgbClr val="000000"/>
                </a:solidFill>
              </a:rPr>
              <a:t>zapravo</a:t>
            </a:r>
            <a:r>
              <a:rPr lang="en-US" sz="1800" dirty="0">
                <a:solidFill>
                  <a:srgbClr val="000000"/>
                </a:solidFill>
              </a:rPr>
              <a:t> </a:t>
            </a:r>
            <a:r>
              <a:rPr lang="en-US" sz="1800" dirty="0" err="1">
                <a:solidFill>
                  <a:srgbClr val="000000"/>
                </a:solidFill>
              </a:rPr>
              <a:t>iste</a:t>
            </a:r>
            <a:r>
              <a:rPr lang="en-US" sz="1800" dirty="0">
                <a:solidFill>
                  <a:srgbClr val="000000"/>
                </a:solidFill>
              </a:rPr>
              <a:t> </a:t>
            </a:r>
            <a:r>
              <a:rPr lang="en-US" sz="1800" dirty="0" err="1">
                <a:solidFill>
                  <a:srgbClr val="000000"/>
                </a:solidFill>
              </a:rPr>
              <a:t>boje</a:t>
            </a:r>
            <a:r>
              <a:rPr lang="en-US" sz="1800" dirty="0">
                <a:solidFill>
                  <a:srgbClr val="000000"/>
                </a:solidFill>
              </a:rPr>
              <a:t>. </a:t>
            </a:r>
            <a:r>
              <a:rPr lang="en-US" sz="1800" dirty="0" err="1">
                <a:solidFill>
                  <a:srgbClr val="000000"/>
                </a:solidFill>
              </a:rPr>
              <a:t>Slobodno</a:t>
            </a:r>
            <a:r>
              <a:rPr lang="en-US" sz="1800" dirty="0">
                <a:solidFill>
                  <a:srgbClr val="000000"/>
                </a:solidFill>
              </a:rPr>
              <a:t> </a:t>
            </a:r>
            <a:r>
              <a:rPr lang="en-US" sz="1800" dirty="0" err="1">
                <a:solidFill>
                  <a:srgbClr val="000000"/>
                </a:solidFill>
              </a:rPr>
              <a:t>otvorite</a:t>
            </a:r>
            <a:r>
              <a:rPr lang="en-US" sz="1800" dirty="0">
                <a:solidFill>
                  <a:srgbClr val="000000"/>
                </a:solidFill>
              </a:rPr>
              <a:t> u </a:t>
            </a:r>
            <a:r>
              <a:rPr lang="en-US" sz="1800" dirty="0" err="1">
                <a:solidFill>
                  <a:srgbClr val="000000"/>
                </a:solidFill>
              </a:rPr>
              <a:t>Photoshopu</a:t>
            </a:r>
            <a:r>
              <a:rPr lang="en-US" sz="1800" dirty="0">
                <a:solidFill>
                  <a:srgbClr val="000000"/>
                </a:solidFill>
              </a:rPr>
              <a:t> </a:t>
            </a:r>
            <a:r>
              <a:rPr lang="en-US" sz="1800" dirty="0" err="1">
                <a:solidFill>
                  <a:srgbClr val="000000"/>
                </a:solidFill>
              </a:rPr>
              <a:t>i</a:t>
            </a:r>
            <a:r>
              <a:rPr lang="en-US" sz="1800" dirty="0">
                <a:solidFill>
                  <a:srgbClr val="000000"/>
                </a:solidFill>
              </a:rPr>
              <a:t> </a:t>
            </a:r>
            <a:r>
              <a:rPr lang="en-US" sz="1800" dirty="0" err="1">
                <a:solidFill>
                  <a:srgbClr val="000000"/>
                </a:solidFill>
              </a:rPr>
              <a:t>uvjerite</a:t>
            </a:r>
            <a:r>
              <a:rPr lang="en-US" sz="1800" dirty="0">
                <a:solidFill>
                  <a:srgbClr val="000000"/>
                </a:solidFill>
              </a:rPr>
              <a:t> se.</a:t>
            </a:r>
            <a:r>
              <a:rPr lang="en-US" sz="1800" dirty="0"/>
              <a:t/>
            </a:r>
            <a:br>
              <a:rPr lang="en-US" sz="1800" dirty="0"/>
            </a:br>
            <a:endParaRPr lang="en-US" sz="1800" dirty="0">
              <a:solidFill>
                <a:srgbClr val="000000"/>
              </a:solidFill>
              <a:cs typeface="Calibri" panose="020F0502020204030204"/>
            </a:endParaRPr>
          </a:p>
          <a:p>
            <a:pPr indent="-228600">
              <a:buFont typeface="Arial" panose="020B0604020202020204" pitchFamily="34" charset="0"/>
              <a:buChar char="•"/>
            </a:pPr>
            <a:endParaRPr lang="en-US" sz="1800">
              <a:solidFill>
                <a:srgbClr val="000000"/>
              </a:solidFill>
            </a:endParaRPr>
          </a:p>
          <a:p>
            <a:endParaRPr lang="en-US" dirty="0">
              <a:cs typeface="Calibri" panose="020F0502020204030204"/>
            </a:endParaRPr>
          </a:p>
        </p:txBody>
      </p:sp>
      <p:sp>
        <p:nvSpPr>
          <p:cNvPr id="14" name="Freeform 50">
            <a:extLst>
              <a:ext uri="{FF2B5EF4-FFF2-40B4-BE49-F238E27FC236}">
                <a16:creationId xmlns="" xmlns:a16="http://schemas.microsoft.com/office/drawing/2014/main" id="{684BF3E1-C321-4F38-85CF-FEBBEEC15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close up of a building&#10;&#10;Description generated with high confidence">
            <a:extLst>
              <a:ext uri="{FF2B5EF4-FFF2-40B4-BE49-F238E27FC236}">
                <a16:creationId xmlns="" xmlns:a16="http://schemas.microsoft.com/office/drawing/2014/main" id="{9C32B839-DBD6-4B99-B1B2-995688E1C59F}"/>
              </a:ext>
            </a:extLst>
          </p:cNvPr>
          <p:cNvPicPr>
            <a:picLocks noGrp="1" noChangeAspect="1"/>
          </p:cNvPicPr>
          <p:nvPr>
            <p:ph idx="1"/>
          </p:nvPr>
        </p:nvPicPr>
        <p:blipFill>
          <a:blip r:embed="rId3"/>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2820458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23E859E-BCBF-4E66-BDB2-B45C407894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3A9AEE7E-B925-446D-8A61-75BFE40B8B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 xmlns:a16="http://schemas.microsoft.com/office/drawing/2014/main" id="{CA7C2721-E34D-4D60-B84B-BEE1E168F440}"/>
              </a:ext>
            </a:extLst>
          </p:cNvPr>
          <p:cNvSpPr>
            <a:spLocks noGrp="1"/>
          </p:cNvSpPr>
          <p:nvPr>
            <p:ph type="title"/>
          </p:nvPr>
        </p:nvSpPr>
        <p:spPr>
          <a:xfrm>
            <a:off x="804672" y="457200"/>
            <a:ext cx="10579398" cy="1299411"/>
          </a:xfrm>
        </p:spPr>
        <p:txBody>
          <a:bodyPr vert="horz" lIns="91440" tIns="45720" rIns="91440" bIns="45720" rtlCol="0" anchor="ctr">
            <a:normAutofit/>
          </a:bodyPr>
          <a:lstStyle/>
          <a:p>
            <a:r>
              <a:rPr lang="en-US" sz="4400" b="1" kern="1200">
                <a:solidFill>
                  <a:srgbClr val="FFFFFF"/>
                </a:solidFill>
                <a:latin typeface="+mj-lt"/>
                <a:ea typeface="+mj-ea"/>
                <a:cs typeface="+mj-cs"/>
              </a:rPr>
              <a:t>Penroseov trokut</a:t>
            </a:r>
          </a:p>
        </p:txBody>
      </p:sp>
      <p:sp>
        <p:nvSpPr>
          <p:cNvPr id="14" name="Rectangle 13">
            <a:extLst>
              <a:ext uri="{FF2B5EF4-FFF2-40B4-BE49-F238E27FC236}">
                <a16:creationId xmlns="" xmlns:a16="http://schemas.microsoft.com/office/drawing/2014/main" id="{B45D527E-542C-44E0-8FC2-F03B24CFA2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able&#10;&#10;Description generated with very high confidence">
            <a:extLst>
              <a:ext uri="{FF2B5EF4-FFF2-40B4-BE49-F238E27FC236}">
                <a16:creationId xmlns="" xmlns:a16="http://schemas.microsoft.com/office/drawing/2014/main" id="{DA28EEFC-6A52-43CB-A8DF-1E7C6643200C}"/>
              </a:ext>
            </a:extLst>
          </p:cNvPr>
          <p:cNvPicPr>
            <a:picLocks noGrp="1" noChangeAspect="1"/>
          </p:cNvPicPr>
          <p:nvPr>
            <p:ph idx="1"/>
          </p:nvPr>
        </p:nvPicPr>
        <p:blipFill>
          <a:blip r:embed="rId3"/>
          <a:stretch>
            <a:fillRect/>
          </a:stretch>
        </p:blipFill>
        <p:spPr>
          <a:xfrm>
            <a:off x="1135570" y="2837712"/>
            <a:ext cx="4292894" cy="3217333"/>
          </a:xfrm>
          <a:prstGeom prst="rect">
            <a:avLst/>
          </a:prstGeom>
        </p:spPr>
      </p:pic>
      <p:sp>
        <p:nvSpPr>
          <p:cNvPr id="4" name="Text Placeholder 3">
            <a:extLst>
              <a:ext uri="{FF2B5EF4-FFF2-40B4-BE49-F238E27FC236}">
                <a16:creationId xmlns="" xmlns:a16="http://schemas.microsoft.com/office/drawing/2014/main" id="{C3D4752A-7A5F-4D3E-BDD5-D449BD383853}"/>
              </a:ext>
            </a:extLst>
          </p:cNvPr>
          <p:cNvSpPr>
            <a:spLocks noGrp="1"/>
          </p:cNvSpPr>
          <p:nvPr>
            <p:ph type="body" sz="half" idx="2"/>
          </p:nvPr>
        </p:nvSpPr>
        <p:spPr>
          <a:xfrm>
            <a:off x="6354871" y="2827419"/>
            <a:ext cx="5029200" cy="3227626"/>
          </a:xfrm>
        </p:spPr>
        <p:txBody>
          <a:bodyPr vert="horz" lIns="91440" tIns="45720" rIns="91440" bIns="45720" rtlCol="0" anchor="ctr">
            <a:normAutofit/>
          </a:bodyPr>
          <a:lstStyle/>
          <a:p>
            <a:pPr indent="-228600">
              <a:buFont typeface="Arial" panose="020B0604020202020204" pitchFamily="34" charset="0"/>
              <a:buChar char="•"/>
            </a:pPr>
            <a:r>
              <a:rPr lang="en-US" sz="1900">
                <a:solidFill>
                  <a:srgbClr val="000000"/>
                </a:solidFill>
              </a:rPr>
              <a:t>Penroseov trokut je poznati grafički paradoks. Pokazuje tri grede, koje su sastavljene pod pravim kutom, a još uvijek čine trokut. Očito krši nekoliko zakona euklidske geometrije. Između ostaloga taj zakon kaže da je zbroj kuteva u bilo kojem trokutu 180 stupnjeva.</a:t>
            </a:r>
          </a:p>
          <a:p>
            <a:pPr indent="-228600">
              <a:buFont typeface="Arial" panose="020B0604020202020204" pitchFamily="34" charset="0"/>
              <a:buChar char="•"/>
            </a:pPr>
            <a:endParaRPr lang="en-US" sz="1900">
              <a:solidFill>
                <a:srgbClr val="000000"/>
              </a:solidFill>
            </a:endParaRPr>
          </a:p>
        </p:txBody>
      </p:sp>
    </p:spTree>
    <p:extLst>
      <p:ext uri="{BB962C8B-B14F-4D97-AF65-F5344CB8AC3E}">
        <p14:creationId xmlns:p14="http://schemas.microsoft.com/office/powerpoint/2010/main" val="1379448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DD38EE57-B708-47C9-A4A4-E25F09FAB0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57A28182-58A5-4DBB-8F64-BD944BCA81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 xmlns:a16="http://schemas.microsoft.com/office/drawing/2014/main" id="{E4A9080E-7BA6-45FC-8677-8B9D5F4DAFE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 xmlns:a16="http://schemas.microsoft.com/office/drawing/2014/main" id="{2163D516-75D4-4DE0-AC27-63719125AE5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 xmlns:a16="http://schemas.microsoft.com/office/drawing/2014/main" id="{E74A26A5-C23A-46D4-B0FF-155FB38346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 xmlns:a16="http://schemas.microsoft.com/office/drawing/2014/main" id="{08E0243F-1062-43C6-AD04-130DFF66840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 xmlns:a16="http://schemas.microsoft.com/office/drawing/2014/main" id="{94C5517B-1B0F-47AA-93A5-36718996986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3B7FBE56-1E2C-49EC-939F-CF292521F530}"/>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a:solidFill>
                  <a:srgbClr val="FFFFFF"/>
                </a:solidFill>
                <a:latin typeface="+mj-lt"/>
                <a:ea typeface="+mj-ea"/>
                <a:cs typeface="+mj-cs"/>
              </a:rPr>
              <a:t>Crno na bijelom</a:t>
            </a:r>
            <a:endParaRPr lang="en-US" sz="4000" kern="1200">
              <a:solidFill>
                <a:srgbClr val="FFFFFF"/>
              </a:solidFill>
              <a:latin typeface="+mj-lt"/>
              <a:ea typeface="+mj-ea"/>
              <a:cs typeface="+mj-cs"/>
            </a:endParaRPr>
          </a:p>
        </p:txBody>
      </p:sp>
      <p:sp>
        <p:nvSpPr>
          <p:cNvPr id="4" name="Text Placeholder 3">
            <a:extLst>
              <a:ext uri="{FF2B5EF4-FFF2-40B4-BE49-F238E27FC236}">
                <a16:creationId xmlns="" xmlns:a16="http://schemas.microsoft.com/office/drawing/2014/main" id="{A64C8E4B-BBB4-4B5B-8A17-77B77321D884}"/>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400"/>
              <a:t>Zagledajte se u središte slike na oko 30 sekundi, a zatim pogledajte u daljinu, po mogućnosti na bijelu površinu. Strop može pomoći. Što vidite?</a:t>
            </a:r>
          </a:p>
          <a:p>
            <a:pPr indent="-228600">
              <a:buFont typeface="Arial" panose="020B0604020202020204" pitchFamily="34" charset="0"/>
              <a:buChar char="•"/>
            </a:pPr>
            <a:endParaRPr lang="en-US" sz="2400"/>
          </a:p>
        </p:txBody>
      </p:sp>
      <p:pic>
        <p:nvPicPr>
          <p:cNvPr id="5" name="Picture 5" descr="A picture containing drawing&#10;&#10;Description generated with very high confidence">
            <a:extLst>
              <a:ext uri="{FF2B5EF4-FFF2-40B4-BE49-F238E27FC236}">
                <a16:creationId xmlns="" xmlns:a16="http://schemas.microsoft.com/office/drawing/2014/main" id="{2655B229-4DCF-4C37-8B63-533334BF5015}"/>
              </a:ext>
            </a:extLst>
          </p:cNvPr>
          <p:cNvPicPr>
            <a:picLocks noGrp="1" noChangeAspect="1"/>
          </p:cNvPicPr>
          <p:nvPr>
            <p:ph idx="1"/>
          </p:nvPr>
        </p:nvPicPr>
        <p:blipFill>
          <a:blip r:embed="rId2"/>
          <a:stretch>
            <a:fillRect/>
          </a:stretch>
        </p:blipFill>
        <p:spPr>
          <a:xfrm>
            <a:off x="6552966" y="2492376"/>
            <a:ext cx="3894256" cy="3563372"/>
          </a:xfrm>
          <a:prstGeom prst="rect">
            <a:avLst/>
          </a:prstGeom>
        </p:spPr>
      </p:pic>
    </p:spTree>
    <p:extLst>
      <p:ext uri="{BB962C8B-B14F-4D97-AF65-F5344CB8AC3E}">
        <p14:creationId xmlns:p14="http://schemas.microsoft.com/office/powerpoint/2010/main" val="1154769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F4C0B10B-D2C4-4A54-AFAD-3D27DF88BB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B6BADB90-C74B-40D6-86DC-503F65FCE8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 xmlns:a16="http://schemas.microsoft.com/office/drawing/2014/main" id="{6559431D-1886-4AE0-9B87-9AD2ECAB843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 xmlns:a16="http://schemas.microsoft.com/office/drawing/2014/main" id="{373850A5-B04A-4FCD-9E73-EE322167FB3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 xmlns:a16="http://schemas.microsoft.com/office/drawing/2014/main" id="{82C18C67-80FA-4738-AA53-0AF2419F98E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 xmlns:a16="http://schemas.microsoft.com/office/drawing/2014/main" id="{48543B1A-8BF5-4C63-8404-41B2EA70B33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 xmlns:a16="http://schemas.microsoft.com/office/drawing/2014/main" id="{92DF5096-E051-498C-A3ED-CBA77A813AA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B664C68B-EBC7-473B-87CC-B728E2669B18}"/>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Zollnerova iluzija</a:t>
            </a:r>
            <a:endParaRPr lang="en-US" sz="4000">
              <a:solidFill>
                <a:srgbClr val="FFFFFF"/>
              </a:solidFill>
            </a:endParaRPr>
          </a:p>
        </p:txBody>
      </p:sp>
      <p:sp>
        <p:nvSpPr>
          <p:cNvPr id="4" name="Text Placeholder 3">
            <a:extLst>
              <a:ext uri="{FF2B5EF4-FFF2-40B4-BE49-F238E27FC236}">
                <a16:creationId xmlns="" xmlns:a16="http://schemas.microsoft.com/office/drawing/2014/main" id="{2E73CA87-3E31-4D44-ADF6-FF80BE280A61}"/>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400"/>
              <a:t>Dobila je ime po Johannu Karlu Friedrichu Zollneru i sastoji se od paralelnih linija koje baš i ne izgledaju paralelno. No ako uzmete ravnalo uvjeriti ćete se da su ipak paralelne.</a:t>
            </a:r>
          </a:p>
          <a:p>
            <a:pPr indent="-228600">
              <a:buFont typeface="Arial" panose="020B0604020202020204" pitchFamily="34" charset="0"/>
              <a:buChar char="•"/>
            </a:pPr>
            <a:endParaRPr lang="en-US" sz="2400"/>
          </a:p>
        </p:txBody>
      </p:sp>
      <p:pic>
        <p:nvPicPr>
          <p:cNvPr id="5" name="Picture 5" descr="A picture containing light, flock, screw, wire&#10;&#10;Description generated with very high confidence">
            <a:extLst>
              <a:ext uri="{FF2B5EF4-FFF2-40B4-BE49-F238E27FC236}">
                <a16:creationId xmlns="" xmlns:a16="http://schemas.microsoft.com/office/drawing/2014/main" id="{33E35AF6-9C77-4BD1-9FE3-2C1A07727F5F}"/>
              </a:ext>
            </a:extLst>
          </p:cNvPr>
          <p:cNvPicPr>
            <a:picLocks noGrp="1" noChangeAspect="1"/>
          </p:cNvPicPr>
          <p:nvPr>
            <p:ph idx="1"/>
          </p:nvPr>
        </p:nvPicPr>
        <p:blipFill rotWithShape="1">
          <a:blip r:embed="rId2"/>
          <a:srcRect l="1733" r="2913" b="-3"/>
          <a:stretch/>
        </p:blipFill>
        <p:spPr>
          <a:xfrm>
            <a:off x="6098892" y="2492376"/>
            <a:ext cx="4802404" cy="3563372"/>
          </a:xfrm>
          <a:prstGeom prst="rect">
            <a:avLst/>
          </a:prstGeom>
        </p:spPr>
      </p:pic>
    </p:spTree>
    <p:extLst>
      <p:ext uri="{BB962C8B-B14F-4D97-AF65-F5344CB8AC3E}">
        <p14:creationId xmlns:p14="http://schemas.microsoft.com/office/powerpoint/2010/main" val="2754806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05E4F47-B148-49E0-B472-BBF1493155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9972" y="0"/>
            <a:ext cx="6421721"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7A2CE8EB-F719-4F84-9E91-F538438CAC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 xmlns:a16="http://schemas.microsoft.com/office/drawing/2014/main" id="{62E0D11F-5EB1-4043-B699-F807C738ABA1}"/>
              </a:ext>
            </a:extLst>
          </p:cNvPr>
          <p:cNvSpPr>
            <a:spLocks noGrp="1"/>
          </p:cNvSpPr>
          <p:nvPr>
            <p:ph type="title"/>
          </p:nvPr>
        </p:nvSpPr>
        <p:spPr>
          <a:xfrm>
            <a:off x="801340" y="802955"/>
            <a:ext cx="4766330" cy="1454051"/>
          </a:xfrm>
        </p:spPr>
        <p:txBody>
          <a:bodyPr vert="horz" lIns="91440" tIns="45720" rIns="91440" bIns="45720" rtlCol="0" anchor="ctr">
            <a:normAutofit/>
          </a:bodyPr>
          <a:lstStyle/>
          <a:p>
            <a:r>
              <a:rPr lang="en-US" sz="3600" b="1" kern="1200">
                <a:solidFill>
                  <a:srgbClr val="000000"/>
                </a:solidFill>
                <a:latin typeface="+mj-lt"/>
                <a:ea typeface="+mj-ea"/>
                <a:cs typeface="+mj-cs"/>
              </a:rPr>
              <a:t>Curryjem paradoks</a:t>
            </a:r>
          </a:p>
        </p:txBody>
      </p:sp>
      <p:sp>
        <p:nvSpPr>
          <p:cNvPr id="4" name="Text Placeholder 3">
            <a:extLst>
              <a:ext uri="{FF2B5EF4-FFF2-40B4-BE49-F238E27FC236}">
                <a16:creationId xmlns="" xmlns:a16="http://schemas.microsoft.com/office/drawing/2014/main" id="{D2349DAB-F3B2-4B20-A63E-D64944B9194E}"/>
              </a:ext>
            </a:extLst>
          </p:cNvPr>
          <p:cNvSpPr>
            <a:spLocks noGrp="1"/>
          </p:cNvSpPr>
          <p:nvPr>
            <p:ph type="body" sz="half" idx="2"/>
          </p:nvPr>
        </p:nvSpPr>
        <p:spPr>
          <a:xfrm>
            <a:off x="804672" y="2421683"/>
            <a:ext cx="4765949" cy="3353476"/>
          </a:xfrm>
        </p:spPr>
        <p:txBody>
          <a:bodyPr vert="horz" lIns="91440" tIns="45720" rIns="91440" bIns="45720" rtlCol="0" anchor="t">
            <a:normAutofit/>
          </a:bodyPr>
          <a:lstStyle/>
          <a:p>
            <a:pPr indent="-228600">
              <a:buFont typeface="Arial" panose="020B0604020202020204" pitchFamily="34" charset="0"/>
              <a:buChar char="•"/>
            </a:pPr>
            <a:r>
              <a:rPr lang="en-US" sz="1800">
                <a:solidFill>
                  <a:srgbClr val="000000"/>
                </a:solidFill>
              </a:rPr>
              <a:t>Iako se oba trokuta sastoje od potpuno jednakih dijelova, u drugome trokutu nedostaje jedan dio. Autor ovog magičnog trokuta je Paul Curry, a stvar je u tome što ni jedan od ovih velikih “trokuta” nije pravi trokut, jer imaju zakrivljene hipotenuze.</a:t>
            </a:r>
          </a:p>
          <a:p>
            <a:pPr indent="-228600">
              <a:buFont typeface="Arial" panose="020B0604020202020204" pitchFamily="34" charset="0"/>
              <a:buChar char="•"/>
            </a:pPr>
            <a:endParaRPr lang="en-US" sz="1800">
              <a:solidFill>
                <a:srgbClr val="000000"/>
              </a:solidFill>
            </a:endParaRPr>
          </a:p>
        </p:txBody>
      </p:sp>
      <p:sp>
        <p:nvSpPr>
          <p:cNvPr id="14" name="Freeform 50">
            <a:extLst>
              <a:ext uri="{FF2B5EF4-FFF2-40B4-BE49-F238E27FC236}">
                <a16:creationId xmlns="" xmlns:a16="http://schemas.microsoft.com/office/drawing/2014/main" id="{684BF3E1-C321-4F38-85CF-FEBBEEC15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close up of a logo&#10;&#10;Description generated with very high confidence">
            <a:extLst>
              <a:ext uri="{FF2B5EF4-FFF2-40B4-BE49-F238E27FC236}">
                <a16:creationId xmlns="" xmlns:a16="http://schemas.microsoft.com/office/drawing/2014/main" id="{A5EAAADA-E138-418B-AEC1-17128ADEED85}"/>
              </a:ext>
            </a:extLst>
          </p:cNvPr>
          <p:cNvPicPr>
            <a:picLocks noGrp="1" noChangeAspect="1"/>
          </p:cNvPicPr>
          <p:nvPr>
            <p:ph idx="1"/>
          </p:nvPr>
        </p:nvPicPr>
        <p:blipFill>
          <a:blip r:embed="rId3"/>
          <a:stretch>
            <a:fillRect/>
          </a:stretch>
        </p:blipFill>
        <p:spPr>
          <a:xfrm>
            <a:off x="7708392" y="2099257"/>
            <a:ext cx="4142232" cy="3583030"/>
          </a:xfrm>
          <a:prstGeom prst="rect">
            <a:avLst/>
          </a:prstGeom>
        </p:spPr>
      </p:pic>
    </p:spTree>
    <p:extLst>
      <p:ext uri="{BB962C8B-B14F-4D97-AF65-F5344CB8AC3E}">
        <p14:creationId xmlns:p14="http://schemas.microsoft.com/office/powerpoint/2010/main" val="1770382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697703-7FFC-4802-B792-236E10DA89CF}"/>
              </a:ext>
            </a:extLst>
          </p:cNvPr>
          <p:cNvSpPr>
            <a:spLocks noGrp="1"/>
          </p:cNvSpPr>
          <p:nvPr>
            <p:ph type="title"/>
          </p:nvPr>
        </p:nvSpPr>
        <p:spPr/>
        <p:txBody>
          <a:bodyPr/>
          <a:lstStyle/>
          <a:p>
            <a:r>
              <a:rPr lang="en-US" b="1" dirty="0"/>
              <a:t>Baxter Harris </a:t>
            </a:r>
            <a:r>
              <a:rPr lang="en-US" b="1" dirty="0" err="1"/>
              <a:t>iluzija</a:t>
            </a:r>
            <a:endParaRPr lang="en-US" dirty="0" err="1"/>
          </a:p>
        </p:txBody>
      </p:sp>
      <p:pic>
        <p:nvPicPr>
          <p:cNvPr id="5" name="Picture 5" descr="A picture containing indoor, sitting&#10;&#10;Description generated with very high confidence">
            <a:extLst>
              <a:ext uri="{FF2B5EF4-FFF2-40B4-BE49-F238E27FC236}">
                <a16:creationId xmlns="" xmlns:a16="http://schemas.microsoft.com/office/drawing/2014/main" id="{46D63DC0-0F6E-45B1-B4B7-855016830BF4}"/>
              </a:ext>
            </a:extLst>
          </p:cNvPr>
          <p:cNvPicPr>
            <a:picLocks noGrp="1" noChangeAspect="1"/>
          </p:cNvPicPr>
          <p:nvPr>
            <p:ph idx="1"/>
          </p:nvPr>
        </p:nvPicPr>
        <p:blipFill>
          <a:blip r:embed="rId2"/>
          <a:stretch>
            <a:fillRect/>
          </a:stretch>
        </p:blipFill>
        <p:spPr>
          <a:xfrm>
            <a:off x="5340350" y="2838450"/>
            <a:ext cx="5857875" cy="1171575"/>
          </a:xfrm>
        </p:spPr>
      </p:pic>
      <p:sp>
        <p:nvSpPr>
          <p:cNvPr id="4" name="Text Placeholder 3">
            <a:extLst>
              <a:ext uri="{FF2B5EF4-FFF2-40B4-BE49-F238E27FC236}">
                <a16:creationId xmlns="" xmlns:a16="http://schemas.microsoft.com/office/drawing/2014/main" id="{65723DD0-A413-4E45-895E-2589CC50FF91}"/>
              </a:ext>
            </a:extLst>
          </p:cNvPr>
          <p:cNvSpPr>
            <a:spLocks noGrp="1"/>
          </p:cNvSpPr>
          <p:nvPr>
            <p:ph type="body" sz="half" idx="2"/>
          </p:nvPr>
        </p:nvSpPr>
        <p:spPr/>
        <p:txBody>
          <a:bodyPr vert="horz" lIns="91440" tIns="45720" rIns="91440" bIns="45720" rtlCol="0" anchor="t">
            <a:normAutofit/>
          </a:bodyPr>
          <a:lstStyle/>
          <a:p>
            <a:r>
              <a:rPr lang="en-US" dirty="0" err="1">
                <a:ea typeface="+mn-lt"/>
                <a:cs typeface="+mn-lt"/>
              </a:rPr>
              <a:t>Obratite</a:t>
            </a:r>
            <a:r>
              <a:rPr lang="en-US" dirty="0">
                <a:ea typeface="+mn-lt"/>
                <a:cs typeface="+mn-lt"/>
              </a:rPr>
              <a:t> </a:t>
            </a:r>
            <a:r>
              <a:rPr lang="en-US" dirty="0" err="1">
                <a:ea typeface="+mn-lt"/>
                <a:cs typeface="+mn-lt"/>
              </a:rPr>
              <a:t>pozornost</a:t>
            </a:r>
            <a:r>
              <a:rPr lang="en-US" dirty="0">
                <a:ea typeface="+mn-lt"/>
                <a:cs typeface="+mn-lt"/>
              </a:rPr>
              <a:t> </a:t>
            </a:r>
            <a:r>
              <a:rPr lang="en-US" dirty="0" err="1">
                <a:ea typeface="+mn-lt"/>
                <a:cs typeface="+mn-lt"/>
              </a:rPr>
              <a:t>na</a:t>
            </a:r>
            <a:r>
              <a:rPr lang="en-US" dirty="0">
                <a:ea typeface="+mn-lt"/>
                <a:cs typeface="+mn-lt"/>
              </a:rPr>
              <a:t> </a:t>
            </a:r>
            <a:r>
              <a:rPr lang="en-US" dirty="0" err="1">
                <a:ea typeface="+mn-lt"/>
                <a:cs typeface="+mn-lt"/>
              </a:rPr>
              <a:t>crni</a:t>
            </a:r>
            <a:r>
              <a:rPr lang="en-US" dirty="0">
                <a:ea typeface="+mn-lt"/>
                <a:cs typeface="+mn-lt"/>
              </a:rPr>
              <a:t> </a:t>
            </a:r>
            <a:r>
              <a:rPr lang="en-US" dirty="0" err="1">
                <a:ea typeface="+mn-lt"/>
                <a:cs typeface="+mn-lt"/>
              </a:rPr>
              <a:t>okvir</a:t>
            </a:r>
            <a:r>
              <a:rPr lang="en-US" dirty="0">
                <a:ea typeface="+mn-lt"/>
                <a:cs typeface="+mn-lt"/>
              </a:rPr>
              <a:t> </a:t>
            </a:r>
            <a:r>
              <a:rPr lang="en-US" dirty="0" err="1">
                <a:ea typeface="+mn-lt"/>
                <a:cs typeface="+mn-lt"/>
              </a:rPr>
              <a:t>oko</a:t>
            </a:r>
            <a:r>
              <a:rPr lang="en-US" dirty="0">
                <a:ea typeface="+mn-lt"/>
                <a:cs typeface="+mn-lt"/>
              </a:rPr>
              <a:t> </a:t>
            </a:r>
            <a:r>
              <a:rPr lang="en-US" dirty="0" err="1">
                <a:ea typeface="+mn-lt"/>
                <a:cs typeface="+mn-lt"/>
              </a:rPr>
              <a:t>slike</a:t>
            </a:r>
            <a:r>
              <a:rPr lang="en-US" dirty="0">
                <a:ea typeface="+mn-lt"/>
                <a:cs typeface="+mn-lt"/>
              </a:rPr>
              <a:t>. On je </a:t>
            </a:r>
            <a:r>
              <a:rPr lang="en-US" dirty="0" err="1">
                <a:ea typeface="+mn-lt"/>
                <a:cs typeface="+mn-lt"/>
              </a:rPr>
              <a:t>zapravo</a:t>
            </a:r>
            <a:r>
              <a:rPr lang="en-US" dirty="0">
                <a:ea typeface="+mn-lt"/>
                <a:cs typeface="+mn-lt"/>
              </a:rPr>
              <a:t> </a:t>
            </a:r>
            <a:r>
              <a:rPr lang="en-US" dirty="0" err="1">
                <a:ea typeface="+mn-lt"/>
                <a:cs typeface="+mn-lt"/>
              </a:rPr>
              <a:t>ravan</a:t>
            </a:r>
            <a:r>
              <a:rPr lang="en-US" dirty="0">
                <a:ea typeface="+mn-lt"/>
                <a:cs typeface="+mn-lt"/>
              </a:rPr>
              <a:t>, no za </a:t>
            </a:r>
            <a:r>
              <a:rPr lang="en-US" dirty="0" err="1">
                <a:ea typeface="+mn-lt"/>
                <a:cs typeface="+mn-lt"/>
              </a:rPr>
              <a:t>sada</a:t>
            </a:r>
            <a:r>
              <a:rPr lang="en-US" dirty="0">
                <a:ea typeface="+mn-lt"/>
                <a:cs typeface="+mn-lt"/>
              </a:rPr>
              <a:t> </a:t>
            </a:r>
            <a:r>
              <a:rPr lang="en-US" dirty="0" err="1">
                <a:ea typeface="+mn-lt"/>
                <a:cs typeface="+mn-lt"/>
              </a:rPr>
              <a:t>znanstvenici</a:t>
            </a:r>
            <a:r>
              <a:rPr lang="en-US" dirty="0">
                <a:ea typeface="+mn-lt"/>
                <a:cs typeface="+mn-lt"/>
              </a:rPr>
              <a:t> </a:t>
            </a:r>
            <a:r>
              <a:rPr lang="en-US" dirty="0" err="1">
                <a:ea typeface="+mn-lt"/>
                <a:cs typeface="+mn-lt"/>
              </a:rPr>
              <a:t>nemaju</a:t>
            </a:r>
            <a:r>
              <a:rPr lang="en-US" dirty="0">
                <a:ea typeface="+mn-lt"/>
                <a:cs typeface="+mn-lt"/>
              </a:rPr>
              <a:t> </a:t>
            </a:r>
            <a:r>
              <a:rPr lang="en-US" dirty="0" err="1">
                <a:ea typeface="+mn-lt"/>
                <a:cs typeface="+mn-lt"/>
              </a:rPr>
              <a:t>objašnjenje</a:t>
            </a:r>
            <a:r>
              <a:rPr lang="en-US" dirty="0">
                <a:ea typeface="+mn-lt"/>
                <a:cs typeface="+mn-lt"/>
              </a:rPr>
              <a:t> za </a:t>
            </a:r>
            <a:r>
              <a:rPr lang="en-US" dirty="0" err="1">
                <a:ea typeface="+mn-lt"/>
                <a:cs typeface="+mn-lt"/>
              </a:rPr>
              <a:t>ovo</a:t>
            </a:r>
            <a:r>
              <a:rPr lang="en-US" dirty="0">
                <a:ea typeface="+mn-lt"/>
                <a:cs typeface="+mn-lt"/>
              </a:rPr>
              <a:t> </a:t>
            </a:r>
            <a:r>
              <a:rPr lang="en-US" dirty="0" err="1">
                <a:ea typeface="+mn-lt"/>
                <a:cs typeface="+mn-lt"/>
              </a:rPr>
              <a:t>najnovije</a:t>
            </a:r>
            <a:r>
              <a:rPr lang="en-US" dirty="0">
                <a:ea typeface="+mn-lt"/>
                <a:cs typeface="+mn-lt"/>
              </a:rPr>
              <a:t> </a:t>
            </a:r>
            <a:r>
              <a:rPr lang="en-US" dirty="0" err="1">
                <a:ea typeface="+mn-lt"/>
                <a:cs typeface="+mn-lt"/>
              </a:rPr>
              <a:t>otkriće</a:t>
            </a:r>
            <a:r>
              <a:rPr lang="en-US" dirty="0">
                <a:ea typeface="+mn-lt"/>
                <a:cs typeface="+mn-lt"/>
              </a:rPr>
              <a:t>.</a:t>
            </a:r>
          </a:p>
          <a:p>
            <a:endParaRPr lang="en-US" dirty="0">
              <a:cs typeface="Calibri"/>
            </a:endParaRPr>
          </a:p>
        </p:txBody>
      </p:sp>
    </p:spTree>
    <p:extLst>
      <p:ext uri="{BB962C8B-B14F-4D97-AF65-F5344CB8AC3E}">
        <p14:creationId xmlns:p14="http://schemas.microsoft.com/office/powerpoint/2010/main" val="3636212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F4C0B10B-D2C4-4A54-AFAD-3D27DF88BB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B6BADB90-C74B-40D6-86DC-503F65FCE8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 xmlns:a16="http://schemas.microsoft.com/office/drawing/2014/main" id="{6559431D-1886-4AE0-9B87-9AD2ECAB843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 xmlns:a16="http://schemas.microsoft.com/office/drawing/2014/main" id="{373850A5-B04A-4FCD-9E73-EE322167FB3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 xmlns:a16="http://schemas.microsoft.com/office/drawing/2014/main" id="{82C18C67-80FA-4738-AA53-0AF2419F98E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 xmlns:a16="http://schemas.microsoft.com/office/drawing/2014/main" id="{48543B1A-8BF5-4C63-8404-41B2EA70B33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 xmlns:a16="http://schemas.microsoft.com/office/drawing/2014/main" id="{92DF5096-E051-498C-A3ED-CBA77A813AA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9BE0E9DB-20AC-4E7C-8F7E-59F2533C3924}"/>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Iluzija iz kafića</a:t>
            </a:r>
            <a:endParaRPr lang="en-US" sz="4000">
              <a:solidFill>
                <a:srgbClr val="FFFFFF"/>
              </a:solidFill>
            </a:endParaRPr>
          </a:p>
        </p:txBody>
      </p:sp>
      <p:sp>
        <p:nvSpPr>
          <p:cNvPr id="4" name="Text Placeholder 3">
            <a:extLst>
              <a:ext uri="{FF2B5EF4-FFF2-40B4-BE49-F238E27FC236}">
                <a16:creationId xmlns="" xmlns:a16="http://schemas.microsoft.com/office/drawing/2014/main" id="{4206E2C7-0950-4D82-84FA-9DD2645C0C97}"/>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400"/>
              <a:t>Ova poznata iluzija pronađena je na zidu jednog kafića. Iako se to ne čini tako, linije na ovoj slici su uistinu paralelne.</a:t>
            </a:r>
          </a:p>
          <a:p>
            <a:pPr indent="-228600">
              <a:buFont typeface="Arial" panose="020B0604020202020204" pitchFamily="34" charset="0"/>
              <a:buChar char="•"/>
            </a:pPr>
            <a:endParaRPr lang="en-US" sz="2400"/>
          </a:p>
        </p:txBody>
      </p:sp>
      <p:pic>
        <p:nvPicPr>
          <p:cNvPr id="5" name="Picture 5" descr="A picture containing drawing&#10;&#10;Description generated with very high confidence">
            <a:extLst>
              <a:ext uri="{FF2B5EF4-FFF2-40B4-BE49-F238E27FC236}">
                <a16:creationId xmlns="" xmlns:a16="http://schemas.microsoft.com/office/drawing/2014/main" id="{48F63063-96E1-4A71-855F-4EDFFD484FF9}"/>
              </a:ext>
            </a:extLst>
          </p:cNvPr>
          <p:cNvPicPr>
            <a:picLocks noGrp="1" noChangeAspect="1"/>
          </p:cNvPicPr>
          <p:nvPr>
            <p:ph idx="1"/>
          </p:nvPr>
        </p:nvPicPr>
        <p:blipFill rotWithShape="1">
          <a:blip r:embed="rId2"/>
          <a:srcRect t="3445" b="4667"/>
          <a:stretch/>
        </p:blipFill>
        <p:spPr>
          <a:xfrm>
            <a:off x="6098892" y="2492376"/>
            <a:ext cx="4802404" cy="3563372"/>
          </a:xfrm>
          <a:prstGeom prst="rect">
            <a:avLst/>
          </a:prstGeom>
        </p:spPr>
      </p:pic>
    </p:spTree>
    <p:extLst>
      <p:ext uri="{BB962C8B-B14F-4D97-AF65-F5344CB8AC3E}">
        <p14:creationId xmlns:p14="http://schemas.microsoft.com/office/powerpoint/2010/main" val="26832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F4C0B10B-D2C4-4A54-AFAD-3D27DF88BB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B6BADB90-C74B-40D6-86DC-503F65FCE8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 xmlns:a16="http://schemas.microsoft.com/office/drawing/2014/main" id="{6559431D-1886-4AE0-9B87-9AD2ECAB843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 xmlns:a16="http://schemas.microsoft.com/office/drawing/2014/main" id="{373850A5-B04A-4FCD-9E73-EE322167FB3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 xmlns:a16="http://schemas.microsoft.com/office/drawing/2014/main" id="{82C18C67-80FA-4738-AA53-0AF2419F98E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 xmlns:a16="http://schemas.microsoft.com/office/drawing/2014/main" id="{48543B1A-8BF5-4C63-8404-41B2EA70B33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 xmlns:a16="http://schemas.microsoft.com/office/drawing/2014/main" id="{92DF5096-E051-498C-A3ED-CBA77A813AA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1FC36AB6-9381-409E-A904-38EC64756DAB}"/>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Ružičasta potjera</a:t>
            </a:r>
          </a:p>
        </p:txBody>
      </p:sp>
      <p:sp>
        <p:nvSpPr>
          <p:cNvPr id="4" name="Text Placeholder 3">
            <a:extLst>
              <a:ext uri="{FF2B5EF4-FFF2-40B4-BE49-F238E27FC236}">
                <a16:creationId xmlns="" xmlns:a16="http://schemas.microsoft.com/office/drawing/2014/main" id="{C5B99D11-A966-4B0B-A773-6ED39EBA9E27}"/>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200"/>
              <a:t>Također poznata kao pac-man iluzija. Ako se zagledate u križić koji se nalazu u središtu slike, početi će se pojavljivati zeleni disk koji kruži po ružičastim diskovima. Nakon nekoliko sekundi ružičasti diskovi će početi polako nestajati i vidjeti ćete samo zeleni disk kako kruži oko križića. Nemojte micati pogled sa križića.</a:t>
            </a:r>
          </a:p>
          <a:p>
            <a:pPr indent="-228600">
              <a:buFont typeface="Arial" panose="020B0604020202020204" pitchFamily="34" charset="0"/>
              <a:buChar char="•"/>
            </a:pPr>
            <a:endParaRPr lang="en-US" sz="2200"/>
          </a:p>
        </p:txBody>
      </p:sp>
      <p:pic>
        <p:nvPicPr>
          <p:cNvPr id="5" name="Picture 5" descr="A close up of a logo&#10;&#10;Description generated with very high confidence">
            <a:extLst>
              <a:ext uri="{FF2B5EF4-FFF2-40B4-BE49-F238E27FC236}">
                <a16:creationId xmlns="" xmlns:a16="http://schemas.microsoft.com/office/drawing/2014/main" id="{E0BECB09-B3C4-4034-9597-D1D78C2BFFB9}"/>
              </a:ext>
            </a:extLst>
          </p:cNvPr>
          <p:cNvPicPr>
            <a:picLocks noGrp="1" noChangeAspect="1"/>
          </p:cNvPicPr>
          <p:nvPr>
            <p:ph idx="1"/>
          </p:nvPr>
        </p:nvPicPr>
        <p:blipFill rotWithShape="1">
          <a:blip r:embed="rId2"/>
          <a:srcRect t="12921" r="-4" b="9317"/>
          <a:stretch/>
        </p:blipFill>
        <p:spPr>
          <a:xfrm>
            <a:off x="6098892" y="2492376"/>
            <a:ext cx="4802404" cy="3563372"/>
          </a:xfrm>
          <a:prstGeom prst="rect">
            <a:avLst/>
          </a:prstGeom>
        </p:spPr>
      </p:pic>
    </p:spTree>
    <p:extLst>
      <p:ext uri="{BB962C8B-B14F-4D97-AF65-F5344CB8AC3E}">
        <p14:creationId xmlns:p14="http://schemas.microsoft.com/office/powerpoint/2010/main" val="1208978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 xmlns:a16="http://schemas.microsoft.com/office/drawing/2014/main" id="{9AF5C66A-E8F2-4E13-98A3-FE96597C5A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 xmlns:a16="http://schemas.microsoft.com/office/drawing/2014/main" id="{AC860275-E106-493A-8BF0-E0A91130EF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2274B773-8A18-42DD-8DDF-9F7F228A642B}"/>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kern="1200">
                <a:solidFill>
                  <a:srgbClr val="FFFFFF"/>
                </a:solidFill>
                <a:latin typeface="+mj-lt"/>
                <a:ea typeface="+mj-ea"/>
                <a:cs typeface="+mj-cs"/>
              </a:rPr>
              <a:t>Optičke Iluzije.</a:t>
            </a:r>
          </a:p>
        </p:txBody>
      </p:sp>
      <p:sp>
        <p:nvSpPr>
          <p:cNvPr id="3" name="Content Placeholder 2">
            <a:extLst>
              <a:ext uri="{FF2B5EF4-FFF2-40B4-BE49-F238E27FC236}">
                <a16:creationId xmlns="" xmlns:a16="http://schemas.microsoft.com/office/drawing/2014/main" id="{90C2E9B5-218C-4A01-8277-D93E63B0A76C}"/>
              </a:ext>
            </a:extLst>
          </p:cNvPr>
          <p:cNvSpPr>
            <a:spLocks noGrp="1"/>
          </p:cNvSpPr>
          <p:nvPr>
            <p:ph sz="half" idx="1"/>
          </p:nvPr>
        </p:nvSpPr>
        <p:spPr>
          <a:xfrm>
            <a:off x="804672" y="2827419"/>
            <a:ext cx="5126896" cy="3227626"/>
          </a:xfrm>
        </p:spPr>
        <p:txBody>
          <a:bodyPr vert="horz" lIns="91440" tIns="45720" rIns="91440" bIns="45720" rtlCol="0" anchor="ctr">
            <a:normAutofit/>
          </a:bodyPr>
          <a:lstStyle/>
          <a:p>
            <a:r>
              <a:rPr lang="en-US" sz="1600">
                <a:solidFill>
                  <a:srgbClr val="000000"/>
                </a:solidFill>
              </a:rPr>
              <a:t>Iluzija :1. Općenito: privid, obmana, pričin, utvara. </a:t>
            </a:r>
          </a:p>
          <a:p>
            <a:r>
              <a:rPr lang="en-US" sz="1600">
                <a:solidFill>
                  <a:srgbClr val="000000"/>
                </a:solidFill>
              </a:rPr>
              <a:t>2. Varka u opažanju, zamjedbena varka, netočno tumačenje osjetnih podataka. Označava pogrešno percipiranje predmeta i pojava koje ne odgovara stvarnosti, jednako kao i perceptivne varke. Razlika je među njima u tome što su ove svojstvene svima, dok su iluzije karakterističan simptom psih. poremećaja. U normalnih ljudi pojavljuju se samo u afektivnim stanjima, te u stanju iscrpljenosti i umora. Najčešće su iluzije vidne i slušne, a mogu biti i kod ostalih osjetnih organa. I. je važna u patopsihologiji i općenito u kliničkoj praksi, jer je kao simptom pokazatelj naravi psih. poremećaja.</a:t>
            </a:r>
          </a:p>
        </p:txBody>
      </p:sp>
      <p:pic>
        <p:nvPicPr>
          <p:cNvPr id="5" name="Picture 5" descr="A picture containing drawing&#10;&#10;Description generated with very high confidence">
            <a:extLst>
              <a:ext uri="{FF2B5EF4-FFF2-40B4-BE49-F238E27FC236}">
                <a16:creationId xmlns="" xmlns:a16="http://schemas.microsoft.com/office/drawing/2014/main" id="{95FC5CD0-34A7-4DF9-A8D5-5074313ED93E}"/>
              </a:ext>
            </a:extLst>
          </p:cNvPr>
          <p:cNvPicPr>
            <a:picLocks noGrp="1" noChangeAspect="1"/>
          </p:cNvPicPr>
          <p:nvPr>
            <p:ph sz="half" idx="2"/>
          </p:nvPr>
        </p:nvPicPr>
        <p:blipFill>
          <a:blip r:embed="rId3"/>
          <a:stretch>
            <a:fillRect/>
          </a:stretch>
        </p:blipFill>
        <p:spPr>
          <a:xfrm>
            <a:off x="6761836" y="2837712"/>
            <a:ext cx="4289777" cy="3217333"/>
          </a:xfrm>
          <a:prstGeom prst="rect">
            <a:avLst/>
          </a:prstGeom>
        </p:spPr>
      </p:pic>
    </p:spTree>
    <p:extLst>
      <p:ext uri="{BB962C8B-B14F-4D97-AF65-F5344CB8AC3E}">
        <p14:creationId xmlns:p14="http://schemas.microsoft.com/office/powerpoint/2010/main" val="723936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DD38EE57-B708-47C9-A4A4-E25F09FAB0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57A28182-58A5-4DBB-8F64-BD944BCA81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 xmlns:a16="http://schemas.microsoft.com/office/drawing/2014/main" id="{E4A9080E-7BA6-45FC-8677-8B9D5F4DAFE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 xmlns:a16="http://schemas.microsoft.com/office/drawing/2014/main" id="{2163D516-75D4-4DE0-AC27-63719125AE5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 xmlns:a16="http://schemas.microsoft.com/office/drawing/2014/main" id="{E74A26A5-C23A-46D4-B0FF-155FB38346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 xmlns:a16="http://schemas.microsoft.com/office/drawing/2014/main" id="{08E0243F-1062-43C6-AD04-130DFF66840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 xmlns:a16="http://schemas.microsoft.com/office/drawing/2014/main" id="{94C5517B-1B0F-47AA-93A5-36718996986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EAE53ADE-10D9-4F47-9653-07FEFE7258A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a:solidFill>
                  <a:srgbClr val="FFFFFF"/>
                </a:solidFill>
                <a:latin typeface="+mj-lt"/>
                <a:ea typeface="+mj-ea"/>
                <a:cs typeface="+mj-cs"/>
              </a:rPr>
              <a:t>Statički “pokret”</a:t>
            </a:r>
            <a:endParaRPr lang="en-US" sz="4000" kern="1200">
              <a:solidFill>
                <a:srgbClr val="FFFFFF"/>
              </a:solidFill>
              <a:latin typeface="+mj-lt"/>
              <a:ea typeface="+mj-ea"/>
              <a:cs typeface="+mj-cs"/>
            </a:endParaRPr>
          </a:p>
        </p:txBody>
      </p:sp>
      <p:sp>
        <p:nvSpPr>
          <p:cNvPr id="4" name="Text Placeholder 3">
            <a:extLst>
              <a:ext uri="{FF2B5EF4-FFF2-40B4-BE49-F238E27FC236}">
                <a16:creationId xmlns="" xmlns:a16="http://schemas.microsoft.com/office/drawing/2014/main" id="{30983FFF-07DC-4147-B0DD-39F2A85EDDAD}"/>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400"/>
              <a:t>Ne, ovo nije animirana slika. Slika je stvarno statična. To možete primjetiti tek kada pogledate u pojedinu točku, tada pokreti prestanu. Ova iluzija je izvedena uz pomoć kontrasta boja i položaja oblika unutar slike.</a:t>
            </a:r>
          </a:p>
          <a:p>
            <a:pPr indent="-228600">
              <a:buFont typeface="Arial" panose="020B0604020202020204" pitchFamily="34" charset="0"/>
              <a:buChar char="•"/>
            </a:pPr>
            <a:endParaRPr lang="en-US" sz="2400"/>
          </a:p>
        </p:txBody>
      </p:sp>
      <p:pic>
        <p:nvPicPr>
          <p:cNvPr id="5" name="Picture 5" descr="A close up of a logo&#10;&#10;Description generated with high confidence">
            <a:extLst>
              <a:ext uri="{FF2B5EF4-FFF2-40B4-BE49-F238E27FC236}">
                <a16:creationId xmlns="" xmlns:a16="http://schemas.microsoft.com/office/drawing/2014/main" id="{DF029E21-682C-4354-B357-7C04DC02F57E}"/>
              </a:ext>
            </a:extLst>
          </p:cNvPr>
          <p:cNvPicPr>
            <a:picLocks noGrp="1" noChangeAspect="1"/>
          </p:cNvPicPr>
          <p:nvPr>
            <p:ph idx="1"/>
          </p:nvPr>
        </p:nvPicPr>
        <p:blipFill>
          <a:blip r:embed="rId2"/>
          <a:stretch>
            <a:fillRect/>
          </a:stretch>
        </p:blipFill>
        <p:spPr>
          <a:xfrm>
            <a:off x="6098892" y="2611230"/>
            <a:ext cx="4802404" cy="3325664"/>
          </a:xfrm>
          <a:prstGeom prst="rect">
            <a:avLst/>
          </a:prstGeom>
        </p:spPr>
      </p:pic>
    </p:spTree>
    <p:extLst>
      <p:ext uri="{BB962C8B-B14F-4D97-AF65-F5344CB8AC3E}">
        <p14:creationId xmlns:p14="http://schemas.microsoft.com/office/powerpoint/2010/main" val="4292077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40AA7F-1B18-41AD-BA57-C6570782D34C}"/>
              </a:ext>
            </a:extLst>
          </p:cNvPr>
          <p:cNvSpPr>
            <a:spLocks noGrp="1"/>
          </p:cNvSpPr>
          <p:nvPr>
            <p:ph type="title"/>
          </p:nvPr>
        </p:nvSpPr>
        <p:spPr/>
        <p:txBody>
          <a:bodyPr/>
          <a:lstStyle/>
          <a:p>
            <a:r>
              <a:rPr lang="en-US" b="1" dirty="0"/>
              <a:t>Gore-</a:t>
            </a:r>
            <a:r>
              <a:rPr lang="en-US" b="1" dirty="0" err="1"/>
              <a:t>dolje</a:t>
            </a:r>
          </a:p>
        </p:txBody>
      </p:sp>
      <p:pic>
        <p:nvPicPr>
          <p:cNvPr id="5" name="Picture 5" descr="A close up of a logo&#10;&#10;Description generated with high confidence">
            <a:extLst>
              <a:ext uri="{FF2B5EF4-FFF2-40B4-BE49-F238E27FC236}">
                <a16:creationId xmlns="" xmlns:a16="http://schemas.microsoft.com/office/drawing/2014/main" id="{8F0BC7FF-CD8A-4B8A-B2F6-953669CEDF2A}"/>
              </a:ext>
            </a:extLst>
          </p:cNvPr>
          <p:cNvPicPr>
            <a:picLocks noGrp="1" noChangeAspect="1"/>
          </p:cNvPicPr>
          <p:nvPr>
            <p:ph idx="1"/>
          </p:nvPr>
        </p:nvPicPr>
        <p:blipFill>
          <a:blip r:embed="rId2"/>
          <a:stretch>
            <a:fillRect/>
          </a:stretch>
        </p:blipFill>
        <p:spPr>
          <a:xfrm>
            <a:off x="7159625" y="2419350"/>
            <a:ext cx="2219325" cy="2009775"/>
          </a:xfrm>
        </p:spPr>
      </p:pic>
      <p:sp>
        <p:nvSpPr>
          <p:cNvPr id="4" name="Text Placeholder 3">
            <a:extLst>
              <a:ext uri="{FF2B5EF4-FFF2-40B4-BE49-F238E27FC236}">
                <a16:creationId xmlns="" xmlns:a16="http://schemas.microsoft.com/office/drawing/2014/main" id="{781A1B7A-6E41-4EFB-9D94-5A51FD6721DE}"/>
              </a:ext>
            </a:extLst>
          </p:cNvPr>
          <p:cNvSpPr>
            <a:spLocks noGrp="1"/>
          </p:cNvSpPr>
          <p:nvPr>
            <p:ph type="body" sz="half" idx="2"/>
          </p:nvPr>
        </p:nvSpPr>
        <p:spPr/>
        <p:txBody>
          <a:bodyPr vert="horz" lIns="91440" tIns="45720" rIns="91440" bIns="45720" rtlCol="0" anchor="t">
            <a:normAutofit/>
          </a:bodyPr>
          <a:lstStyle/>
          <a:p>
            <a:r>
              <a:rPr lang="en-US" dirty="0" err="1">
                <a:ea typeface="+mn-lt"/>
                <a:cs typeface="+mn-lt"/>
              </a:rPr>
              <a:t>Iako</a:t>
            </a:r>
            <a:r>
              <a:rPr lang="en-US" dirty="0">
                <a:ea typeface="+mn-lt"/>
                <a:cs typeface="+mn-lt"/>
              </a:rPr>
              <a:t> je </a:t>
            </a:r>
            <a:r>
              <a:rPr lang="en-US" dirty="0" err="1">
                <a:ea typeface="+mn-lt"/>
                <a:cs typeface="+mn-lt"/>
              </a:rPr>
              <a:t>očito</a:t>
            </a:r>
            <a:r>
              <a:rPr lang="en-US" dirty="0">
                <a:ea typeface="+mn-lt"/>
                <a:cs typeface="+mn-lt"/>
              </a:rPr>
              <a:t> da </a:t>
            </a:r>
            <a:r>
              <a:rPr lang="en-US" dirty="0" err="1">
                <a:ea typeface="+mn-lt"/>
                <a:cs typeface="+mn-lt"/>
              </a:rPr>
              <a:t>pravokutnici</a:t>
            </a:r>
            <a:r>
              <a:rPr lang="en-US" dirty="0">
                <a:ea typeface="+mn-lt"/>
                <a:cs typeface="+mn-lt"/>
              </a:rPr>
              <a:t> </a:t>
            </a:r>
            <a:r>
              <a:rPr lang="en-US" dirty="0" err="1">
                <a:ea typeface="+mn-lt"/>
                <a:cs typeface="+mn-lt"/>
              </a:rPr>
              <a:t>koji</a:t>
            </a:r>
            <a:r>
              <a:rPr lang="en-US" dirty="0">
                <a:ea typeface="+mn-lt"/>
                <a:cs typeface="+mn-lt"/>
              </a:rPr>
              <a:t> se </a:t>
            </a:r>
            <a:r>
              <a:rPr lang="en-US" dirty="0" err="1">
                <a:ea typeface="+mn-lt"/>
                <a:cs typeface="+mn-lt"/>
              </a:rPr>
              <a:t>kreću</a:t>
            </a:r>
            <a:r>
              <a:rPr lang="en-US" dirty="0">
                <a:ea typeface="+mn-lt"/>
                <a:cs typeface="+mn-lt"/>
              </a:rPr>
              <a:t> gore-</a:t>
            </a:r>
            <a:r>
              <a:rPr lang="en-US" dirty="0" err="1">
                <a:ea typeface="+mn-lt"/>
                <a:cs typeface="+mn-lt"/>
              </a:rPr>
              <a:t>dolje</a:t>
            </a:r>
            <a:r>
              <a:rPr lang="en-US" dirty="0">
                <a:ea typeface="+mn-lt"/>
                <a:cs typeface="+mn-lt"/>
              </a:rPr>
              <a:t> </a:t>
            </a:r>
            <a:r>
              <a:rPr lang="en-US" dirty="0" err="1">
                <a:ea typeface="+mn-lt"/>
                <a:cs typeface="+mn-lt"/>
              </a:rPr>
              <a:t>stoje</a:t>
            </a:r>
            <a:r>
              <a:rPr lang="en-US" dirty="0">
                <a:ea typeface="+mn-lt"/>
                <a:cs typeface="+mn-lt"/>
              </a:rPr>
              <a:t> u </a:t>
            </a:r>
            <a:r>
              <a:rPr lang="en-US" dirty="0" err="1">
                <a:ea typeface="+mn-lt"/>
                <a:cs typeface="+mn-lt"/>
              </a:rPr>
              <a:t>istoj</a:t>
            </a:r>
            <a:r>
              <a:rPr lang="en-US" dirty="0">
                <a:ea typeface="+mn-lt"/>
                <a:cs typeface="+mn-lt"/>
              </a:rPr>
              <a:t> </a:t>
            </a:r>
            <a:r>
              <a:rPr lang="en-US" dirty="0" err="1">
                <a:ea typeface="+mn-lt"/>
                <a:cs typeface="+mn-lt"/>
              </a:rPr>
              <a:t>horizontalnoj</a:t>
            </a:r>
            <a:r>
              <a:rPr lang="en-US" dirty="0">
                <a:ea typeface="+mn-lt"/>
                <a:cs typeface="+mn-lt"/>
              </a:rPr>
              <a:t> </a:t>
            </a:r>
            <a:r>
              <a:rPr lang="en-US" dirty="0" err="1">
                <a:ea typeface="+mn-lt"/>
                <a:cs typeface="+mn-lt"/>
              </a:rPr>
              <a:t>poziciji</a:t>
            </a:r>
            <a:r>
              <a:rPr lang="en-US" dirty="0">
                <a:ea typeface="+mn-lt"/>
                <a:cs typeface="+mn-lt"/>
              </a:rPr>
              <a:t>, </a:t>
            </a:r>
            <a:r>
              <a:rPr lang="en-US" dirty="0" err="1">
                <a:ea typeface="+mn-lt"/>
                <a:cs typeface="+mn-lt"/>
              </a:rPr>
              <a:t>naš</a:t>
            </a:r>
            <a:r>
              <a:rPr lang="en-US" dirty="0">
                <a:ea typeface="+mn-lt"/>
                <a:cs typeface="+mn-lt"/>
              </a:rPr>
              <a:t> je </a:t>
            </a:r>
            <a:r>
              <a:rPr lang="en-US" dirty="0" err="1">
                <a:ea typeface="+mn-lt"/>
                <a:cs typeface="+mn-lt"/>
              </a:rPr>
              <a:t>mozak</a:t>
            </a:r>
            <a:r>
              <a:rPr lang="en-US" dirty="0">
                <a:ea typeface="+mn-lt"/>
                <a:cs typeface="+mn-lt"/>
              </a:rPr>
              <a:t> </a:t>
            </a:r>
            <a:r>
              <a:rPr lang="en-US" dirty="0" err="1">
                <a:ea typeface="+mn-lt"/>
                <a:cs typeface="+mn-lt"/>
              </a:rPr>
              <a:t>uvjeren</a:t>
            </a:r>
            <a:r>
              <a:rPr lang="en-US" dirty="0">
                <a:ea typeface="+mn-lt"/>
                <a:cs typeface="+mn-lt"/>
              </a:rPr>
              <a:t> da bi se </a:t>
            </a:r>
            <a:r>
              <a:rPr lang="en-US" dirty="0" err="1">
                <a:ea typeface="+mn-lt"/>
                <a:cs typeface="+mn-lt"/>
              </a:rPr>
              <a:t>oni</a:t>
            </a:r>
            <a:r>
              <a:rPr lang="en-US" dirty="0">
                <a:ea typeface="+mn-lt"/>
                <a:cs typeface="+mn-lt"/>
              </a:rPr>
              <a:t> </a:t>
            </a:r>
            <a:r>
              <a:rPr lang="en-US" dirty="0" err="1">
                <a:ea typeface="+mn-lt"/>
                <a:cs typeface="+mn-lt"/>
              </a:rPr>
              <a:t>trebali</a:t>
            </a:r>
            <a:r>
              <a:rPr lang="en-US" dirty="0">
                <a:ea typeface="+mn-lt"/>
                <a:cs typeface="+mn-lt"/>
              </a:rPr>
              <a:t> </a:t>
            </a:r>
            <a:r>
              <a:rPr lang="en-US" dirty="0" err="1">
                <a:ea typeface="+mn-lt"/>
                <a:cs typeface="+mn-lt"/>
              </a:rPr>
              <a:t>kretati</a:t>
            </a:r>
            <a:r>
              <a:rPr lang="en-US" dirty="0">
                <a:ea typeface="+mn-lt"/>
                <a:cs typeface="+mn-lt"/>
              </a:rPr>
              <a:t> </a:t>
            </a:r>
            <a:r>
              <a:rPr lang="en-US" dirty="0" err="1">
                <a:ea typeface="+mn-lt"/>
                <a:cs typeface="+mn-lt"/>
              </a:rPr>
              <a:t>prema</a:t>
            </a:r>
            <a:r>
              <a:rPr lang="en-US" dirty="0">
                <a:ea typeface="+mn-lt"/>
                <a:cs typeface="+mn-lt"/>
              </a:rPr>
              <a:t> </a:t>
            </a:r>
            <a:r>
              <a:rPr lang="en-US" dirty="0" err="1">
                <a:ea typeface="+mn-lt"/>
                <a:cs typeface="+mn-lt"/>
              </a:rPr>
              <a:t>desno</a:t>
            </a:r>
            <a:r>
              <a:rPr lang="en-US" dirty="0">
                <a:ea typeface="+mn-lt"/>
                <a:cs typeface="+mn-lt"/>
              </a:rPr>
              <a:t>.</a:t>
            </a:r>
            <a:endParaRPr lang="en-US" dirty="0"/>
          </a:p>
        </p:txBody>
      </p:sp>
    </p:spTree>
    <p:extLst>
      <p:ext uri="{BB962C8B-B14F-4D97-AF65-F5344CB8AC3E}">
        <p14:creationId xmlns:p14="http://schemas.microsoft.com/office/powerpoint/2010/main" val="1617812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23E859E-BCBF-4E66-BDB2-B45C407894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30581"/>
            <a:ext cx="12192000" cy="2827419"/>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3A9AEE7E-B925-446D-8A61-75BFE40B8B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flipV="1">
            <a:off x="0" y="422884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 xmlns:a16="http://schemas.microsoft.com/office/drawing/2014/main" id="{4071D550-A7F9-4FB9-A7FF-1B8AF101A32E}"/>
              </a:ext>
            </a:extLst>
          </p:cNvPr>
          <p:cNvSpPr>
            <a:spLocks noGrp="1"/>
          </p:cNvSpPr>
          <p:nvPr>
            <p:ph type="title"/>
          </p:nvPr>
        </p:nvSpPr>
        <p:spPr>
          <a:xfrm>
            <a:off x="804672" y="5033994"/>
            <a:ext cx="10579398" cy="1189708"/>
          </a:xfrm>
        </p:spPr>
        <p:txBody>
          <a:bodyPr vert="horz" lIns="91440" tIns="45720" rIns="91440" bIns="45720" rtlCol="0" anchor="ctr">
            <a:normAutofit/>
          </a:bodyPr>
          <a:lstStyle/>
          <a:p>
            <a:r>
              <a:rPr lang="en-US" sz="4400" b="1" kern="1200">
                <a:solidFill>
                  <a:srgbClr val="FFFFFF"/>
                </a:solidFill>
                <a:latin typeface="+mj-lt"/>
                <a:ea typeface="+mj-ea"/>
                <a:cs typeface="+mj-cs"/>
              </a:rPr>
              <a:t>Rotirajući kvadrati</a:t>
            </a:r>
          </a:p>
        </p:txBody>
      </p:sp>
      <p:sp>
        <p:nvSpPr>
          <p:cNvPr id="14" name="Rectangle 13">
            <a:extLst>
              <a:ext uri="{FF2B5EF4-FFF2-40B4-BE49-F238E27FC236}">
                <a16:creationId xmlns="" xmlns:a16="http://schemas.microsoft.com/office/drawing/2014/main" id="{B45D527E-542C-44E0-8FC2-F03B24CFA2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43732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fabric, drawing&#10;&#10;Description generated with very high confidence">
            <a:extLst>
              <a:ext uri="{FF2B5EF4-FFF2-40B4-BE49-F238E27FC236}">
                <a16:creationId xmlns="" xmlns:a16="http://schemas.microsoft.com/office/drawing/2014/main" id="{8100E768-F6F8-4B8B-AB09-11CA6A5F4A99}"/>
              </a:ext>
            </a:extLst>
          </p:cNvPr>
          <p:cNvPicPr>
            <a:picLocks noGrp="1" noChangeAspect="1"/>
          </p:cNvPicPr>
          <p:nvPr>
            <p:ph idx="1"/>
          </p:nvPr>
        </p:nvPicPr>
        <p:blipFill>
          <a:blip r:embed="rId3"/>
          <a:stretch>
            <a:fillRect/>
          </a:stretch>
        </p:blipFill>
        <p:spPr>
          <a:xfrm>
            <a:off x="1080062" y="622266"/>
            <a:ext cx="4403911" cy="3346972"/>
          </a:xfrm>
          <a:prstGeom prst="rect">
            <a:avLst/>
          </a:prstGeom>
        </p:spPr>
      </p:pic>
      <p:sp>
        <p:nvSpPr>
          <p:cNvPr id="4" name="Text Placeholder 3">
            <a:extLst>
              <a:ext uri="{FF2B5EF4-FFF2-40B4-BE49-F238E27FC236}">
                <a16:creationId xmlns="" xmlns:a16="http://schemas.microsoft.com/office/drawing/2014/main" id="{B4455EE0-AC11-45E2-A2B2-4C0DF1C37A23}"/>
              </a:ext>
            </a:extLst>
          </p:cNvPr>
          <p:cNvSpPr>
            <a:spLocks noGrp="1"/>
          </p:cNvSpPr>
          <p:nvPr>
            <p:ph type="body" sz="half" idx="2"/>
          </p:nvPr>
        </p:nvSpPr>
        <p:spPr>
          <a:xfrm>
            <a:off x="6354871" y="660767"/>
            <a:ext cx="5029200" cy="3227626"/>
          </a:xfrm>
        </p:spPr>
        <p:txBody>
          <a:bodyPr vert="horz" lIns="91440" tIns="45720" rIns="91440" bIns="45720" rtlCol="0" anchor="ctr">
            <a:normAutofit/>
          </a:bodyPr>
          <a:lstStyle/>
          <a:p>
            <a:pPr indent="-228600">
              <a:buFont typeface="Arial" panose="020B0604020202020204" pitchFamily="34" charset="0"/>
              <a:buChar char="•"/>
            </a:pPr>
            <a:r>
              <a:rPr lang="en-US" sz="1900">
                <a:solidFill>
                  <a:srgbClr val="000000"/>
                </a:solidFill>
              </a:rPr>
              <a:t>Možda se na prvi pogled i ne čini kao nešto, no ako prelazite pogledom preko slike primjetiti ćete da se kvadrati počinju rotirati. No čim usmjerite pogled samo na jednu točku na slici, kvadrati se prestaju rotirati.</a:t>
            </a:r>
          </a:p>
          <a:p>
            <a:pPr indent="-228600">
              <a:buFont typeface="Arial" panose="020B0604020202020204" pitchFamily="34" charset="0"/>
              <a:buChar char="•"/>
            </a:pPr>
            <a:endParaRPr lang="en-US" sz="1900">
              <a:solidFill>
                <a:srgbClr val="000000"/>
              </a:solidFill>
            </a:endParaRPr>
          </a:p>
        </p:txBody>
      </p:sp>
    </p:spTree>
    <p:extLst>
      <p:ext uri="{BB962C8B-B14F-4D97-AF65-F5344CB8AC3E}">
        <p14:creationId xmlns:p14="http://schemas.microsoft.com/office/powerpoint/2010/main" val="3404271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05E4F47-B148-49E0-B472-BBF1493155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7A2CE8EB-F719-4F84-9E91-F538438CAC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 xmlns:a16="http://schemas.microsoft.com/office/drawing/2014/main" id="{291B03DE-30BC-40C5-9EDF-0D8AC36D10DE}"/>
              </a:ext>
            </a:extLst>
          </p:cNvPr>
          <p:cNvSpPr>
            <a:spLocks noGrp="1"/>
          </p:cNvSpPr>
          <p:nvPr>
            <p:ph type="title"/>
          </p:nvPr>
        </p:nvSpPr>
        <p:spPr>
          <a:xfrm>
            <a:off x="801340" y="802955"/>
            <a:ext cx="4766330" cy="1454051"/>
          </a:xfrm>
        </p:spPr>
        <p:txBody>
          <a:bodyPr vert="horz" lIns="91440" tIns="45720" rIns="91440" bIns="45720" rtlCol="0" anchor="ctr">
            <a:normAutofit/>
          </a:bodyPr>
          <a:lstStyle/>
          <a:p>
            <a:r>
              <a:rPr lang="en-US" sz="3600" b="1" kern="1200">
                <a:solidFill>
                  <a:srgbClr val="000000"/>
                </a:solidFill>
                <a:latin typeface="+mj-lt"/>
                <a:ea typeface="+mj-ea"/>
                <a:cs typeface="+mj-cs"/>
              </a:rPr>
              <a:t>Rotirajući prsteni</a:t>
            </a:r>
            <a:endParaRPr lang="en-US" sz="3600" kern="1200">
              <a:solidFill>
                <a:srgbClr val="000000"/>
              </a:solidFill>
              <a:latin typeface="+mj-lt"/>
              <a:ea typeface="+mj-ea"/>
              <a:cs typeface="+mj-cs"/>
            </a:endParaRPr>
          </a:p>
        </p:txBody>
      </p:sp>
      <p:sp>
        <p:nvSpPr>
          <p:cNvPr id="4" name="Text Placeholder 3">
            <a:extLst>
              <a:ext uri="{FF2B5EF4-FFF2-40B4-BE49-F238E27FC236}">
                <a16:creationId xmlns="" xmlns:a16="http://schemas.microsoft.com/office/drawing/2014/main" id="{C20B386F-10DF-4AF0-A8FF-028393069030}"/>
              </a:ext>
            </a:extLst>
          </p:cNvPr>
          <p:cNvSpPr>
            <a:spLocks noGrp="1"/>
          </p:cNvSpPr>
          <p:nvPr>
            <p:ph type="body" sz="half" idx="2"/>
          </p:nvPr>
        </p:nvSpPr>
        <p:spPr>
          <a:xfrm>
            <a:off x="804672" y="2421683"/>
            <a:ext cx="4765949" cy="3353476"/>
          </a:xfrm>
        </p:spPr>
        <p:txBody>
          <a:bodyPr vert="horz" lIns="91440" tIns="45720" rIns="91440" bIns="45720" rtlCol="0" anchor="t">
            <a:normAutofit/>
          </a:bodyPr>
          <a:lstStyle/>
          <a:p>
            <a:pPr indent="-228600">
              <a:buFont typeface="Arial" panose="020B0604020202020204" pitchFamily="34" charset="0"/>
              <a:buChar char="•"/>
            </a:pPr>
            <a:r>
              <a:rPr lang="en-US" sz="1800">
                <a:solidFill>
                  <a:srgbClr val="000000"/>
                </a:solidFill>
              </a:rPr>
              <a:t>Ako se zagledate u točku koja se nalazi u sredini slike i pomaknete glavu dalje od monitora prstenovi će se početi okretati. Sada počnite približavati glavu monitoru i početi će se okretati u suprotnom smjeru.</a:t>
            </a:r>
          </a:p>
          <a:p>
            <a:pPr indent="-228600">
              <a:buFont typeface="Arial" panose="020B0604020202020204" pitchFamily="34" charset="0"/>
              <a:buChar char="•"/>
            </a:pPr>
            <a:endParaRPr lang="en-US" sz="1800">
              <a:solidFill>
                <a:srgbClr val="000000"/>
              </a:solidFill>
            </a:endParaRPr>
          </a:p>
        </p:txBody>
      </p:sp>
      <p:sp>
        <p:nvSpPr>
          <p:cNvPr id="14" name="Freeform 50">
            <a:extLst>
              <a:ext uri="{FF2B5EF4-FFF2-40B4-BE49-F238E27FC236}">
                <a16:creationId xmlns="" xmlns:a16="http://schemas.microsoft.com/office/drawing/2014/main" id="{684BF3E1-C321-4F38-85CF-FEBBEEC15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white, black&#10;&#10;Description generated with very high confidence">
            <a:extLst>
              <a:ext uri="{FF2B5EF4-FFF2-40B4-BE49-F238E27FC236}">
                <a16:creationId xmlns="" xmlns:a16="http://schemas.microsoft.com/office/drawing/2014/main" id="{EE8AE5DF-CB14-4344-9951-8ABF73F33145}"/>
              </a:ext>
            </a:extLst>
          </p:cNvPr>
          <p:cNvPicPr>
            <a:picLocks noGrp="1" noChangeAspect="1"/>
          </p:cNvPicPr>
          <p:nvPr>
            <p:ph idx="1"/>
          </p:nvPr>
        </p:nvPicPr>
        <p:blipFill>
          <a:blip r:embed="rId3"/>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423203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 xmlns:a16="http://schemas.microsoft.com/office/drawing/2014/main" id="{B05E4F47-B148-49E0-B472-BBF1493155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a:extLst>
              <a:ext uri="{FF2B5EF4-FFF2-40B4-BE49-F238E27FC236}">
                <a16:creationId xmlns="" xmlns:a16="http://schemas.microsoft.com/office/drawing/2014/main" id="{7A2CE8EB-F719-4F84-9E91-F538438CAC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 xmlns:a16="http://schemas.microsoft.com/office/drawing/2014/main" id="{3EE8AFBE-30E7-4C05-AD94-27168B07C6BF}"/>
              </a:ext>
            </a:extLst>
          </p:cNvPr>
          <p:cNvSpPr>
            <a:spLocks noGrp="1"/>
          </p:cNvSpPr>
          <p:nvPr>
            <p:ph type="title"/>
          </p:nvPr>
        </p:nvSpPr>
        <p:spPr>
          <a:xfrm>
            <a:off x="801340" y="802955"/>
            <a:ext cx="4766330" cy="1454051"/>
          </a:xfrm>
        </p:spPr>
        <p:txBody>
          <a:bodyPr vert="horz" lIns="91440" tIns="45720" rIns="91440" bIns="45720" rtlCol="0" anchor="ctr">
            <a:normAutofit/>
          </a:bodyPr>
          <a:lstStyle/>
          <a:p>
            <a:r>
              <a:rPr lang="en-US" sz="3600" b="1" kern="1200">
                <a:solidFill>
                  <a:srgbClr val="000000"/>
                </a:solidFill>
                <a:latin typeface="+mj-lt"/>
                <a:ea typeface="+mj-ea"/>
                <a:cs typeface="+mj-cs"/>
              </a:rPr>
              <a:t>Hermannova rešetka</a:t>
            </a:r>
            <a:endParaRPr lang="en-US" sz="3600" kern="1200">
              <a:solidFill>
                <a:srgbClr val="000000"/>
              </a:solidFill>
              <a:latin typeface="+mj-lt"/>
              <a:ea typeface="+mj-ea"/>
              <a:cs typeface="+mj-cs"/>
            </a:endParaRPr>
          </a:p>
        </p:txBody>
      </p:sp>
      <p:sp>
        <p:nvSpPr>
          <p:cNvPr id="4" name="Text Placeholder 3">
            <a:extLst>
              <a:ext uri="{FF2B5EF4-FFF2-40B4-BE49-F238E27FC236}">
                <a16:creationId xmlns="" xmlns:a16="http://schemas.microsoft.com/office/drawing/2014/main" id="{D112CE1E-D9AE-458A-A222-32FCE17075BB}"/>
              </a:ext>
            </a:extLst>
          </p:cNvPr>
          <p:cNvSpPr>
            <a:spLocks noGrp="1"/>
          </p:cNvSpPr>
          <p:nvPr>
            <p:ph type="body" sz="half" idx="2"/>
          </p:nvPr>
        </p:nvSpPr>
        <p:spPr>
          <a:xfrm>
            <a:off x="804672" y="2421683"/>
            <a:ext cx="4765949" cy="3353476"/>
          </a:xfrm>
        </p:spPr>
        <p:txBody>
          <a:bodyPr vert="horz" lIns="91440" tIns="45720" rIns="91440" bIns="45720" rtlCol="0" anchor="t">
            <a:normAutofit/>
          </a:bodyPr>
          <a:lstStyle/>
          <a:p>
            <a:pPr indent="-228600">
              <a:buFont typeface="Arial" panose="020B0604020202020204" pitchFamily="34" charset="0"/>
              <a:buChar char="•"/>
            </a:pPr>
            <a:r>
              <a:rPr lang="en-US" sz="1800">
                <a:solidFill>
                  <a:srgbClr val="000000"/>
                </a:solidFill>
              </a:rPr>
              <a:t>Ovo je jedna klasična iluzija i nazvana je po Ludimaru Hermannu koji ju je otkrio 1870. godine. Na svim mjestima gdje se sijeku bijele linije naše oči vide sive mrlje. No ako pogledate direktno na jedno od presjecišta, mrlja nestaje.</a:t>
            </a:r>
          </a:p>
          <a:p>
            <a:pPr indent="-228600">
              <a:buFont typeface="Arial" panose="020B0604020202020204" pitchFamily="34" charset="0"/>
              <a:buChar char="•"/>
            </a:pPr>
            <a:endParaRPr lang="en-US" sz="1800">
              <a:solidFill>
                <a:srgbClr val="000000"/>
              </a:solidFill>
            </a:endParaRPr>
          </a:p>
        </p:txBody>
      </p:sp>
      <p:sp>
        <p:nvSpPr>
          <p:cNvPr id="9" name="Freeform 50">
            <a:extLst>
              <a:ext uri="{FF2B5EF4-FFF2-40B4-BE49-F238E27FC236}">
                <a16:creationId xmlns="" xmlns:a16="http://schemas.microsoft.com/office/drawing/2014/main" id="{684BF3E1-C321-4F38-85CF-FEBBEEC15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close up of a logo&#10;&#10;Description generated with high confidence">
            <a:extLst>
              <a:ext uri="{FF2B5EF4-FFF2-40B4-BE49-F238E27FC236}">
                <a16:creationId xmlns="" xmlns:a16="http://schemas.microsoft.com/office/drawing/2014/main" id="{5B5CF918-5D7B-4F9A-92DD-8745544BF510}"/>
              </a:ext>
            </a:extLst>
          </p:cNvPr>
          <p:cNvPicPr>
            <a:picLocks noGrp="1" noChangeAspect="1"/>
          </p:cNvPicPr>
          <p:nvPr>
            <p:ph idx="1"/>
          </p:nvPr>
        </p:nvPicPr>
        <p:blipFill>
          <a:blip r:embed="rId3"/>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514696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05E4F47-B148-49E0-B472-BBF1493155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7A2CE8EB-F719-4F84-9E91-F538438CAC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 xmlns:a16="http://schemas.microsoft.com/office/drawing/2014/main" id="{9B598800-7E36-4303-952A-305611B5A92F}"/>
              </a:ext>
            </a:extLst>
          </p:cNvPr>
          <p:cNvSpPr>
            <a:spLocks noGrp="1"/>
          </p:cNvSpPr>
          <p:nvPr>
            <p:ph type="title"/>
          </p:nvPr>
        </p:nvSpPr>
        <p:spPr>
          <a:xfrm>
            <a:off x="801340" y="802955"/>
            <a:ext cx="4766330" cy="1454051"/>
          </a:xfrm>
        </p:spPr>
        <p:txBody>
          <a:bodyPr vert="horz" lIns="91440" tIns="45720" rIns="91440" bIns="45720" rtlCol="0" anchor="ctr">
            <a:normAutofit/>
          </a:bodyPr>
          <a:lstStyle/>
          <a:p>
            <a:r>
              <a:rPr lang="en-US" sz="3600" b="1" kern="1200">
                <a:solidFill>
                  <a:srgbClr val="000000"/>
                </a:solidFill>
                <a:latin typeface="+mj-lt"/>
                <a:ea typeface="+mj-ea"/>
                <a:cs typeface="+mj-cs"/>
              </a:rPr>
              <a:t>Slika koja nestaje</a:t>
            </a:r>
            <a:endParaRPr lang="en-US" sz="3600" kern="1200">
              <a:solidFill>
                <a:srgbClr val="000000"/>
              </a:solidFill>
              <a:latin typeface="+mj-lt"/>
              <a:ea typeface="+mj-ea"/>
              <a:cs typeface="+mj-cs"/>
            </a:endParaRPr>
          </a:p>
        </p:txBody>
      </p:sp>
      <p:sp>
        <p:nvSpPr>
          <p:cNvPr id="4" name="Text Placeholder 3">
            <a:extLst>
              <a:ext uri="{FF2B5EF4-FFF2-40B4-BE49-F238E27FC236}">
                <a16:creationId xmlns="" xmlns:a16="http://schemas.microsoft.com/office/drawing/2014/main" id="{804A9016-EBBE-42AF-A157-BF71A0A103A4}"/>
              </a:ext>
            </a:extLst>
          </p:cNvPr>
          <p:cNvSpPr>
            <a:spLocks noGrp="1"/>
          </p:cNvSpPr>
          <p:nvPr>
            <p:ph type="body" sz="half" idx="2"/>
          </p:nvPr>
        </p:nvSpPr>
        <p:spPr>
          <a:xfrm>
            <a:off x="804672" y="2421683"/>
            <a:ext cx="4765949" cy="3353476"/>
          </a:xfrm>
        </p:spPr>
        <p:txBody>
          <a:bodyPr vert="horz" lIns="91440" tIns="45720" rIns="91440" bIns="45720" rtlCol="0" anchor="t">
            <a:normAutofit/>
          </a:bodyPr>
          <a:lstStyle/>
          <a:p>
            <a:pPr indent="-228600">
              <a:buFont typeface="Arial" panose="020B0604020202020204" pitchFamily="34" charset="0"/>
              <a:buChar char="•"/>
            </a:pPr>
            <a:r>
              <a:rPr lang="en-US" sz="1800">
                <a:solidFill>
                  <a:srgbClr val="000000"/>
                </a:solidFill>
              </a:rPr>
              <a:t>Zagledajte se u sliku na oko pola minute bez pomicanja očiju i slika će polako početi nestajati. Ovo je varijacija Troxler efekta koji navodi da ako fiksirate pogled na određene točke, okolna slika postepeno počinje nestajati.</a:t>
            </a:r>
          </a:p>
          <a:p>
            <a:pPr indent="-228600">
              <a:buFont typeface="Arial" panose="020B0604020202020204" pitchFamily="34" charset="0"/>
              <a:buChar char="•"/>
            </a:pPr>
            <a:endParaRPr lang="en-US" sz="1800">
              <a:solidFill>
                <a:srgbClr val="000000"/>
              </a:solidFill>
            </a:endParaRPr>
          </a:p>
        </p:txBody>
      </p:sp>
      <p:sp>
        <p:nvSpPr>
          <p:cNvPr id="14" name="Freeform 50">
            <a:extLst>
              <a:ext uri="{FF2B5EF4-FFF2-40B4-BE49-F238E27FC236}">
                <a16:creationId xmlns="" xmlns:a16="http://schemas.microsoft.com/office/drawing/2014/main" id="{684BF3E1-C321-4F38-85CF-FEBBEEC15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close up of a womans face&#10;&#10;Description generated with high confidence">
            <a:extLst>
              <a:ext uri="{FF2B5EF4-FFF2-40B4-BE49-F238E27FC236}">
                <a16:creationId xmlns="" xmlns:a16="http://schemas.microsoft.com/office/drawing/2014/main" id="{7348DCAA-A919-4EA2-A782-50E631F47D57}"/>
              </a:ext>
            </a:extLst>
          </p:cNvPr>
          <p:cNvPicPr>
            <a:picLocks noGrp="1" noChangeAspect="1"/>
          </p:cNvPicPr>
          <p:nvPr>
            <p:ph idx="1"/>
          </p:nvPr>
        </p:nvPicPr>
        <p:blipFill>
          <a:blip r:embed="rId3"/>
          <a:stretch>
            <a:fillRect/>
          </a:stretch>
        </p:blipFill>
        <p:spPr>
          <a:xfrm>
            <a:off x="8034818" y="1700784"/>
            <a:ext cx="3489380" cy="4379976"/>
          </a:xfrm>
          <a:prstGeom prst="rect">
            <a:avLst/>
          </a:prstGeom>
        </p:spPr>
      </p:pic>
    </p:spTree>
    <p:extLst>
      <p:ext uri="{BB962C8B-B14F-4D97-AF65-F5344CB8AC3E}">
        <p14:creationId xmlns:p14="http://schemas.microsoft.com/office/powerpoint/2010/main" val="1646750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F22EE636-3417-43FA-B694-8D8E6181ED0C}"/>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4400" b="1">
                <a:solidFill>
                  <a:srgbClr val="000000"/>
                </a:solidFill>
              </a:rPr>
              <a:t>Kanizsa trokut</a:t>
            </a:r>
            <a:endParaRPr lang="en-US" sz="4400">
              <a:solidFill>
                <a:srgbClr val="000000"/>
              </a:solidFill>
            </a:endParaRPr>
          </a:p>
        </p:txBody>
      </p:sp>
      <p:sp>
        <p:nvSpPr>
          <p:cNvPr id="14"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clock&#10;&#10;Description generated with very high confidence">
            <a:extLst>
              <a:ext uri="{FF2B5EF4-FFF2-40B4-BE49-F238E27FC236}">
                <a16:creationId xmlns="" xmlns:a16="http://schemas.microsoft.com/office/drawing/2014/main" id="{1C8612D4-BCEC-4E1A-BDC6-DC3C7F385B58}"/>
              </a:ext>
            </a:extLst>
          </p:cNvPr>
          <p:cNvPicPr>
            <a:picLocks noGrp="1" noChangeAspect="1"/>
          </p:cNvPicPr>
          <p:nvPr>
            <p:ph idx="1"/>
          </p:nvPr>
        </p:nvPicPr>
        <p:blipFill rotWithShape="1">
          <a:blip r:embed="rId3">
            <a:alphaModFix/>
          </a:blip>
          <a:srcRect r="2" b="1878"/>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 xmlns:a16="http://schemas.microsoft.com/office/drawing/2014/main" id="{63DF246E-80E1-459F-8488-1196F7E4D184}"/>
              </a:ext>
            </a:extLst>
          </p:cNvPr>
          <p:cNvSpPr>
            <a:spLocks noGrp="1"/>
          </p:cNvSpPr>
          <p:nvPr>
            <p:ph type="body" sz="half" idx="2"/>
          </p:nvPr>
        </p:nvSpPr>
        <p:spPr>
          <a:xfrm>
            <a:off x="6090574" y="2421682"/>
            <a:ext cx="4977578" cy="3639289"/>
          </a:xfrm>
        </p:spPr>
        <p:txBody>
          <a:bodyPr vert="horz" lIns="91440" tIns="45720" rIns="91440" bIns="45720" rtlCol="0" anchor="ctr">
            <a:normAutofit/>
          </a:bodyPr>
          <a:lstStyle/>
          <a:p>
            <a:pPr indent="-228600">
              <a:buFont typeface="Arial" panose="020B0604020202020204" pitchFamily="34" charset="0"/>
              <a:buChar char="•"/>
            </a:pPr>
            <a:r>
              <a:rPr lang="en-US" sz="2000">
                <a:solidFill>
                  <a:srgbClr val="000000"/>
                </a:solidFill>
              </a:rPr>
              <a:t>Ovaj trokut je dobio ime po psihologu Gaetanu Kanizsau koji je prvi opisao njegovo djelovanje. Kada pogledate sliku mozak stvara obrise trokuta iako oni ne postoje.</a:t>
            </a:r>
          </a:p>
          <a:p>
            <a:pPr indent="-228600">
              <a:buFont typeface="Arial" panose="020B0604020202020204" pitchFamily="34" charset="0"/>
              <a:buChar char="•"/>
            </a:pPr>
            <a:endParaRPr lang="en-US" sz="2000">
              <a:solidFill>
                <a:srgbClr val="000000"/>
              </a:solidFill>
            </a:endParaRPr>
          </a:p>
        </p:txBody>
      </p:sp>
    </p:spTree>
    <p:extLst>
      <p:ext uri="{BB962C8B-B14F-4D97-AF65-F5344CB8AC3E}">
        <p14:creationId xmlns:p14="http://schemas.microsoft.com/office/powerpoint/2010/main" val="257220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F5C66A-E8F2-4E13-98A3-FE96597C5A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 xmlns:a16="http://schemas.microsoft.com/office/drawing/2014/main" id="{AC860275-E106-493A-8BF0-E0A91130EF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7C8BBD7-CBA5-4456-8F28-0E6D02DC0AF4}"/>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Blivet</a:t>
            </a:r>
            <a:endParaRPr lang="en-US" sz="4000" kern="1200">
              <a:solidFill>
                <a:srgbClr val="FFFFFF"/>
              </a:solidFill>
              <a:latin typeface="+mj-lt"/>
              <a:ea typeface="+mj-ea"/>
              <a:cs typeface="+mj-cs"/>
            </a:endParaRPr>
          </a:p>
        </p:txBody>
      </p:sp>
      <p:sp>
        <p:nvSpPr>
          <p:cNvPr id="4" name="Text Placeholder 3">
            <a:extLst>
              <a:ext uri="{FF2B5EF4-FFF2-40B4-BE49-F238E27FC236}">
                <a16:creationId xmlns="" xmlns:a16="http://schemas.microsoft.com/office/drawing/2014/main" id="{6C2E5088-13F6-4863-9484-803E9F58DE92}"/>
              </a:ext>
            </a:extLst>
          </p:cNvPr>
          <p:cNvSpPr>
            <a:spLocks noGrp="1"/>
          </p:cNvSpPr>
          <p:nvPr>
            <p:ph type="body" sz="half" idx="2"/>
          </p:nvPr>
        </p:nvSpPr>
        <p:spPr>
          <a:xfrm>
            <a:off x="804672" y="2827419"/>
            <a:ext cx="5126896" cy="3227626"/>
          </a:xfrm>
        </p:spPr>
        <p:txBody>
          <a:bodyPr vert="horz" lIns="91440" tIns="45720" rIns="91440" bIns="45720" rtlCol="0" anchor="ctr">
            <a:normAutofit/>
          </a:bodyPr>
          <a:lstStyle/>
          <a:p>
            <a:pPr indent="-228600">
              <a:buFont typeface="Arial" panose="020B0604020202020204" pitchFamily="34" charset="0"/>
              <a:buChar char="•"/>
            </a:pPr>
            <a:r>
              <a:rPr lang="en-US" sz="1900">
                <a:solidFill>
                  <a:srgbClr val="000000"/>
                </a:solidFill>
              </a:rPr>
              <a:t>Još poznat i kao “Poiuyt” ili Đavolja vilica i to je poprilično poznata iluzija nemogućeg objekta. Dva pravokutna kraka na jednoj strani pretvaraju se u tri cilindrična kraka na drugoj strani.</a:t>
            </a:r>
          </a:p>
          <a:p>
            <a:pPr indent="-228600">
              <a:buFont typeface="Arial" panose="020B0604020202020204" pitchFamily="34" charset="0"/>
              <a:buChar char="•"/>
            </a:pPr>
            <a:endParaRPr lang="en-US" sz="1900">
              <a:solidFill>
                <a:srgbClr val="000000"/>
              </a:solidFill>
            </a:endParaRPr>
          </a:p>
        </p:txBody>
      </p:sp>
      <p:pic>
        <p:nvPicPr>
          <p:cNvPr id="5" name="Picture 5" descr="A picture containing game, table&#10;&#10;Description generated with very high confidence">
            <a:extLst>
              <a:ext uri="{FF2B5EF4-FFF2-40B4-BE49-F238E27FC236}">
                <a16:creationId xmlns="" xmlns:a16="http://schemas.microsoft.com/office/drawing/2014/main" id="{39A1BD0C-1B00-42E8-A071-38AAB1BE7498}"/>
              </a:ext>
            </a:extLst>
          </p:cNvPr>
          <p:cNvPicPr>
            <a:picLocks noGrp="1" noChangeAspect="1"/>
          </p:cNvPicPr>
          <p:nvPr>
            <p:ph idx="1"/>
          </p:nvPr>
        </p:nvPicPr>
        <p:blipFill>
          <a:blip r:embed="rId3"/>
          <a:stretch>
            <a:fillRect/>
          </a:stretch>
        </p:blipFill>
        <p:spPr>
          <a:xfrm>
            <a:off x="6429378" y="3263446"/>
            <a:ext cx="4954693" cy="2365865"/>
          </a:xfrm>
          <a:prstGeom prst="rect">
            <a:avLst/>
          </a:prstGeom>
        </p:spPr>
      </p:pic>
    </p:spTree>
    <p:extLst>
      <p:ext uri="{BB962C8B-B14F-4D97-AF65-F5344CB8AC3E}">
        <p14:creationId xmlns:p14="http://schemas.microsoft.com/office/powerpoint/2010/main" val="1424352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F5C66A-E8F2-4E13-98A3-FE96597C5A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 xmlns:a16="http://schemas.microsoft.com/office/drawing/2014/main" id="{AC860275-E106-493A-8BF0-E0A91130EF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D54B7A32-878D-444F-8DB4-9611B790D0F4}"/>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Iluzija čudovišta</a:t>
            </a:r>
            <a:endParaRPr lang="en-US" sz="4000" kern="1200">
              <a:solidFill>
                <a:srgbClr val="FFFFFF"/>
              </a:solidFill>
              <a:latin typeface="+mj-lt"/>
              <a:ea typeface="+mj-ea"/>
              <a:cs typeface="+mj-cs"/>
            </a:endParaRPr>
          </a:p>
        </p:txBody>
      </p:sp>
      <p:sp>
        <p:nvSpPr>
          <p:cNvPr id="4" name="Text Placeholder 3">
            <a:extLst>
              <a:ext uri="{FF2B5EF4-FFF2-40B4-BE49-F238E27FC236}">
                <a16:creationId xmlns="" xmlns:a16="http://schemas.microsoft.com/office/drawing/2014/main" id="{02A45E17-D703-4177-B87C-20755344EC50}"/>
              </a:ext>
            </a:extLst>
          </p:cNvPr>
          <p:cNvSpPr>
            <a:spLocks noGrp="1"/>
          </p:cNvSpPr>
          <p:nvPr>
            <p:ph type="body" sz="half" idx="2"/>
          </p:nvPr>
        </p:nvSpPr>
        <p:spPr>
          <a:xfrm>
            <a:off x="804672" y="2827419"/>
            <a:ext cx="5126896" cy="3227626"/>
          </a:xfrm>
        </p:spPr>
        <p:txBody>
          <a:bodyPr vert="horz" lIns="91440" tIns="45720" rIns="91440" bIns="45720" rtlCol="0" anchor="ctr">
            <a:normAutofit/>
          </a:bodyPr>
          <a:lstStyle/>
          <a:p>
            <a:pPr indent="-228600">
              <a:buFont typeface="Arial" panose="020B0604020202020204" pitchFamily="34" charset="0"/>
              <a:buChar char="•"/>
            </a:pPr>
            <a:r>
              <a:rPr lang="en-US" sz="1900">
                <a:solidFill>
                  <a:srgbClr val="000000"/>
                </a:solidFill>
              </a:rPr>
              <a:t>Ovu iluziju možete pronaći u gotovo svakom udžbeniku psihologije na svijetu. Dva čudovišta na ovoj slici su zapravo iste veličine. No naš mozak automatski prilagođava slike koje su udaljenije i zbog se čini da je udaljenije čudovište veće.</a:t>
            </a:r>
          </a:p>
          <a:p>
            <a:pPr indent="-228600">
              <a:buFont typeface="Arial" panose="020B0604020202020204" pitchFamily="34" charset="0"/>
              <a:buChar char="•"/>
            </a:pPr>
            <a:endParaRPr lang="en-US" sz="1900">
              <a:solidFill>
                <a:srgbClr val="000000"/>
              </a:solidFill>
            </a:endParaRPr>
          </a:p>
        </p:txBody>
      </p:sp>
      <p:pic>
        <p:nvPicPr>
          <p:cNvPr id="5" name="Picture 5" descr="A picture containing building, window&#10;&#10;Description generated with very high confidence">
            <a:extLst>
              <a:ext uri="{FF2B5EF4-FFF2-40B4-BE49-F238E27FC236}">
                <a16:creationId xmlns="" xmlns:a16="http://schemas.microsoft.com/office/drawing/2014/main" id="{826235AB-6DD5-4290-AE99-93E06F161143}"/>
              </a:ext>
            </a:extLst>
          </p:cNvPr>
          <p:cNvPicPr>
            <a:picLocks noGrp="1" noChangeAspect="1"/>
          </p:cNvPicPr>
          <p:nvPr>
            <p:ph idx="1"/>
          </p:nvPr>
        </p:nvPicPr>
        <p:blipFill>
          <a:blip r:embed="rId3"/>
          <a:stretch>
            <a:fillRect/>
          </a:stretch>
        </p:blipFill>
        <p:spPr>
          <a:xfrm>
            <a:off x="7651965" y="2837712"/>
            <a:ext cx="2509519" cy="3217333"/>
          </a:xfrm>
          <a:prstGeom prst="rect">
            <a:avLst/>
          </a:prstGeom>
        </p:spPr>
      </p:pic>
    </p:spTree>
    <p:extLst>
      <p:ext uri="{BB962C8B-B14F-4D97-AF65-F5344CB8AC3E}">
        <p14:creationId xmlns:p14="http://schemas.microsoft.com/office/powerpoint/2010/main" val="2866622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05E4F47-B148-49E0-B472-BBF1493155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7A2CE8EB-F719-4F84-9E91-F538438CAC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 xmlns:a16="http://schemas.microsoft.com/office/drawing/2014/main" id="{9D0CED4F-98F6-4A12-87DA-9FC30C19BF77}"/>
              </a:ext>
            </a:extLst>
          </p:cNvPr>
          <p:cNvSpPr>
            <a:spLocks noGrp="1"/>
          </p:cNvSpPr>
          <p:nvPr>
            <p:ph type="title"/>
          </p:nvPr>
        </p:nvSpPr>
        <p:spPr>
          <a:xfrm>
            <a:off x="801340" y="802955"/>
            <a:ext cx="4766330" cy="1454051"/>
          </a:xfrm>
        </p:spPr>
        <p:txBody>
          <a:bodyPr vert="horz" lIns="91440" tIns="45720" rIns="91440" bIns="45720" rtlCol="0" anchor="ctr">
            <a:normAutofit/>
          </a:bodyPr>
          <a:lstStyle/>
          <a:p>
            <a:r>
              <a:rPr lang="en-US" sz="3600" b="1" kern="1200">
                <a:solidFill>
                  <a:srgbClr val="000000"/>
                </a:solidFill>
                <a:latin typeface="+mj-lt"/>
                <a:ea typeface="+mj-ea"/>
                <a:cs typeface="+mj-cs"/>
              </a:rPr>
              <a:t>Jastrow iluzija</a:t>
            </a:r>
            <a:endParaRPr lang="en-US" sz="3600" kern="1200">
              <a:solidFill>
                <a:srgbClr val="000000"/>
              </a:solidFill>
              <a:latin typeface="+mj-lt"/>
              <a:ea typeface="+mj-ea"/>
              <a:cs typeface="+mj-cs"/>
            </a:endParaRPr>
          </a:p>
        </p:txBody>
      </p:sp>
      <p:sp>
        <p:nvSpPr>
          <p:cNvPr id="4" name="Text Placeholder 3">
            <a:extLst>
              <a:ext uri="{FF2B5EF4-FFF2-40B4-BE49-F238E27FC236}">
                <a16:creationId xmlns="" xmlns:a16="http://schemas.microsoft.com/office/drawing/2014/main" id="{53A529A9-6EC9-4BFF-AA55-21EFBDD82346}"/>
              </a:ext>
            </a:extLst>
          </p:cNvPr>
          <p:cNvSpPr>
            <a:spLocks noGrp="1"/>
          </p:cNvSpPr>
          <p:nvPr>
            <p:ph type="body" sz="half" idx="2"/>
          </p:nvPr>
        </p:nvSpPr>
        <p:spPr>
          <a:xfrm>
            <a:off x="804672" y="2421683"/>
            <a:ext cx="4765949" cy="3353476"/>
          </a:xfrm>
        </p:spPr>
        <p:txBody>
          <a:bodyPr vert="horz" lIns="91440" tIns="45720" rIns="91440" bIns="45720" rtlCol="0" anchor="t">
            <a:normAutofit/>
          </a:bodyPr>
          <a:lstStyle/>
          <a:p>
            <a:pPr indent="-228600">
              <a:buFont typeface="Arial" panose="020B0604020202020204" pitchFamily="34" charset="0"/>
              <a:buChar char="•"/>
            </a:pPr>
            <a:r>
              <a:rPr lang="en-US" sz="1800">
                <a:solidFill>
                  <a:srgbClr val="000000"/>
                </a:solidFill>
              </a:rPr>
              <a:t>Ime je dobila po Robertu Jasrtowu iz 1889. godine. Donja figura izgleda da je veća, iako su obje figure iste veličine. Kraća stranica figure “A” nalazi se neposredno pokraj duže stranice figure “B” i dobivamo krivi privid.</a:t>
            </a:r>
          </a:p>
          <a:p>
            <a:pPr indent="-228600">
              <a:buFont typeface="Arial" panose="020B0604020202020204" pitchFamily="34" charset="0"/>
              <a:buChar char="•"/>
            </a:pPr>
            <a:endParaRPr lang="en-US" sz="1800">
              <a:solidFill>
                <a:srgbClr val="000000"/>
              </a:solidFill>
            </a:endParaRPr>
          </a:p>
        </p:txBody>
      </p:sp>
      <p:sp>
        <p:nvSpPr>
          <p:cNvPr id="14" name="Freeform 50">
            <a:extLst>
              <a:ext uri="{FF2B5EF4-FFF2-40B4-BE49-F238E27FC236}">
                <a16:creationId xmlns="" xmlns:a16="http://schemas.microsoft.com/office/drawing/2014/main" id="{684BF3E1-C321-4F38-85CF-FEBBEEC15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drawing&#10;&#10;Description generated with very high confidence">
            <a:extLst>
              <a:ext uri="{FF2B5EF4-FFF2-40B4-BE49-F238E27FC236}">
                <a16:creationId xmlns="" xmlns:a16="http://schemas.microsoft.com/office/drawing/2014/main" id="{8631950F-1496-4D30-A80C-8434DD4B1EF6}"/>
              </a:ext>
            </a:extLst>
          </p:cNvPr>
          <p:cNvPicPr>
            <a:picLocks noGrp="1" noChangeAspect="1"/>
          </p:cNvPicPr>
          <p:nvPr>
            <p:ph idx="1"/>
          </p:nvPr>
        </p:nvPicPr>
        <p:blipFill>
          <a:blip r:embed="rId3"/>
          <a:stretch>
            <a:fillRect/>
          </a:stretch>
        </p:blipFill>
        <p:spPr>
          <a:xfrm>
            <a:off x="7708392" y="2592678"/>
            <a:ext cx="4142232" cy="2596187"/>
          </a:xfrm>
          <a:prstGeom prst="rect">
            <a:avLst/>
          </a:prstGeom>
        </p:spPr>
      </p:pic>
    </p:spTree>
    <p:extLst>
      <p:ext uri="{BB962C8B-B14F-4D97-AF65-F5344CB8AC3E}">
        <p14:creationId xmlns:p14="http://schemas.microsoft.com/office/powerpoint/2010/main" val="1184672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801</Words>
  <Application>Microsoft Office PowerPoint</Application>
  <PresentationFormat>Custom</PresentationFormat>
  <Paragraphs>45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Optičke iluzije</vt:lpstr>
      <vt:lpstr>Optičke Iluzije.</vt:lpstr>
      <vt:lpstr>Rotirajući prsteni</vt:lpstr>
      <vt:lpstr>Hermannova rešetka</vt:lpstr>
      <vt:lpstr>Slika koja nestaje</vt:lpstr>
      <vt:lpstr>Kanizsa trokut</vt:lpstr>
      <vt:lpstr>Blivet</vt:lpstr>
      <vt:lpstr>Iluzija čudovišta</vt:lpstr>
      <vt:lpstr>Jastrow iluzija</vt:lpstr>
      <vt:lpstr>Fraserova spirala</vt:lpstr>
      <vt:lpstr>Svjetlucava rešetka</vt:lpstr>
      <vt:lpstr>Plava ili zelena</vt:lpstr>
      <vt:lpstr>Penroseov trokut</vt:lpstr>
      <vt:lpstr>Crno na bijelom</vt:lpstr>
      <vt:lpstr>Zollnerova iluzija</vt:lpstr>
      <vt:lpstr>Curryjem paradoks</vt:lpstr>
      <vt:lpstr>Baxter Harris iluzija</vt:lpstr>
      <vt:lpstr>Iluzija iz kafića</vt:lpstr>
      <vt:lpstr>Ružičasta potjera</vt:lpstr>
      <vt:lpstr>Statički “pokret”</vt:lpstr>
      <vt:lpstr>Gore-dolje</vt:lpstr>
      <vt:lpstr>Rotirajući kvadrati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dc:creator>
  <cp:lastModifiedBy>Korisnik</cp:lastModifiedBy>
  <cp:revision>193</cp:revision>
  <dcterms:created xsi:type="dcterms:W3CDTF">2020-05-28T08:25:30Z</dcterms:created>
  <dcterms:modified xsi:type="dcterms:W3CDTF">2020-05-28T17:47:09Z</dcterms:modified>
</cp:coreProperties>
</file>