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6" r:id="rId3"/>
    <p:sldId id="283" r:id="rId4"/>
    <p:sldId id="258" r:id="rId5"/>
    <p:sldId id="259" r:id="rId6"/>
    <p:sldId id="260" r:id="rId7"/>
    <p:sldId id="279" r:id="rId8"/>
    <p:sldId id="284" r:id="rId9"/>
    <p:sldId id="280" r:id="rId10"/>
    <p:sldId id="281" r:id="rId11"/>
    <p:sldId id="282" r:id="rId12"/>
    <p:sldId id="267" r:id="rId13"/>
    <p:sldId id="268" r:id="rId14"/>
    <p:sldId id="269" r:id="rId15"/>
    <p:sldId id="270" r:id="rId16"/>
    <p:sldId id="285" r:id="rId17"/>
    <p:sldId id="286" r:id="rId18"/>
    <p:sldId id="273" r:id="rId19"/>
    <p:sldId id="274" r:id="rId20"/>
    <p:sldId id="275" r:id="rId21"/>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ila, bez rešetk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Stil teme 1 - Isticanj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Stil teme 1 - Isticanj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Srednji stil 2 - Isticanj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Srednji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Srednji stil 4 - Isticanj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391894-5BEF-44E9-8125-84FEA9553878}" type="datetimeFigureOut">
              <a:rPr lang="hr-HR" smtClean="0"/>
              <a:t>23.5.2023.</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C80DEA-7F02-4FF6-9CA1-39107F13102B}" type="slidenum">
              <a:rPr lang="hr-HR" smtClean="0"/>
              <a:t>‹#›</a:t>
            </a:fld>
            <a:endParaRPr lang="hr-HR"/>
          </a:p>
        </p:txBody>
      </p:sp>
    </p:spTree>
    <p:extLst>
      <p:ext uri="{BB962C8B-B14F-4D97-AF65-F5344CB8AC3E}">
        <p14:creationId xmlns:p14="http://schemas.microsoft.com/office/powerpoint/2010/main" val="1889758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EAC80DEA-7F02-4FF6-9CA1-39107F13102B}" type="slidenum">
              <a:rPr lang="hr-HR" smtClean="0"/>
              <a:t>2</a:t>
            </a:fld>
            <a:endParaRPr lang="hr-HR"/>
          </a:p>
        </p:txBody>
      </p:sp>
    </p:spTree>
    <p:extLst>
      <p:ext uri="{BB962C8B-B14F-4D97-AF65-F5344CB8AC3E}">
        <p14:creationId xmlns:p14="http://schemas.microsoft.com/office/powerpoint/2010/main" val="35762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EAC80DEA-7F02-4FF6-9CA1-39107F13102B}" type="slidenum">
              <a:rPr lang="hr-HR" smtClean="0"/>
              <a:t>4</a:t>
            </a:fld>
            <a:endParaRPr lang="hr-HR"/>
          </a:p>
        </p:txBody>
      </p:sp>
    </p:spTree>
    <p:extLst>
      <p:ext uri="{BB962C8B-B14F-4D97-AF65-F5344CB8AC3E}">
        <p14:creationId xmlns:p14="http://schemas.microsoft.com/office/powerpoint/2010/main" val="2534871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Uredite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23.5.2023.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65560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23.5.2023.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3029965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23.5.2023.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622155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93D84C32-C5B5-4E34-BEB5-4F14FF24F61F}" type="datetimeFigureOut">
              <a:rPr lang="hr-HR" smtClean="0"/>
              <a:t>23.5.2023.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254718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Uredite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93D84C32-C5B5-4E34-BEB5-4F14FF24F61F}" type="datetimeFigureOut">
              <a:rPr lang="hr-HR" smtClean="0"/>
              <a:t>23.5.2023.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707724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93D84C32-C5B5-4E34-BEB5-4F14FF24F61F}" type="datetimeFigureOut">
              <a:rPr lang="hr-HR" smtClean="0"/>
              <a:t>23.5.2023.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54800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Uredite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93D84C32-C5B5-4E34-BEB5-4F14FF24F61F}" type="datetimeFigureOut">
              <a:rPr lang="hr-HR" smtClean="0"/>
              <a:t>23.5.2023.</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73208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93D84C32-C5B5-4E34-BEB5-4F14FF24F61F}" type="datetimeFigureOut">
              <a:rPr lang="hr-HR" smtClean="0"/>
              <a:t>23.5.2023.</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823328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93D84C32-C5B5-4E34-BEB5-4F14FF24F61F}" type="datetimeFigureOut">
              <a:rPr lang="hr-HR" smtClean="0"/>
              <a:t>23.5.2023.</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206996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Uredite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93D84C32-C5B5-4E34-BEB5-4F14FF24F61F}" type="datetimeFigureOut">
              <a:rPr lang="hr-HR" smtClean="0"/>
              <a:t>23.5.2023.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334346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Uredite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93D84C32-C5B5-4E34-BEB5-4F14FF24F61F}" type="datetimeFigureOut">
              <a:rPr lang="hr-HR" smtClean="0"/>
              <a:t>23.5.2023.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8FEFADA6-7E03-4629-965C-DB0D691B578E}" type="slidenum">
              <a:rPr lang="hr-HR" smtClean="0"/>
              <a:t>‹#›</a:t>
            </a:fld>
            <a:endParaRPr lang="hr-HR"/>
          </a:p>
        </p:txBody>
      </p:sp>
    </p:spTree>
    <p:extLst>
      <p:ext uri="{BB962C8B-B14F-4D97-AF65-F5344CB8AC3E}">
        <p14:creationId xmlns:p14="http://schemas.microsoft.com/office/powerpoint/2010/main" val="1379181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2000" r="-9000"/>
          </a:stretch>
        </a:blipFill>
        <a:effectLst/>
      </p:bgPr>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84C32-C5B5-4E34-BEB5-4F14FF24F61F}" type="datetimeFigureOut">
              <a:rPr lang="hr-HR" smtClean="0"/>
              <a:t>23.5.2023.</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FADA6-7E03-4629-965C-DB0D691B578E}" type="slidenum">
              <a:rPr lang="hr-HR" smtClean="0"/>
              <a:t>‹#›</a:t>
            </a:fld>
            <a:endParaRPr lang="hr-HR"/>
          </a:p>
        </p:txBody>
      </p:sp>
    </p:spTree>
    <p:extLst>
      <p:ext uri="{BB962C8B-B14F-4D97-AF65-F5344CB8AC3E}">
        <p14:creationId xmlns:p14="http://schemas.microsoft.com/office/powerpoint/2010/main" val="128247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martina.obestar@kzz.h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upisi.h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zo.hr/sites/default/files/migrated/pravilnik_o_elementima_i_kriterijima_final.pdf" TargetMode="External"/><Relationship Id="rId2" Type="http://schemas.openxmlformats.org/officeDocument/2006/relationships/hyperlink" Target="https://srednje.e-upisi.hr/#/" TargetMode="External"/><Relationship Id="rId1" Type="http://schemas.openxmlformats.org/officeDocument/2006/relationships/slideLayout" Target="../slideLayouts/slideLayout2.xml"/><Relationship Id="rId6" Type="http://schemas.openxmlformats.org/officeDocument/2006/relationships/hyperlink" Target="https://srednje.e-upisi.hr/" TargetMode="External"/><Relationship Id="rId5" Type="http://schemas.openxmlformats.org/officeDocument/2006/relationships/hyperlink" Target="https://srednje.e-upisi.hr/files/e-upisi_brosura_Kandidati_s_teskocama_u_razvoju.pdf" TargetMode="External"/><Relationship Id="rId4" Type="http://schemas.openxmlformats.org/officeDocument/2006/relationships/hyperlink" Target="https://srednje.e-upisi.hr/files/e-upisi_brosura_Redoviti_kandidati.pd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741543" y="2492896"/>
            <a:ext cx="7772400" cy="1368152"/>
          </a:xfrm>
        </p:spPr>
        <p:txBody>
          <a:bodyPr>
            <a:noAutofit/>
          </a:bodyPr>
          <a:lstStyle/>
          <a:p>
            <a:r>
              <a:rPr lang="hr-HR" sz="5400" dirty="0" smtClean="0"/>
              <a:t>Upis u 1.razred srednje škole u šk.god.2023./2024.</a:t>
            </a:r>
            <a:endParaRPr lang="hr-HR" sz="5400" dirty="0"/>
          </a:p>
        </p:txBody>
      </p:sp>
      <p:sp>
        <p:nvSpPr>
          <p:cNvPr id="3" name="Podnaslov 2"/>
          <p:cNvSpPr>
            <a:spLocks noGrp="1"/>
          </p:cNvSpPr>
          <p:nvPr>
            <p:ph type="subTitle" idx="1"/>
          </p:nvPr>
        </p:nvSpPr>
        <p:spPr>
          <a:xfrm>
            <a:off x="1547664" y="5877272"/>
            <a:ext cx="6400800" cy="409600"/>
          </a:xfrm>
        </p:spPr>
        <p:txBody>
          <a:bodyPr>
            <a:normAutofit fontScale="77500" lnSpcReduction="20000"/>
          </a:bodyPr>
          <a:lstStyle/>
          <a:p>
            <a:r>
              <a:rPr lang="hr-HR" dirty="0" smtClean="0"/>
              <a:t>Gornja Stubica, svibanj, 2023.</a:t>
            </a:r>
            <a:endParaRPr lang="hr-HR" dirty="0"/>
          </a:p>
        </p:txBody>
      </p:sp>
      <p:sp>
        <p:nvSpPr>
          <p:cNvPr id="4" name="TekstniOkvir 3"/>
          <p:cNvSpPr txBox="1"/>
          <p:nvPr/>
        </p:nvSpPr>
        <p:spPr>
          <a:xfrm>
            <a:off x="755576" y="404664"/>
            <a:ext cx="3384376" cy="923330"/>
          </a:xfrm>
          <a:prstGeom prst="rect">
            <a:avLst/>
          </a:prstGeom>
          <a:noFill/>
        </p:spPr>
        <p:txBody>
          <a:bodyPr wrap="square" rtlCol="0">
            <a:spAutoFit/>
          </a:bodyPr>
          <a:lstStyle/>
          <a:p>
            <a:r>
              <a:rPr lang="hr-HR" dirty="0" smtClean="0"/>
              <a:t>OŠ Matije Gupca Gornja Stubica</a:t>
            </a:r>
          </a:p>
          <a:p>
            <a:r>
              <a:rPr lang="hr-HR" dirty="0" smtClean="0"/>
              <a:t>Pedagoginja: Martina Brlečić</a:t>
            </a:r>
          </a:p>
          <a:p>
            <a:endParaRPr lang="hr-HR" dirty="0"/>
          </a:p>
        </p:txBody>
      </p:sp>
    </p:spTree>
    <p:extLst>
      <p:ext uri="{BB962C8B-B14F-4D97-AF65-F5344CB8AC3E}">
        <p14:creationId xmlns:p14="http://schemas.microsoft.com/office/powerpoint/2010/main" val="2413534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620688"/>
            <a:ext cx="8229600" cy="1143000"/>
          </a:xfrm>
        </p:spPr>
        <p:txBody>
          <a:bodyPr>
            <a:normAutofit fontScale="90000"/>
          </a:bodyPr>
          <a:lstStyle/>
          <a:p>
            <a:r>
              <a:rPr lang="hr-HR" sz="3600" b="1" dirty="0">
                <a:solidFill>
                  <a:schemeClr val="tx2">
                    <a:lumMod val="75000"/>
                  </a:schemeClr>
                </a:solidFill>
              </a:rPr>
              <a:t>3. Poseban element vrednovanja</a:t>
            </a:r>
            <a:r>
              <a:rPr lang="hr-HR" b="1" dirty="0">
                <a:solidFill>
                  <a:schemeClr val="tx2">
                    <a:lumMod val="75000"/>
                  </a:schemeClr>
                </a:solidFill>
              </a:rPr>
              <a:t/>
            </a:r>
            <a:br>
              <a:rPr lang="hr-HR" b="1" dirty="0">
                <a:solidFill>
                  <a:schemeClr val="tx2">
                    <a:lumMod val="75000"/>
                  </a:schemeClr>
                </a:solidFill>
              </a:rPr>
            </a:br>
            <a:endParaRPr lang="hr-HR" dirty="0"/>
          </a:p>
        </p:txBody>
      </p:sp>
      <p:sp>
        <p:nvSpPr>
          <p:cNvPr id="3" name="Rezervirano mjesto sadržaja 2"/>
          <p:cNvSpPr>
            <a:spLocks noGrp="1"/>
          </p:cNvSpPr>
          <p:nvPr>
            <p:ph idx="1"/>
          </p:nvPr>
        </p:nvSpPr>
        <p:spPr/>
        <p:txBody>
          <a:bodyPr>
            <a:normAutofit/>
          </a:bodyPr>
          <a:lstStyle/>
          <a:p>
            <a:pPr marL="514350" indent="-514350">
              <a:buAutoNum type="alphaLcParenR"/>
            </a:pPr>
            <a:r>
              <a:rPr lang="hr-HR" dirty="0" smtClean="0"/>
              <a:t>ako kandidat ima </a:t>
            </a:r>
            <a:r>
              <a:rPr lang="hr-HR" u="sng" dirty="0"/>
              <a:t>zdravstvene </a:t>
            </a:r>
            <a:r>
              <a:rPr lang="hr-HR" u="sng" dirty="0" smtClean="0"/>
              <a:t>teškoće</a:t>
            </a:r>
          </a:p>
          <a:p>
            <a:pPr marL="0" indent="0">
              <a:buNone/>
            </a:pPr>
            <a:r>
              <a:rPr lang="hr-HR" dirty="0"/>
              <a:t>	</a:t>
            </a:r>
            <a:r>
              <a:rPr lang="hr-HR" dirty="0" smtClean="0"/>
              <a:t>- prema mišljenju školskog liječnika</a:t>
            </a:r>
          </a:p>
          <a:p>
            <a:pPr marL="0" indent="0">
              <a:buNone/>
            </a:pPr>
            <a:r>
              <a:rPr lang="hr-HR" dirty="0" smtClean="0"/>
              <a:t>	- stručno </a:t>
            </a:r>
            <a:r>
              <a:rPr lang="hr-HR" dirty="0"/>
              <a:t>mišljenje Službe za profesionalno usmjeravanje Hrvatskoga zavoda za zapošljavanje o sposobnostima i motivaciji </a:t>
            </a:r>
            <a:r>
              <a:rPr lang="hr-HR" dirty="0" smtClean="0"/>
              <a:t>učenika (školski liječnik) </a:t>
            </a:r>
          </a:p>
          <a:p>
            <a:endParaRPr lang="hr-HR" dirty="0"/>
          </a:p>
        </p:txBody>
      </p:sp>
    </p:spTree>
    <p:extLst>
      <p:ext uri="{BB962C8B-B14F-4D97-AF65-F5344CB8AC3E}">
        <p14:creationId xmlns:p14="http://schemas.microsoft.com/office/powerpoint/2010/main" val="1485197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476672"/>
            <a:ext cx="8229600" cy="6192688"/>
          </a:xfrm>
        </p:spPr>
        <p:txBody>
          <a:bodyPr>
            <a:normAutofit fontScale="92500"/>
          </a:bodyPr>
          <a:lstStyle/>
          <a:p>
            <a:pPr marL="0" indent="0">
              <a:buNone/>
            </a:pPr>
            <a:r>
              <a:rPr lang="hr-HR" sz="2400" dirty="0"/>
              <a:t>b) ako kandidat živi u </a:t>
            </a:r>
            <a:r>
              <a:rPr lang="hr-HR" sz="2400" u="sng" dirty="0"/>
              <a:t>otežanim uvjetima obrazovanja uzrokovanim nepovoljnim ekonomskim, socijalnim te odgojnim </a:t>
            </a:r>
            <a:r>
              <a:rPr lang="hr-HR" sz="2400" u="sng" dirty="0" smtClean="0"/>
              <a:t>čimbenicima</a:t>
            </a:r>
          </a:p>
          <a:p>
            <a:pPr marL="0" indent="0">
              <a:buNone/>
            </a:pPr>
            <a:endParaRPr lang="hr-HR" sz="2400" dirty="0"/>
          </a:p>
          <a:p>
            <a:r>
              <a:rPr lang="hr-HR" sz="2400" dirty="0"/>
              <a:t>živi uz jednoga i/ili oba roditelja s dugotrajnom teškom bolesti </a:t>
            </a:r>
            <a:r>
              <a:rPr lang="hr-HR" sz="2400" dirty="0" smtClean="0">
                <a:solidFill>
                  <a:schemeClr val="accent1">
                    <a:lumMod val="75000"/>
                  </a:schemeClr>
                </a:solidFill>
              </a:rPr>
              <a:t>(liječnička potvrda </a:t>
            </a:r>
            <a:r>
              <a:rPr lang="hr-HR" sz="2400" dirty="0">
                <a:solidFill>
                  <a:schemeClr val="accent1">
                    <a:lumMod val="75000"/>
                  </a:schemeClr>
                </a:solidFill>
              </a:rPr>
              <a:t>o dugotrajnoj težoj bolesti jednoga i/ili oba roditelja)</a:t>
            </a:r>
          </a:p>
          <a:p>
            <a:r>
              <a:rPr lang="hr-HR" sz="2400" dirty="0"/>
              <a:t>živi uz oba roditelja koji se prema zakonu </a:t>
            </a:r>
            <a:r>
              <a:rPr lang="hr-HR" sz="2400" dirty="0" smtClean="0"/>
              <a:t>smatraju </a:t>
            </a:r>
            <a:r>
              <a:rPr lang="hr-HR" sz="2400" dirty="0"/>
              <a:t>dugotrajno nezaposlenim osobama </a:t>
            </a:r>
            <a:r>
              <a:rPr lang="hr-HR" sz="2400" dirty="0" smtClean="0">
                <a:solidFill>
                  <a:schemeClr val="accent1">
                    <a:lumMod val="75000"/>
                  </a:schemeClr>
                </a:solidFill>
              </a:rPr>
              <a:t>(potvrda </a:t>
            </a:r>
            <a:r>
              <a:rPr lang="hr-HR" sz="2400" dirty="0">
                <a:solidFill>
                  <a:schemeClr val="accent1">
                    <a:lumMod val="75000"/>
                  </a:schemeClr>
                </a:solidFill>
              </a:rPr>
              <a:t>nadležnoga područnoga ureda </a:t>
            </a:r>
            <a:r>
              <a:rPr lang="hr-HR" sz="2400" dirty="0" smtClean="0">
                <a:solidFill>
                  <a:schemeClr val="accent1">
                    <a:lumMod val="75000"/>
                  </a:schemeClr>
                </a:solidFill>
              </a:rPr>
              <a:t>HZZ </a:t>
            </a:r>
            <a:r>
              <a:rPr lang="hr-HR" sz="2400" dirty="0">
                <a:solidFill>
                  <a:schemeClr val="accent1">
                    <a:lumMod val="75000"/>
                  </a:schemeClr>
                </a:solidFill>
              </a:rPr>
              <a:t>o dugotrajnoj nezaposlenosti oba roditelja</a:t>
            </a:r>
            <a:r>
              <a:rPr lang="hr-HR" sz="2400" dirty="0" smtClean="0">
                <a:solidFill>
                  <a:schemeClr val="accent1">
                    <a:lumMod val="75000"/>
                  </a:schemeClr>
                </a:solidFill>
              </a:rPr>
              <a:t>)</a:t>
            </a:r>
          </a:p>
          <a:p>
            <a:r>
              <a:rPr lang="vi-VN" sz="2400" dirty="0">
                <a:latin typeface="Calibri" panose="020F0502020204030204" pitchFamily="34" charset="0"/>
              </a:rPr>
              <a:t>živi uz samohranoga roditelja </a:t>
            </a:r>
            <a:r>
              <a:rPr lang="vi-VN" sz="2400" dirty="0" smtClean="0">
                <a:latin typeface="Calibri" panose="020F0502020204030204" pitchFamily="34" charset="0"/>
              </a:rPr>
              <a:t>koji </a:t>
            </a:r>
            <a:r>
              <a:rPr lang="vi-VN" sz="2400" dirty="0">
                <a:latin typeface="Calibri" panose="020F0502020204030204" pitchFamily="34" charset="0"/>
              </a:rPr>
              <a:t>je korisnik socijalne skrbi sukladno zakonu </a:t>
            </a:r>
            <a:r>
              <a:rPr lang="vi-VN" sz="2400" dirty="0" smtClean="0">
                <a:latin typeface="Calibri" panose="020F0502020204030204" pitchFamily="34" charset="0"/>
              </a:rPr>
              <a:t>i </a:t>
            </a:r>
            <a:r>
              <a:rPr lang="vi-VN" sz="2400" dirty="0">
                <a:latin typeface="Calibri" panose="020F0502020204030204" pitchFamily="34" charset="0"/>
              </a:rPr>
              <a:t>posjeduje rješenje ili drugi upravni akt </a:t>
            </a:r>
            <a:r>
              <a:rPr lang="hr-HR" sz="2400" dirty="0" smtClean="0">
                <a:latin typeface="Calibri" panose="020F0502020204030204" pitchFamily="34" charset="0"/>
              </a:rPr>
              <a:t>CZSS</a:t>
            </a:r>
            <a:r>
              <a:rPr lang="vi-VN" sz="2400" dirty="0" smtClean="0">
                <a:latin typeface="Calibri" panose="020F0502020204030204" pitchFamily="34" charset="0"/>
              </a:rPr>
              <a:t> </a:t>
            </a:r>
            <a:r>
              <a:rPr lang="vi-VN" sz="2400" dirty="0">
                <a:latin typeface="Calibri" panose="020F0502020204030204" pitchFamily="34" charset="0"/>
              </a:rPr>
              <a:t>ili nadležnoga tijela </a:t>
            </a:r>
            <a:r>
              <a:rPr lang="hr-HR" sz="2400" dirty="0" smtClean="0">
                <a:solidFill>
                  <a:schemeClr val="accent1">
                    <a:lumMod val="75000"/>
                  </a:schemeClr>
                </a:solidFill>
              </a:rPr>
              <a:t>(</a:t>
            </a:r>
            <a:r>
              <a:rPr lang="hr-HR" sz="2400" dirty="0">
                <a:solidFill>
                  <a:schemeClr val="accent1">
                    <a:lumMod val="75000"/>
                  </a:schemeClr>
                </a:solidFill>
              </a:rPr>
              <a:t>priložiti potvrdu o korištenju socijalne pomoći; rješenje o pravu samohranoga roditelja u statusu socijalne skrbi izdanih od ovlaštenih službi u zdravstvu, socijalnoj skrbi i za zapošljavanje</a:t>
            </a:r>
            <a:r>
              <a:rPr lang="hr-HR" sz="2400" dirty="0" smtClean="0">
                <a:solidFill>
                  <a:schemeClr val="accent1">
                    <a:lumMod val="75000"/>
                  </a:schemeClr>
                </a:solidFill>
              </a:rPr>
              <a:t>)</a:t>
            </a:r>
            <a:endParaRPr lang="pl-PL" sz="2400" dirty="0"/>
          </a:p>
          <a:p>
            <a:r>
              <a:rPr lang="pl-PL" sz="2400" dirty="0"/>
              <a:t>kojemu je jedan roditelj preminuo </a:t>
            </a:r>
            <a:r>
              <a:rPr lang="pl-PL" sz="2400" dirty="0">
                <a:solidFill>
                  <a:schemeClr val="accent1">
                    <a:lumMod val="75000"/>
                  </a:schemeClr>
                </a:solidFill>
              </a:rPr>
              <a:t>(priložiti </a:t>
            </a:r>
            <a:r>
              <a:rPr lang="hr-HR" sz="2400" dirty="0">
                <a:solidFill>
                  <a:schemeClr val="accent1">
                    <a:lumMod val="75000"/>
                  </a:schemeClr>
                </a:solidFill>
              </a:rPr>
              <a:t>ispravu iz matice umrlih ili smrtni </a:t>
            </a:r>
            <a:r>
              <a:rPr lang="hr-HR" sz="2400" dirty="0" smtClean="0">
                <a:solidFill>
                  <a:schemeClr val="accent1">
                    <a:lumMod val="75000"/>
                  </a:schemeClr>
                </a:solidFill>
              </a:rPr>
              <a:t>list)</a:t>
            </a:r>
            <a:endParaRPr lang="hr-HR" sz="2400" dirty="0">
              <a:solidFill>
                <a:schemeClr val="accent1">
                  <a:lumMod val="75000"/>
                </a:schemeClr>
              </a:solidFill>
            </a:endParaRPr>
          </a:p>
          <a:p>
            <a:endParaRPr lang="hr-HR" sz="2400" dirty="0" smtClean="0">
              <a:solidFill>
                <a:schemeClr val="accent1">
                  <a:lumMod val="75000"/>
                </a:schemeClr>
              </a:solidFill>
            </a:endParaRPr>
          </a:p>
          <a:p>
            <a:endParaRPr lang="hr-HR" sz="2400" dirty="0">
              <a:solidFill>
                <a:schemeClr val="accent1">
                  <a:lumMod val="75000"/>
                </a:schemeClr>
              </a:solidFill>
            </a:endParaRPr>
          </a:p>
          <a:p>
            <a:endParaRPr lang="hr-HR" dirty="0"/>
          </a:p>
        </p:txBody>
      </p:sp>
    </p:spTree>
    <p:extLst>
      <p:ext uri="{BB962C8B-B14F-4D97-AF65-F5344CB8AC3E}">
        <p14:creationId xmlns:p14="http://schemas.microsoft.com/office/powerpoint/2010/main" val="1800551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76672"/>
            <a:ext cx="8229600" cy="1143000"/>
          </a:xfrm>
        </p:spPr>
        <p:txBody>
          <a:bodyPr/>
          <a:lstStyle/>
          <a:p>
            <a:r>
              <a:rPr lang="hr-HR" dirty="0" smtClean="0">
                <a:solidFill>
                  <a:schemeClr val="tx2"/>
                </a:solidFill>
              </a:rPr>
              <a:t>Zdravstvena sposobnost kandidata</a:t>
            </a:r>
            <a:endParaRPr lang="hr-HR" dirty="0">
              <a:solidFill>
                <a:schemeClr val="tx2"/>
              </a:solidFill>
            </a:endParaRPr>
          </a:p>
        </p:txBody>
      </p:sp>
      <p:sp>
        <p:nvSpPr>
          <p:cNvPr id="3" name="Rezervirano mjesto sadržaja 2"/>
          <p:cNvSpPr>
            <a:spLocks noGrp="1"/>
          </p:cNvSpPr>
          <p:nvPr>
            <p:ph idx="1"/>
          </p:nvPr>
        </p:nvSpPr>
        <p:spPr>
          <a:xfrm>
            <a:off x="457200" y="1844824"/>
            <a:ext cx="8229600" cy="4281339"/>
          </a:xfrm>
        </p:spPr>
        <p:txBody>
          <a:bodyPr/>
          <a:lstStyle/>
          <a:p>
            <a:r>
              <a:rPr lang="vi-VN" sz="2000" dirty="0" smtClean="0"/>
              <a:t>Kandidat koji se upisuje u programe za koje je posebnim propisima i mjerilima određeno obvezno utvrđivanje zdravstvene sposobnosti, pri upisu u te programe ob</a:t>
            </a:r>
            <a:r>
              <a:rPr lang="hr-HR" sz="2000" dirty="0" smtClean="0"/>
              <a:t>a</a:t>
            </a:r>
            <a:r>
              <a:rPr lang="vi-VN" sz="2000" dirty="0" smtClean="0"/>
              <a:t>vezno dostavlja: </a:t>
            </a:r>
          </a:p>
          <a:p>
            <a:pPr lvl="1"/>
            <a:r>
              <a:rPr lang="hr-HR" sz="2000" b="1" dirty="0" smtClean="0"/>
              <a:t>potvrdu nadležnoga školskog liječnika </a:t>
            </a:r>
            <a:r>
              <a:rPr lang="hr-HR" sz="2000" dirty="0" smtClean="0"/>
              <a:t>o zdravstvenoj sposobnosti kandidata za propisani program ili </a:t>
            </a:r>
          </a:p>
          <a:p>
            <a:pPr lvl="1"/>
            <a:r>
              <a:rPr lang="hr-HR" sz="2000" b="1" dirty="0" smtClean="0"/>
              <a:t>liječničku svjedodžbu medicine rada</a:t>
            </a:r>
            <a:r>
              <a:rPr lang="hr-HR" sz="2000" dirty="0" smtClean="0"/>
              <a:t>. </a:t>
            </a:r>
          </a:p>
          <a:p>
            <a:pPr marL="0" indent="0">
              <a:buNone/>
            </a:pPr>
            <a:endParaRPr lang="hr-HR" dirty="0"/>
          </a:p>
        </p:txBody>
      </p:sp>
    </p:spTree>
    <p:extLst>
      <p:ext uri="{BB962C8B-B14F-4D97-AF65-F5344CB8AC3E}">
        <p14:creationId xmlns:p14="http://schemas.microsoft.com/office/powerpoint/2010/main" val="62347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200" b="1" dirty="0" smtClean="0">
                <a:solidFill>
                  <a:schemeClr val="tx2">
                    <a:lumMod val="75000"/>
                  </a:schemeClr>
                </a:solidFill>
              </a:rPr>
              <a:t>Vrednovanje uspjeha kandidata za upis u programe obrazovanja za vezane obrte</a:t>
            </a:r>
            <a:endParaRPr lang="hr-HR" sz="3200" dirty="0">
              <a:solidFill>
                <a:schemeClr val="tx2">
                  <a:lumMod val="75000"/>
                </a:schemeClr>
              </a:solidFill>
            </a:endParaRPr>
          </a:p>
        </p:txBody>
      </p:sp>
      <p:sp>
        <p:nvSpPr>
          <p:cNvPr id="3" name="Rezervirano mjesto sadržaja 2"/>
          <p:cNvSpPr>
            <a:spLocks noGrp="1"/>
          </p:cNvSpPr>
          <p:nvPr>
            <p:ph idx="1"/>
          </p:nvPr>
        </p:nvSpPr>
        <p:spPr/>
        <p:txBody>
          <a:bodyPr>
            <a:normAutofit/>
          </a:bodyPr>
          <a:lstStyle/>
          <a:p>
            <a:r>
              <a:rPr lang="hr-HR" sz="2000" b="1" dirty="0" smtClean="0">
                <a:solidFill>
                  <a:schemeClr val="tx2">
                    <a:lumMod val="75000"/>
                  </a:schemeClr>
                </a:solidFill>
              </a:rPr>
              <a:t>JMO</a:t>
            </a:r>
            <a:r>
              <a:rPr lang="hr-HR" sz="2000" dirty="0" smtClean="0">
                <a:solidFill>
                  <a:schemeClr val="tx2">
                    <a:lumMod val="75000"/>
                  </a:schemeClr>
                </a:solidFill>
              </a:rPr>
              <a:t> – jedinstveni model obrazovanja- praktični dio u licenciranoj radioni</a:t>
            </a:r>
          </a:p>
          <a:p>
            <a:r>
              <a:rPr lang="hr-HR" sz="2000" dirty="0" smtClean="0">
                <a:solidFill>
                  <a:schemeClr val="tx2">
                    <a:lumMod val="75000"/>
                  </a:schemeClr>
                </a:solidFill>
              </a:rPr>
              <a:t>zajednički, posebni i dodatni element vrednovanja </a:t>
            </a:r>
          </a:p>
          <a:p>
            <a:r>
              <a:rPr lang="hr-HR" sz="2000" dirty="0" smtClean="0">
                <a:solidFill>
                  <a:schemeClr val="tx2">
                    <a:lumMod val="75000"/>
                  </a:schemeClr>
                </a:solidFill>
              </a:rPr>
              <a:t>zdravstvena sposobnost kandidata za obavljanje poslova i radnih zadaća u odabranom zanimanju</a:t>
            </a:r>
          </a:p>
          <a:p>
            <a:endParaRPr lang="hr-HR" sz="2000" dirty="0" smtClean="0">
              <a:solidFill>
                <a:schemeClr val="tx2">
                  <a:lumMod val="75000"/>
                </a:schemeClr>
              </a:solidFill>
            </a:endParaRPr>
          </a:p>
          <a:p>
            <a:r>
              <a:rPr lang="hr-HR" sz="2000" dirty="0" smtClean="0">
                <a:solidFill>
                  <a:schemeClr val="tx2">
                    <a:lumMod val="75000"/>
                  </a:schemeClr>
                </a:solidFill>
              </a:rPr>
              <a:t>pri upisu u program obrazovanja (nakon utvrđene ljestvice poretka) za vezane obrte dostaviti školi </a:t>
            </a:r>
            <a:r>
              <a:rPr lang="hr-HR" sz="2000" b="1" dirty="0" smtClean="0">
                <a:solidFill>
                  <a:schemeClr val="tx2">
                    <a:lumMod val="75000"/>
                  </a:schemeClr>
                </a:solidFill>
              </a:rPr>
              <a:t>liječničku svjedodžbu medicine rada </a:t>
            </a:r>
            <a:r>
              <a:rPr lang="hr-HR" sz="2000" dirty="0" smtClean="0">
                <a:solidFill>
                  <a:schemeClr val="tx2">
                    <a:lumMod val="75000"/>
                  </a:schemeClr>
                </a:solidFill>
              </a:rPr>
              <a:t>i </a:t>
            </a:r>
            <a:r>
              <a:rPr lang="hr-HR" sz="2000" b="1" dirty="0" smtClean="0">
                <a:solidFill>
                  <a:schemeClr val="tx2">
                    <a:lumMod val="75000"/>
                  </a:schemeClr>
                </a:solidFill>
              </a:rPr>
              <a:t>sklopljen ugovor o naukovanju</a:t>
            </a:r>
            <a:r>
              <a:rPr lang="hr-HR" sz="2000" dirty="0" smtClean="0">
                <a:solidFill>
                  <a:schemeClr val="tx2">
                    <a:lumMod val="75000"/>
                  </a:schemeClr>
                </a:solidFill>
              </a:rPr>
              <a:t> (izvođenje praktične nastave kod licenciranog obrtnika)</a:t>
            </a:r>
          </a:p>
          <a:p>
            <a:endParaRPr lang="hr-HR" sz="2000" dirty="0" smtClean="0">
              <a:solidFill>
                <a:schemeClr val="tx2">
                  <a:lumMod val="75000"/>
                </a:schemeClr>
              </a:solidFill>
            </a:endParaRPr>
          </a:p>
          <a:p>
            <a:r>
              <a:rPr lang="hr-HR" sz="2000" dirty="0" smtClean="0">
                <a:solidFill>
                  <a:schemeClr val="tx2">
                    <a:lumMod val="75000"/>
                  </a:schemeClr>
                </a:solidFill>
              </a:rPr>
              <a:t>Obaveza SŠ je da popise slobodnih mjesta za praktičnu nastavu i vježbe naukovanja istakne na oglasnoj ploči i mrežnoj stranici škole</a:t>
            </a:r>
          </a:p>
          <a:p>
            <a:endParaRPr lang="hr-HR" dirty="0"/>
          </a:p>
        </p:txBody>
      </p:sp>
    </p:spTree>
    <p:extLst>
      <p:ext uri="{BB962C8B-B14F-4D97-AF65-F5344CB8AC3E}">
        <p14:creationId xmlns:p14="http://schemas.microsoft.com/office/powerpoint/2010/main" val="2139445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smtClean="0">
                <a:solidFill>
                  <a:schemeClr val="tx2">
                    <a:lumMod val="75000"/>
                  </a:schemeClr>
                </a:solidFill>
              </a:rPr>
              <a:t>VREDNOVANJE USPJEHA KANDIDATA S TEŠKOĆAMA U RAZVOJU</a:t>
            </a:r>
            <a:endParaRPr lang="hr-HR" sz="3600" dirty="0">
              <a:solidFill>
                <a:schemeClr val="tx2">
                  <a:lumMod val="75000"/>
                </a:schemeClr>
              </a:solidFill>
            </a:endParaRPr>
          </a:p>
        </p:txBody>
      </p:sp>
      <p:sp>
        <p:nvSpPr>
          <p:cNvPr id="3" name="Rezervirano mjesto sadržaja 2"/>
          <p:cNvSpPr>
            <a:spLocks noGrp="1"/>
          </p:cNvSpPr>
          <p:nvPr>
            <p:ph idx="1"/>
          </p:nvPr>
        </p:nvSpPr>
        <p:spPr/>
        <p:txBody>
          <a:bodyPr>
            <a:normAutofit fontScale="70000" lnSpcReduction="20000"/>
          </a:bodyPr>
          <a:lstStyle/>
          <a:p>
            <a:r>
              <a:rPr lang="hr-HR" dirty="0" smtClean="0"/>
              <a:t>kandidat </a:t>
            </a:r>
            <a:r>
              <a:rPr lang="hr-HR" dirty="0" smtClean="0"/>
              <a:t>koji je osnovnu školu završio prema </a:t>
            </a:r>
            <a:r>
              <a:rPr lang="hr-HR" b="1" dirty="0" smtClean="0"/>
              <a:t>Rješenju</a:t>
            </a:r>
            <a:r>
              <a:rPr lang="hr-HR" dirty="0" smtClean="0"/>
              <a:t> Upravnog odjela za obrazovanje, kulturu, šport i tehničku kulturu</a:t>
            </a:r>
          </a:p>
          <a:p>
            <a:r>
              <a:rPr lang="hr-HR" dirty="0"/>
              <a:t>r</a:t>
            </a:r>
            <a:r>
              <a:rPr lang="hr-HR" dirty="0" smtClean="0"/>
              <a:t>angiraju </a:t>
            </a:r>
            <a:r>
              <a:rPr lang="hr-HR" dirty="0" smtClean="0"/>
              <a:t>se na zasebnim ljestvicama poretka u </a:t>
            </a:r>
            <a:r>
              <a:rPr lang="hr-HR" dirty="0"/>
              <a:t>programima </a:t>
            </a:r>
            <a:r>
              <a:rPr lang="hr-HR" dirty="0" smtClean="0"/>
              <a:t>za </a:t>
            </a:r>
            <a:r>
              <a:rPr lang="hr-HR" dirty="0"/>
              <a:t>koje posjeduju stručno mišljenje službe za profesionalno usmjeravanje </a:t>
            </a:r>
            <a:r>
              <a:rPr lang="hr-HR" dirty="0" smtClean="0"/>
              <a:t>HZZ</a:t>
            </a:r>
          </a:p>
          <a:p>
            <a:endParaRPr lang="hr-HR" dirty="0" smtClean="0"/>
          </a:p>
          <a:p>
            <a:r>
              <a:rPr lang="hr-HR" b="1" dirty="0" smtClean="0">
                <a:solidFill>
                  <a:schemeClr val="accent1">
                    <a:lumMod val="75000"/>
                  </a:schemeClr>
                </a:solidFill>
              </a:rPr>
              <a:t>Rješenje Ureda o primjerenom programu obrazovanja </a:t>
            </a:r>
            <a:r>
              <a:rPr lang="hr-HR" dirty="0" smtClean="0"/>
              <a:t>+ </a:t>
            </a:r>
            <a:r>
              <a:rPr lang="hr-HR" b="1" dirty="0" smtClean="0">
                <a:solidFill>
                  <a:schemeClr val="accent1">
                    <a:lumMod val="75000"/>
                  </a:schemeClr>
                </a:solidFill>
              </a:rPr>
              <a:t>stručno mišljenje Službe za profesionalno usmjeravanje Hrvatskoga zavoda za zapošljavanje </a:t>
            </a:r>
            <a:r>
              <a:rPr lang="hr-HR" dirty="0" smtClean="0"/>
              <a:t>o sposobnostima i motivaciji učenika za, u pravilu šest, a najmanje tri primjerena programa obrazovanja </a:t>
            </a:r>
          </a:p>
          <a:p>
            <a:pPr marL="0" indent="0">
              <a:buNone/>
            </a:pPr>
            <a:endParaRPr lang="hr-HR" dirty="0" smtClean="0"/>
          </a:p>
          <a:p>
            <a:r>
              <a:rPr lang="hr-HR" dirty="0" smtClean="0"/>
              <a:t>Pravo upisa u nekom programu obrazovanja ostvaruje onoliko kandidata koliko se u tome programu obrazovanja može upisati kandidata s teškoćama u razvoju</a:t>
            </a:r>
          </a:p>
          <a:p>
            <a:endParaRPr lang="hr-HR" dirty="0"/>
          </a:p>
          <a:p>
            <a:pPr marL="0" indent="0">
              <a:buNone/>
            </a:pPr>
            <a:endParaRPr lang="hr-HR" dirty="0" smtClean="0"/>
          </a:p>
        </p:txBody>
      </p:sp>
      <p:sp>
        <p:nvSpPr>
          <p:cNvPr id="4" name="TextBox 3"/>
          <p:cNvSpPr txBox="1"/>
          <p:nvPr/>
        </p:nvSpPr>
        <p:spPr>
          <a:xfrm>
            <a:off x="4506951" y="6282898"/>
            <a:ext cx="4507606" cy="523220"/>
          </a:xfrm>
          <a:prstGeom prst="rect">
            <a:avLst/>
          </a:prstGeom>
          <a:noFill/>
        </p:spPr>
        <p:txBody>
          <a:bodyPr wrap="square" rtlCol="0">
            <a:spAutoFit/>
          </a:bodyPr>
          <a:lstStyle/>
          <a:p>
            <a:r>
              <a:rPr lang="hr-HR" sz="1400" dirty="0" smtClean="0">
                <a:solidFill>
                  <a:schemeClr val="accent1">
                    <a:lumMod val="75000"/>
                  </a:schemeClr>
                </a:solidFill>
              </a:rPr>
              <a:t>Pravilnik o elementima i kriterijima za izbor kandidata za izbor kandidata za upis u 1.razred srednje škole</a:t>
            </a:r>
            <a:endParaRPr lang="hr-HR" sz="1400" dirty="0">
              <a:solidFill>
                <a:schemeClr val="accent1">
                  <a:lumMod val="75000"/>
                </a:schemeClr>
              </a:solidFill>
            </a:endParaRPr>
          </a:p>
        </p:txBody>
      </p:sp>
    </p:spTree>
    <p:extLst>
      <p:ext uri="{BB962C8B-B14F-4D97-AF65-F5344CB8AC3E}">
        <p14:creationId xmlns:p14="http://schemas.microsoft.com/office/powerpoint/2010/main" val="1831680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620688"/>
            <a:ext cx="8229600" cy="5505475"/>
          </a:xfrm>
        </p:spPr>
        <p:txBody>
          <a:bodyPr>
            <a:normAutofit fontScale="40000" lnSpcReduction="20000"/>
          </a:bodyPr>
          <a:lstStyle/>
          <a:p>
            <a:r>
              <a:rPr lang="hr-HR" sz="5000" dirty="0" smtClean="0">
                <a:solidFill>
                  <a:schemeClr val="tx2"/>
                </a:solidFill>
                <a:cs typeface="Arial" pitchFamily="34" charset="0"/>
              </a:rPr>
              <a:t>Učenici se prijavljuju i upisuju u I. razred srednje škole elektroničkim načinom putem </a:t>
            </a:r>
            <a:r>
              <a:rPr lang="hr-HR" sz="5000" dirty="0" err="1" smtClean="0">
                <a:solidFill>
                  <a:schemeClr val="tx2"/>
                </a:solidFill>
                <a:cs typeface="Arial" pitchFamily="34" charset="0"/>
              </a:rPr>
              <a:t>internet</a:t>
            </a:r>
            <a:r>
              <a:rPr lang="hr-HR" sz="5000" dirty="0" smtClean="0">
                <a:solidFill>
                  <a:schemeClr val="tx2"/>
                </a:solidFill>
                <a:cs typeface="Arial" pitchFamily="34" charset="0"/>
              </a:rPr>
              <a:t> stranice Nacionalnoga informacijskog sustava prijava i upisa u srednje škole </a:t>
            </a:r>
            <a:r>
              <a:rPr lang="hr-HR" sz="5000" b="1" dirty="0" err="1" smtClean="0">
                <a:solidFill>
                  <a:schemeClr val="tx2"/>
                </a:solidFill>
                <a:cs typeface="Arial" pitchFamily="34" charset="0"/>
              </a:rPr>
              <a:t>srednje.e</a:t>
            </a:r>
            <a:r>
              <a:rPr lang="hr-HR" sz="5000" b="1" dirty="0" smtClean="0">
                <a:solidFill>
                  <a:schemeClr val="tx2"/>
                </a:solidFill>
                <a:cs typeface="Arial" pitchFamily="34" charset="0"/>
              </a:rPr>
              <a:t>-</a:t>
            </a:r>
            <a:r>
              <a:rPr lang="hr-HR" sz="5000" b="1" dirty="0" err="1" smtClean="0">
                <a:solidFill>
                  <a:schemeClr val="tx2"/>
                </a:solidFill>
                <a:cs typeface="Arial" pitchFamily="34" charset="0"/>
              </a:rPr>
              <a:t>upisi.hr</a:t>
            </a:r>
            <a:endParaRPr lang="hr-HR" sz="5000" b="1" dirty="0" smtClean="0">
              <a:solidFill>
                <a:schemeClr val="tx2"/>
              </a:solidFill>
              <a:cs typeface="Arial" pitchFamily="34" charset="0"/>
            </a:endParaRPr>
          </a:p>
          <a:p>
            <a:endParaRPr lang="hr-HR" sz="5000" dirty="0" smtClean="0">
              <a:solidFill>
                <a:schemeClr val="tx2"/>
              </a:solidFill>
              <a:cs typeface="Arial" pitchFamily="34" charset="0"/>
            </a:endParaRPr>
          </a:p>
          <a:p>
            <a:r>
              <a:rPr lang="hr-HR" sz="5000" dirty="0" smtClean="0">
                <a:solidFill>
                  <a:schemeClr val="tx2"/>
                </a:solidFill>
              </a:rPr>
              <a:t>Učenici su </a:t>
            </a:r>
            <a:r>
              <a:rPr lang="hr-HR" sz="5000" u="sng" dirty="0" smtClean="0">
                <a:solidFill>
                  <a:schemeClr val="tx2"/>
                </a:solidFill>
              </a:rPr>
              <a:t>dužni provjeriti </a:t>
            </a:r>
            <a:r>
              <a:rPr lang="hr-HR" sz="5000" dirty="0" smtClean="0">
                <a:solidFill>
                  <a:schemeClr val="tx2"/>
                </a:solidFill>
              </a:rPr>
              <a:t>osobne podatke, ocjene iz OŠ, rezultate državnih natjecanja i sve ostale upisane podatke koji se nalaze u sustavu</a:t>
            </a:r>
          </a:p>
          <a:p>
            <a:pPr marL="0" indent="0">
              <a:buNone/>
            </a:pPr>
            <a:endParaRPr lang="hr-HR" sz="5000" dirty="0" smtClean="0">
              <a:solidFill>
                <a:schemeClr val="tx2"/>
              </a:solidFill>
              <a:cs typeface="Arial" pitchFamily="34" charset="0"/>
            </a:endParaRPr>
          </a:p>
          <a:p>
            <a:r>
              <a:rPr lang="hr-HR" sz="5000" dirty="0" smtClean="0">
                <a:solidFill>
                  <a:schemeClr val="tx2"/>
                </a:solidFill>
              </a:rPr>
              <a:t>Učenik može prijaviti najviše </a:t>
            </a:r>
            <a:r>
              <a:rPr lang="hr-HR" sz="5000" b="1" dirty="0" smtClean="0">
                <a:solidFill>
                  <a:schemeClr val="tx2"/>
                </a:solidFill>
              </a:rPr>
              <a:t>6 programa obrazovanja</a:t>
            </a:r>
          </a:p>
          <a:p>
            <a:r>
              <a:rPr lang="hr-HR" sz="5000" b="1" dirty="0" smtClean="0">
                <a:solidFill>
                  <a:schemeClr val="tx2"/>
                </a:solidFill>
              </a:rPr>
              <a:t>Rangirati od onog koji najviše želi (na prvom mjestu) do onog koji najmanje želi</a:t>
            </a:r>
          </a:p>
          <a:p>
            <a:r>
              <a:rPr lang="vi-VN" sz="5000" dirty="0" smtClean="0">
                <a:solidFill>
                  <a:schemeClr val="tx2"/>
                </a:solidFill>
                <a:latin typeface="Calibri" panose="020F0502020204030204" pitchFamily="34" charset="0"/>
              </a:rPr>
              <a:t>Prilikom prijave pojedinoga programa, obrazovanja potrebno je odabrati prvi i drugi strani jezik i izborne predmete</a:t>
            </a:r>
            <a:endParaRPr lang="hr-HR" sz="5000" dirty="0" smtClean="0">
              <a:solidFill>
                <a:schemeClr val="tx2"/>
              </a:solidFill>
              <a:latin typeface="Calibri" panose="020F0502020204030204" pitchFamily="34" charset="0"/>
            </a:endParaRPr>
          </a:p>
          <a:p>
            <a:pPr marL="0" indent="0">
              <a:buNone/>
            </a:pPr>
            <a:endParaRPr lang="hr-HR" sz="5000" dirty="0" smtClean="0">
              <a:solidFill>
                <a:schemeClr val="tx2"/>
              </a:solidFill>
            </a:endParaRPr>
          </a:p>
          <a:p>
            <a:r>
              <a:rPr lang="vi-VN" sz="5000" dirty="0" smtClean="0">
                <a:solidFill>
                  <a:schemeClr val="tx2"/>
                </a:solidFill>
                <a:latin typeface="Calibri" panose="020F0502020204030204" pitchFamily="34" charset="0"/>
              </a:rPr>
              <a:t>Kandidat koji u osnovnoj školi nije učio određeni strani jezik može prilikom prijave programa obrazovanja odabrati učenje toga stranog jezika kao prvoga stranog jezika uz uvjet da je na provjeri znanja utvrđena mogućnost učenja toga stranog jezika kao prvoga stranog jezika</a:t>
            </a:r>
            <a:r>
              <a:rPr lang="hr-HR" sz="5000" dirty="0" smtClean="0">
                <a:solidFill>
                  <a:schemeClr val="tx2"/>
                </a:solidFill>
                <a:latin typeface="Calibri" panose="020F0502020204030204" pitchFamily="34" charset="0"/>
              </a:rPr>
              <a:t> (ako je učio više od 4 godine – nema provjere znanja)</a:t>
            </a:r>
            <a:r>
              <a:rPr lang="vi-VN" sz="5000" dirty="0" smtClean="0">
                <a:solidFill>
                  <a:schemeClr val="tx2"/>
                </a:solidFill>
                <a:latin typeface="Calibri" panose="020F0502020204030204" pitchFamily="34" charset="0"/>
              </a:rPr>
              <a:t> </a:t>
            </a:r>
            <a:endParaRPr lang="hr-HR" sz="5000" dirty="0" smtClean="0">
              <a:solidFill>
                <a:schemeClr val="tx2"/>
              </a:solidFill>
              <a:latin typeface="Calibri" panose="020F0502020204030204" pitchFamily="34" charset="0"/>
            </a:endParaRPr>
          </a:p>
          <a:p>
            <a:endParaRPr lang="hr-HR" dirty="0"/>
          </a:p>
        </p:txBody>
      </p:sp>
    </p:spTree>
    <p:extLst>
      <p:ext uri="{BB962C8B-B14F-4D97-AF65-F5344CB8AC3E}">
        <p14:creationId xmlns:p14="http://schemas.microsoft.com/office/powerpoint/2010/main" val="2431569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ica 3"/>
          <p:cNvGraphicFramePr>
            <a:graphicFrameLocks noGrp="1"/>
          </p:cNvGraphicFramePr>
          <p:nvPr>
            <p:extLst>
              <p:ext uri="{D42A27DB-BD31-4B8C-83A1-F6EECF244321}">
                <p14:modId xmlns:p14="http://schemas.microsoft.com/office/powerpoint/2010/main" val="3006991034"/>
              </p:ext>
            </p:extLst>
          </p:nvPr>
        </p:nvGraphicFramePr>
        <p:xfrm>
          <a:off x="323528" y="116632"/>
          <a:ext cx="8640960" cy="6401572"/>
        </p:xfrm>
        <a:graphic>
          <a:graphicData uri="http://schemas.openxmlformats.org/drawingml/2006/table">
            <a:tbl>
              <a:tblPr/>
              <a:tblGrid>
                <a:gridCol w="6912768"/>
                <a:gridCol w="1728192"/>
              </a:tblGrid>
              <a:tr h="274515">
                <a:tc>
                  <a:txBody>
                    <a:bodyPr/>
                    <a:lstStyle/>
                    <a:p>
                      <a:pPr marL="0" marR="0" algn="ctr" fontAlgn="t">
                        <a:spcBef>
                          <a:spcPts val="0"/>
                        </a:spcBef>
                      </a:pPr>
                      <a:r>
                        <a:rPr lang="hr-HR" sz="1200" b="1" dirty="0">
                          <a:effectLst/>
                          <a:latin typeface="Times New Roman"/>
                        </a:rPr>
                        <a:t>Opis postupka</a:t>
                      </a:r>
                      <a:endParaRPr lang="hr-HR" sz="1200" dirty="0">
                        <a:effectLst/>
                        <a:latin typeface="Times New Roman"/>
                      </a:endParaRPr>
                    </a:p>
                  </a:txBody>
                  <a:tcPr marL="46627" marR="46627" marT="37302" marB="37302">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7E6E6"/>
                    </a:solidFill>
                  </a:tcPr>
                </a:tc>
                <a:tc>
                  <a:txBody>
                    <a:bodyPr/>
                    <a:lstStyle/>
                    <a:p>
                      <a:pPr marL="0" marR="0" algn="ctr" fontAlgn="t">
                        <a:spcBef>
                          <a:spcPts val="0"/>
                        </a:spcBef>
                      </a:pPr>
                      <a:r>
                        <a:rPr lang="hr-HR" sz="1200" b="1">
                          <a:effectLst/>
                          <a:latin typeface="Times New Roman"/>
                        </a:rPr>
                        <a:t>Datum</a:t>
                      </a:r>
                      <a:endParaRPr lang="hr-HR" sz="1200">
                        <a:effectLst/>
                        <a:latin typeface="Times New Roman"/>
                      </a:endParaRPr>
                    </a:p>
                  </a:txBody>
                  <a:tcPr marL="46627" marR="46627" marT="37302" marB="37302">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7E6E6"/>
                    </a:solidFill>
                  </a:tcPr>
                </a:tc>
              </a:tr>
              <a:tr h="286867">
                <a:tc>
                  <a:txBody>
                    <a:bodyPr/>
                    <a:lstStyle/>
                    <a:p>
                      <a:pPr marL="0" marR="0" fontAlgn="ctr">
                        <a:spcBef>
                          <a:spcPts val="0"/>
                        </a:spcBef>
                      </a:pPr>
                      <a:r>
                        <a:rPr lang="hr-HR" sz="1400" b="0" dirty="0">
                          <a:effectLst/>
                          <a:latin typeface="Times New Roman"/>
                        </a:rPr>
                        <a:t>Početak prijava u sustav</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29. 5. 2023.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324529">
                <a:tc>
                  <a:txBody>
                    <a:bodyPr/>
                    <a:lstStyle/>
                    <a:p>
                      <a:pPr marL="0" marR="0" fontAlgn="ctr">
                        <a:spcBef>
                          <a:spcPts val="0"/>
                        </a:spcBef>
                      </a:pPr>
                      <a:r>
                        <a:rPr lang="hr-HR" sz="1400" b="0" dirty="0">
                          <a:effectLst/>
                          <a:latin typeface="Times New Roman"/>
                        </a:rPr>
                        <a:t>Registracija kandidata izvan redovitog sustava obrazovanja RH putem </a:t>
                      </a:r>
                      <a:r>
                        <a:rPr lang="hr-HR" sz="1400" b="0" u="sng" strike="noStrike" dirty="0" err="1">
                          <a:solidFill>
                            <a:srgbClr val="0563C1"/>
                          </a:solidFill>
                          <a:effectLst/>
                          <a:latin typeface="Times New Roman"/>
                          <a:hlinkClick r:id="rId2"/>
                        </a:rPr>
                        <a:t>srednje.e</a:t>
                      </a:r>
                      <a:r>
                        <a:rPr lang="hr-HR" sz="1400" b="0" u="sng" strike="noStrike" dirty="0">
                          <a:solidFill>
                            <a:srgbClr val="0563C1"/>
                          </a:solidFill>
                          <a:effectLst/>
                          <a:latin typeface="Times New Roman"/>
                          <a:hlinkClick r:id="rId2"/>
                        </a:rPr>
                        <a:t>-</a:t>
                      </a:r>
                      <a:r>
                        <a:rPr lang="hr-HR" sz="1400" b="0" u="sng" strike="noStrike" dirty="0" err="1">
                          <a:solidFill>
                            <a:srgbClr val="0563C1"/>
                          </a:solidFill>
                          <a:effectLst/>
                          <a:latin typeface="Times New Roman"/>
                          <a:hlinkClick r:id="rId2"/>
                        </a:rPr>
                        <a:t>upisi.hr</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29. 5. do 26. 6.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16024">
                <a:tc>
                  <a:txBody>
                    <a:bodyPr/>
                    <a:lstStyle/>
                    <a:p>
                      <a:pPr marL="0" marR="0" fontAlgn="ctr">
                        <a:spcBef>
                          <a:spcPts val="0"/>
                        </a:spcBef>
                      </a:pPr>
                      <a:r>
                        <a:rPr lang="hr-HR" sz="1400" b="0">
                          <a:effectLst/>
                          <a:latin typeface="Times New Roman"/>
                        </a:rPr>
                        <a:t>Dostava osobnih dokumenata i svjedodžbi Središnjem prijavnom uredu</a:t>
                      </a:r>
                      <a:endParaRPr lang="hr-HR" sz="140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29. 5. do 26. 6.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hr-HR" sz="1400" b="1" dirty="0">
                          <a:effectLst/>
                          <a:latin typeface="Times New Roman"/>
                        </a:rPr>
                        <a:t>Prijava obrazovnih programa</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9D9D9"/>
                    </a:solidFill>
                  </a:tcPr>
                </a:tc>
                <a:tc>
                  <a:txBody>
                    <a:bodyPr/>
                    <a:lstStyle/>
                    <a:p>
                      <a:pPr marL="0" marR="0" algn="r" fontAlgn="ctr">
                        <a:spcBef>
                          <a:spcPts val="0"/>
                        </a:spcBef>
                      </a:pPr>
                      <a:r>
                        <a:rPr lang="hr-HR" sz="1400" b="1" dirty="0">
                          <a:effectLst/>
                          <a:latin typeface="Times New Roman"/>
                        </a:rPr>
                        <a:t>28. 6. do 7.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9D9D9"/>
                    </a:solidFill>
                  </a:tcPr>
                </a:tc>
              </a:tr>
              <a:tr h="286867">
                <a:tc>
                  <a:txBody>
                    <a:bodyPr/>
                    <a:lstStyle/>
                    <a:p>
                      <a:pPr marL="0" marR="0" fontAlgn="ctr">
                        <a:spcBef>
                          <a:spcPts val="0"/>
                        </a:spcBef>
                      </a:pPr>
                      <a:r>
                        <a:rPr lang="hr-HR" sz="1400" b="0">
                          <a:effectLst/>
                          <a:latin typeface="Times New Roman"/>
                        </a:rPr>
                        <a:t>Prijava programa koji zahtijevaju dodatne provjere</a:t>
                      </a:r>
                      <a:endParaRPr lang="hr-HR" sz="140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28. 6. do 2.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924510">
                <a:tc>
                  <a:txBody>
                    <a:bodyPr/>
                    <a:lstStyle/>
                    <a:p>
                      <a:pPr marL="0" marR="0" fontAlgn="ctr">
                        <a:spcBef>
                          <a:spcPts val="0"/>
                        </a:spcBef>
                      </a:pPr>
                      <a:r>
                        <a:rPr lang="hr-HR" sz="1400" b="0" dirty="0">
                          <a:effectLst/>
                          <a:latin typeface="Times New Roman"/>
                        </a:rPr>
                        <a:t>Dostava dokumentacije:</a:t>
                      </a:r>
                      <a:endParaRPr lang="hr-HR" sz="1400" dirty="0">
                        <a:effectLst/>
                        <a:latin typeface="Times New Roman"/>
                      </a:endParaRPr>
                    </a:p>
                    <a:p>
                      <a:pPr marL="0" marR="0" fontAlgn="ctr">
                        <a:spcBef>
                          <a:spcPts val="0"/>
                        </a:spcBef>
                      </a:pPr>
                      <a:r>
                        <a:rPr lang="hr-HR" sz="1400" b="0" dirty="0">
                          <a:solidFill>
                            <a:srgbClr val="000000"/>
                          </a:solidFill>
                          <a:effectLst/>
                          <a:latin typeface="Noto Sans Symbols"/>
                        </a:rPr>
                        <a:t>●</a:t>
                      </a:r>
                      <a:r>
                        <a:rPr lang="hr-HR" sz="1400" dirty="0">
                          <a:effectLst/>
                          <a:latin typeface="Times New Roman"/>
                        </a:rPr>
                        <a:t> </a:t>
                      </a:r>
                      <a:r>
                        <a:rPr lang="hr-HR" sz="1400" b="0" dirty="0">
                          <a:solidFill>
                            <a:srgbClr val="000000"/>
                          </a:solidFill>
                          <a:effectLst/>
                          <a:latin typeface="Times New Roman"/>
                        </a:rPr>
                        <a:t>Stručnog mišljenja HZZ-a za programe koji to zahtijevaju</a:t>
                      </a:r>
                      <a:endParaRPr lang="hr-HR" sz="1400" dirty="0">
                        <a:effectLst/>
                        <a:latin typeface="Times New Roman"/>
                      </a:endParaRPr>
                    </a:p>
                    <a:p>
                      <a:pPr marL="0" marR="0" fontAlgn="ctr">
                        <a:spcBef>
                          <a:spcPts val="0"/>
                        </a:spcBef>
                      </a:pPr>
                      <a:r>
                        <a:rPr lang="hr-HR" sz="1400" b="0" dirty="0">
                          <a:solidFill>
                            <a:srgbClr val="000000"/>
                          </a:solidFill>
                          <a:effectLst/>
                          <a:latin typeface="Noto Sans Symbols"/>
                        </a:rPr>
                        <a:t>●</a:t>
                      </a:r>
                      <a:r>
                        <a:rPr lang="hr-HR" sz="1400" dirty="0">
                          <a:effectLst/>
                          <a:latin typeface="Times New Roman"/>
                        </a:rPr>
                        <a:t> </a:t>
                      </a:r>
                      <a:r>
                        <a:rPr lang="hr-HR" sz="1400" b="0" dirty="0">
                          <a:solidFill>
                            <a:srgbClr val="000000"/>
                          </a:solidFill>
                          <a:effectLst/>
                          <a:latin typeface="Times New Roman"/>
                        </a:rPr>
                        <a:t>Dokumenata kojima se ostvaruju dodatna prava za upis (dostavljaju se putem </a:t>
                      </a:r>
                      <a:r>
                        <a:rPr lang="hr-HR" sz="1400" b="0" u="sng" strike="noStrike" dirty="0" err="1">
                          <a:solidFill>
                            <a:srgbClr val="0563C1"/>
                          </a:solidFill>
                          <a:effectLst/>
                          <a:latin typeface="Times New Roman"/>
                          <a:hlinkClick r:id="rId2"/>
                        </a:rPr>
                        <a:t>srednje.e</a:t>
                      </a:r>
                      <a:r>
                        <a:rPr lang="hr-HR" sz="1400" b="0" u="sng" strike="noStrike" dirty="0">
                          <a:solidFill>
                            <a:srgbClr val="0563C1"/>
                          </a:solidFill>
                          <a:effectLst/>
                          <a:latin typeface="Times New Roman"/>
                          <a:hlinkClick r:id="rId2"/>
                        </a:rPr>
                        <a:t>-</a:t>
                      </a:r>
                      <a:r>
                        <a:rPr lang="hr-HR" sz="1400" b="0" u="sng" strike="noStrike" dirty="0" err="1">
                          <a:solidFill>
                            <a:srgbClr val="0563C1"/>
                          </a:solidFill>
                          <a:effectLst/>
                          <a:latin typeface="Times New Roman"/>
                          <a:hlinkClick r:id="rId2"/>
                        </a:rPr>
                        <a:t>upisi.hr</a:t>
                      </a:r>
                      <a:r>
                        <a:rPr lang="hr-HR" sz="1400" b="0" u="sng" strike="noStrike" dirty="0">
                          <a:solidFill>
                            <a:srgbClr val="0563C1"/>
                          </a:solidFill>
                          <a:effectLst/>
                          <a:latin typeface="Times New Roman"/>
                          <a:hlinkClick r:id="rId2"/>
                        </a:rPr>
                        <a:t> </a:t>
                      </a:r>
                      <a:r>
                        <a:rPr lang="hr-HR" sz="1400" b="0" dirty="0">
                          <a:solidFill>
                            <a:srgbClr val="000000"/>
                          </a:solidFill>
                          <a:effectLst/>
                          <a:latin typeface="Times New Roman"/>
                        </a:rPr>
                        <a:t>)</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28. 6. do 6.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vi-VN" sz="1400" b="0">
                          <a:effectLst/>
                          <a:latin typeface="Times New Roman"/>
                        </a:rPr>
                        <a:t>Provođenje dodatnih ispita i provjera i unos rezultata</a:t>
                      </a:r>
                      <a:endParaRPr lang="vi-VN" sz="140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3. 7. do 6.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hr-HR" sz="1400" b="0" dirty="0">
                          <a:effectLst/>
                          <a:latin typeface="Times New Roman"/>
                        </a:rPr>
                        <a:t>Brisanje kandidata koji nisu zadovoljili preduvjete s lista</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6. 7. 2023.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hr-HR" sz="1400" b="0">
                          <a:effectLst/>
                          <a:latin typeface="Times New Roman"/>
                        </a:rPr>
                        <a:t>Unos prigovora</a:t>
                      </a:r>
                      <a:endParaRPr lang="hr-HR" sz="140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7. 7. 2023.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hr-HR" sz="1400" b="1">
                          <a:effectLst/>
                          <a:latin typeface="Times New Roman"/>
                        </a:rPr>
                        <a:t>Objava konačnih ljestvica poretka</a:t>
                      </a:r>
                      <a:endParaRPr lang="hr-HR" sz="140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9D9D9"/>
                    </a:solidFill>
                  </a:tcPr>
                </a:tc>
                <a:tc>
                  <a:txBody>
                    <a:bodyPr/>
                    <a:lstStyle/>
                    <a:p>
                      <a:pPr marL="0" marR="0" algn="r" fontAlgn="ctr">
                        <a:spcBef>
                          <a:spcPts val="0"/>
                        </a:spcBef>
                      </a:pPr>
                      <a:r>
                        <a:rPr lang="hr-HR" sz="1400" b="1" dirty="0">
                          <a:effectLst/>
                          <a:latin typeface="Times New Roman"/>
                        </a:rPr>
                        <a:t>10. 7. 2023.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9D9D9"/>
                    </a:solidFill>
                  </a:tcPr>
                </a:tc>
              </a:tr>
              <a:tr h="1691752">
                <a:tc>
                  <a:txBody>
                    <a:bodyPr/>
                    <a:lstStyle/>
                    <a:p>
                      <a:pPr marL="0" marR="0" fontAlgn="ctr">
                        <a:spcBef>
                          <a:spcPts val="0"/>
                        </a:spcBef>
                      </a:pPr>
                      <a:r>
                        <a:rPr lang="vi-VN" sz="1400" dirty="0" smtClean="0">
                          <a:latin typeface="+mj-lt"/>
                        </a:rPr>
                        <a:t>Dostava dokumenata koji su uvjet za upis u određeni program obrazovanja srednje škole:</a:t>
                      </a:r>
                      <a:endParaRPr lang="hr-HR" sz="1400" dirty="0" smtClean="0">
                        <a:latin typeface="+mj-lt"/>
                      </a:endParaRPr>
                    </a:p>
                    <a:p>
                      <a:pPr marL="0" marR="0" fontAlgn="ctr">
                        <a:spcBef>
                          <a:spcPts val="0"/>
                        </a:spcBef>
                      </a:pPr>
                      <a:r>
                        <a:rPr lang="vi-VN" sz="1400" dirty="0" smtClean="0">
                          <a:latin typeface="+mj-lt"/>
                        </a:rPr>
                        <a:t> 1) </a:t>
                      </a:r>
                      <a:r>
                        <a:rPr lang="vi-VN" sz="1400" b="1" dirty="0" smtClean="0">
                          <a:latin typeface="+mj-lt"/>
                        </a:rPr>
                        <a:t>Upisnica (obvezno za sve učenike) </a:t>
                      </a:r>
                      <a:r>
                        <a:rPr lang="vi-VN" sz="1400" dirty="0" smtClean="0">
                          <a:latin typeface="+mj-lt"/>
                        </a:rPr>
                        <a:t>– dostavlja se elektronski putem srednje.e-upisi.hr ili dolaskom u školu na propisani datum </a:t>
                      </a:r>
                      <a:endParaRPr lang="hr-HR" sz="1400" dirty="0" smtClean="0">
                        <a:latin typeface="+mj-lt"/>
                      </a:endParaRPr>
                    </a:p>
                    <a:p>
                      <a:pPr marL="0" marR="0" fontAlgn="ctr">
                        <a:spcBef>
                          <a:spcPts val="0"/>
                        </a:spcBef>
                      </a:pPr>
                      <a:r>
                        <a:rPr lang="vi-VN" sz="1400" dirty="0" smtClean="0">
                          <a:latin typeface="+mj-lt"/>
                        </a:rPr>
                        <a:t>2) </a:t>
                      </a:r>
                      <a:r>
                        <a:rPr lang="vi-VN" sz="1400" b="1" dirty="0" smtClean="0">
                          <a:latin typeface="+mj-lt"/>
                        </a:rPr>
                        <a:t>Potvrda liječnika školske medicine </a:t>
                      </a:r>
                      <a:r>
                        <a:rPr lang="vi-VN" sz="1400" dirty="0" smtClean="0">
                          <a:latin typeface="+mj-lt"/>
                        </a:rPr>
                        <a:t>- dostavlja se putem elektronske pošte na mail adresu srednje škole ili dolaskom u školu na propisani datum i </a:t>
                      </a:r>
                      <a:endParaRPr lang="hr-HR" sz="1400" dirty="0" smtClean="0">
                        <a:latin typeface="+mj-lt"/>
                      </a:endParaRPr>
                    </a:p>
                    <a:p>
                      <a:pPr marL="0" marR="0" fontAlgn="ctr">
                        <a:spcBef>
                          <a:spcPts val="0"/>
                        </a:spcBef>
                      </a:pPr>
                      <a:r>
                        <a:rPr lang="vi-VN" sz="1400" dirty="0" smtClean="0">
                          <a:latin typeface="+mj-lt"/>
                        </a:rPr>
                        <a:t>3) </a:t>
                      </a:r>
                      <a:r>
                        <a:rPr lang="vi-VN" sz="1400" b="1" dirty="0" smtClean="0">
                          <a:latin typeface="+mj-lt"/>
                        </a:rPr>
                        <a:t>Potvrda obiteljskog liječnika ili liječnička svjedodžba medicine rada </a:t>
                      </a:r>
                      <a:r>
                        <a:rPr lang="vi-VN" sz="1400" dirty="0" smtClean="0">
                          <a:latin typeface="+mj-lt"/>
                        </a:rPr>
                        <a:t>- dostavlja se putem elektronske pošte na mail adresu srednje škole ili dolaskom u školu na propisani datum. Točan datum zaprimanja dokumenata dolaskom u školu objavljuje se na mrežnim stranicama i oglasnim pločama škola</a:t>
                      </a:r>
                      <a:endParaRPr lang="vi-VN" sz="1400" dirty="0">
                        <a:effectLst/>
                        <a:latin typeface="+mj-lt"/>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10. 7. do 13.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hr-HR" sz="1400" b="0" dirty="0">
                          <a:effectLst/>
                          <a:latin typeface="Times New Roman"/>
                        </a:rPr>
                        <a:t>Objava okvirnog broja slobodnih mjesta za jesenski upisni rok</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14. 7. 2023.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286867">
                <a:tc>
                  <a:txBody>
                    <a:bodyPr/>
                    <a:lstStyle/>
                    <a:p>
                      <a:pPr marL="0" marR="0" fontAlgn="ctr">
                        <a:spcBef>
                          <a:spcPts val="0"/>
                        </a:spcBef>
                      </a:pPr>
                      <a:r>
                        <a:rPr lang="pl-PL" sz="1400" b="0" dirty="0">
                          <a:effectLst/>
                          <a:latin typeface="Times New Roman"/>
                        </a:rPr>
                        <a:t>Službena objava slobodnih mjesta za jesenski upisni rok</a:t>
                      </a:r>
                      <a:endParaRPr lang="pl-PL"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400" b="0" dirty="0">
                          <a:effectLst/>
                          <a:latin typeface="Times New Roman"/>
                        </a:rPr>
                        <a:t>7. 8. 2023.</a:t>
                      </a:r>
                      <a:endParaRPr lang="hr-HR" sz="1400" dirty="0">
                        <a:effectLst/>
                        <a:latin typeface="Times New Roman"/>
                      </a:endParaRPr>
                    </a:p>
                  </a:txBody>
                  <a:tcPr marL="46627" marR="46627" marT="37302" marB="37302"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bl>
          </a:graphicData>
        </a:graphic>
      </p:graphicFrame>
      <p:sp>
        <p:nvSpPr>
          <p:cNvPr id="5" name="Rectangle 1"/>
          <p:cNvSpPr>
            <a:spLocks noChangeArrowheads="1"/>
          </p:cNvSpPr>
          <p:nvPr/>
        </p:nvSpPr>
        <p:spPr bwMode="auto">
          <a:xfrm>
            <a:off x="2555875" y="1600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Latn-RS" altLang="sr-Latn-RS" sz="1100" b="1" i="0" u="none" strike="noStrike" cap="none" normalizeH="0" baseline="0" smtClean="0">
                <a:ln>
                  <a:noFill/>
                </a:ln>
                <a:solidFill>
                  <a:srgbClr val="000000"/>
                </a:solidFill>
                <a:effectLst/>
                <a:latin typeface="Times New Roman" pitchFamily="18" charset="0"/>
                <a:cs typeface="Times New Roman" pitchFamily="18" charset="0"/>
              </a:rPr>
              <a:t> </a:t>
            </a:r>
            <a:endParaRPr kumimoji="0" lang="sr-Latn-RS" altLang="sr-Latn-R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r-Latn-RS" altLang="sr-Latn-RS" sz="1800" b="0" i="0" u="none" strike="noStrike" cap="none" normalizeH="0" baseline="0" smtClean="0">
                <a:ln>
                  <a:noFill/>
                </a:ln>
                <a:solidFill>
                  <a:schemeClr val="tx1"/>
                </a:solidFill>
                <a:effectLst/>
                <a:latin typeface="Arial" pitchFamily="34" charset="0"/>
                <a:cs typeface="Arial" pitchFamily="34" charset="0"/>
              </a:rPr>
              <a:t/>
            </a:r>
            <a:br>
              <a:rPr kumimoji="0" lang="sr-Latn-RS" altLang="sr-Latn-RS" sz="1800" b="0" i="0" u="none" strike="noStrike" cap="none" normalizeH="0" baseline="0" smtClean="0">
                <a:ln>
                  <a:noFill/>
                </a:ln>
                <a:solidFill>
                  <a:schemeClr val="tx1"/>
                </a:solidFill>
                <a:effectLst/>
                <a:latin typeface="Arial" pitchFamily="34" charset="0"/>
                <a:cs typeface="Arial" pitchFamily="34" charset="0"/>
              </a:rPr>
            </a:br>
            <a:endParaRPr kumimoji="0" lang="sr-Latn-RS" altLang="sr-Latn-R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021785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smtClean="0">
                <a:solidFill>
                  <a:schemeClr val="tx2"/>
                </a:solidFill>
              </a:rPr>
              <a:t>Prijava kandidata s teškoćama u razvoju</a:t>
            </a:r>
            <a:endParaRPr lang="hr-HR" sz="3600" dirty="0">
              <a:solidFill>
                <a:schemeClr val="tx2"/>
              </a:solidFill>
            </a:endParaRPr>
          </a:p>
        </p:txBody>
      </p:sp>
      <p:graphicFrame>
        <p:nvGraphicFramePr>
          <p:cNvPr id="4" name="Tablica 3"/>
          <p:cNvGraphicFramePr>
            <a:graphicFrameLocks noGrp="1"/>
          </p:cNvGraphicFramePr>
          <p:nvPr>
            <p:extLst>
              <p:ext uri="{D42A27DB-BD31-4B8C-83A1-F6EECF244321}">
                <p14:modId xmlns:p14="http://schemas.microsoft.com/office/powerpoint/2010/main" val="3086666570"/>
              </p:ext>
            </p:extLst>
          </p:nvPr>
        </p:nvGraphicFramePr>
        <p:xfrm>
          <a:off x="323528" y="1340768"/>
          <a:ext cx="8496944" cy="5303520"/>
        </p:xfrm>
        <a:graphic>
          <a:graphicData uri="http://schemas.openxmlformats.org/drawingml/2006/table">
            <a:tbl>
              <a:tblPr/>
              <a:tblGrid>
                <a:gridCol w="5746487"/>
                <a:gridCol w="2750457"/>
              </a:tblGrid>
              <a:tr h="0">
                <a:tc>
                  <a:txBody>
                    <a:bodyPr/>
                    <a:lstStyle/>
                    <a:p>
                      <a:pPr marL="0" marR="0" algn="ctr" fontAlgn="t">
                        <a:spcBef>
                          <a:spcPts val="0"/>
                        </a:spcBef>
                      </a:pPr>
                      <a:r>
                        <a:rPr lang="hr-HR" sz="1400" b="1" dirty="0">
                          <a:effectLst/>
                          <a:latin typeface="Times New Roman"/>
                        </a:rPr>
                        <a:t>Opis postupka</a:t>
                      </a:r>
                      <a:endParaRPr lang="hr-HR" sz="1400" dirty="0">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7E6E6"/>
                    </a:solidFill>
                  </a:tcPr>
                </a:tc>
                <a:tc>
                  <a:txBody>
                    <a:bodyPr/>
                    <a:lstStyle/>
                    <a:p>
                      <a:pPr marL="0" marR="0" algn="ctr" fontAlgn="t">
                        <a:spcBef>
                          <a:spcPts val="0"/>
                        </a:spcBef>
                      </a:pPr>
                      <a:r>
                        <a:rPr lang="hr-HR" sz="1400" b="1" dirty="0">
                          <a:effectLst/>
                          <a:latin typeface="Times New Roman"/>
                        </a:rPr>
                        <a:t>Datum</a:t>
                      </a:r>
                      <a:endParaRPr lang="hr-HR" sz="1400" dirty="0">
                        <a:effectLst/>
                        <a:latin typeface="Times New Roman"/>
                      </a:endParaRPr>
                    </a:p>
                  </a:txBody>
                  <a:tcPr marL="57150" marR="57150">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7E6E6"/>
                    </a:solidFill>
                  </a:tcPr>
                </a:tc>
              </a:tr>
              <a:tr h="0">
                <a:tc>
                  <a:txBody>
                    <a:bodyPr/>
                    <a:lstStyle/>
                    <a:p>
                      <a:pPr marL="0" marR="0" fontAlgn="ctr">
                        <a:spcBef>
                          <a:spcPts val="0"/>
                        </a:spcBef>
                      </a:pPr>
                      <a:r>
                        <a:rPr lang="hr-HR" sz="1400" b="1" dirty="0">
                          <a:solidFill>
                            <a:srgbClr val="000000"/>
                          </a:solidFill>
                          <a:effectLst/>
                          <a:latin typeface="Times New Roman"/>
                        </a:rPr>
                        <a:t>Kandidati s teškoćama u razvoju prijavljuju se u županijske upravne odjele za obrazovanje, odnosno Gradskom uredu za obrazovanje, sport i mlade Grada Zagreba te iskazuju svoj odabir s liste prioriteta redom kako bi željeli upisati obrazovne programe</a:t>
                      </a:r>
                      <a:endParaRPr lang="hr-HR" sz="14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1" dirty="0">
                          <a:effectLst/>
                          <a:latin typeface="Times New Roman"/>
                        </a:rPr>
                        <a:t>29. 5. do 16.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0">
                          <a:solidFill>
                            <a:srgbClr val="000000"/>
                          </a:solidFill>
                          <a:effectLst/>
                          <a:latin typeface="Times New Roman"/>
                        </a:rPr>
                        <a:t>Registracija kandidata s teškoćama u razvoju izvan redovitog sustava obrazovanja RH </a:t>
                      </a:r>
                      <a:r>
                        <a:rPr lang="hr-HR" sz="1400" b="0">
                          <a:effectLst/>
                          <a:latin typeface="Times New Roman"/>
                        </a:rPr>
                        <a:t>putem </a:t>
                      </a:r>
                      <a:r>
                        <a:rPr lang="hr-HR" sz="1400" b="0" u="sng" strike="noStrike">
                          <a:solidFill>
                            <a:srgbClr val="0563C1"/>
                          </a:solidFill>
                          <a:effectLst/>
                          <a:latin typeface="Times New Roman"/>
                          <a:hlinkClick r:id="rId2"/>
                        </a:rPr>
                        <a:t>srednje.e-upisi.hr</a:t>
                      </a:r>
                      <a:endParaRPr lang="hr-HR" sz="140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29. 5. do 16.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0">
                          <a:solidFill>
                            <a:srgbClr val="000000"/>
                          </a:solidFill>
                          <a:effectLst/>
                          <a:latin typeface="Times New Roman"/>
                        </a:rPr>
                        <a:t>Dostava osobnih dokumenata i svjedodžbi za kandidate s teškoćama u razvoju izvan redovitog sustava obrazovanja RH Središnjem prijavnom uredu</a:t>
                      </a:r>
                      <a:endParaRPr lang="hr-HR" sz="140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29. 5. do 16.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0" dirty="0">
                          <a:effectLst/>
                          <a:latin typeface="Times New Roman"/>
                        </a:rPr>
                        <a:t>Upisna povjerenstva županijskih upravnih odjela i Gradskog ureda za obrazovanje, sport i mlade Grada Zagreba unose navedene odabire u sustav</a:t>
                      </a:r>
                      <a:endParaRPr lang="hr-HR" sz="14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29. 5. do 21.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0">
                          <a:effectLst/>
                          <a:latin typeface="Times New Roman"/>
                        </a:rPr>
                        <a:t>Dostava dokumenata kojima se ostvaruju dodatna prava za upis (dostavljaju se putem </a:t>
                      </a:r>
                      <a:r>
                        <a:rPr lang="hr-HR" sz="1400" b="0" u="sng" strike="noStrike">
                          <a:solidFill>
                            <a:srgbClr val="0563C1"/>
                          </a:solidFill>
                          <a:effectLst/>
                          <a:latin typeface="Times New Roman"/>
                          <a:hlinkClick r:id="rId2"/>
                        </a:rPr>
                        <a:t>srednje.e-upisi.hr </a:t>
                      </a:r>
                      <a:r>
                        <a:rPr lang="hr-HR" sz="1400" b="0">
                          <a:effectLst/>
                          <a:latin typeface="Times New Roman"/>
                        </a:rPr>
                        <a:t>)</a:t>
                      </a:r>
                      <a:endParaRPr lang="hr-HR" sz="140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29. 5. do 26.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vi-VN" sz="1400" b="0">
                          <a:solidFill>
                            <a:srgbClr val="000000"/>
                          </a:solidFill>
                          <a:effectLst/>
                          <a:latin typeface="Times New Roman"/>
                        </a:rPr>
                        <a:t>Provođenje dodatnih provjera za kandidate s teškoćama u razvoju i unos rezultata u sustav</a:t>
                      </a:r>
                      <a:endParaRPr lang="vi-VN" sz="140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23. 6. do 26.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0">
                          <a:effectLst/>
                          <a:latin typeface="Times New Roman"/>
                        </a:rPr>
                        <a:t>Početak prikaza ljestvica poretka</a:t>
                      </a:r>
                      <a:endParaRPr lang="hr-HR" sz="140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26. 6. 2023.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1">
                          <a:effectLst/>
                          <a:latin typeface="Times New Roman"/>
                        </a:rPr>
                        <a:t>Rangiranje kandidata s teškoćama u razvoju</a:t>
                      </a:r>
                      <a:endParaRPr lang="hr-HR" sz="140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1" dirty="0">
                          <a:effectLst/>
                          <a:latin typeface="Times New Roman"/>
                        </a:rPr>
                        <a:t>27. 6. 2023.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r h="0">
                <a:tc>
                  <a:txBody>
                    <a:bodyPr/>
                    <a:lstStyle/>
                    <a:p>
                      <a:pPr marL="0" marR="0" fontAlgn="ctr">
                        <a:spcBef>
                          <a:spcPts val="0"/>
                        </a:spcBef>
                      </a:pPr>
                      <a:r>
                        <a:rPr lang="hr-HR" sz="1400" b="0" dirty="0">
                          <a:solidFill>
                            <a:srgbClr val="000000"/>
                          </a:solidFill>
                          <a:effectLst/>
                          <a:latin typeface="Times New Roman"/>
                        </a:rPr>
                        <a:t>Smanjenje upisnih kvota razrednih odjela pojedinih obrazovnih programa sukladno Državnom pedagoškom standardu  zbog upisanih učenika s teškoćama u razvoju</a:t>
                      </a:r>
                      <a:endParaRPr lang="hr-HR" sz="14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c>
                  <a:txBody>
                    <a:bodyPr/>
                    <a:lstStyle/>
                    <a:p>
                      <a:pPr marL="0" marR="0" algn="r" fontAlgn="ctr">
                        <a:spcBef>
                          <a:spcPts val="0"/>
                        </a:spcBef>
                      </a:pPr>
                      <a:r>
                        <a:rPr lang="hr-HR" sz="1800" b="0" dirty="0">
                          <a:effectLst/>
                          <a:latin typeface="Times New Roman"/>
                        </a:rPr>
                        <a:t>28. 6. 2023.</a:t>
                      </a:r>
                      <a:endParaRPr lang="hr-HR" sz="1800" dirty="0">
                        <a:effectLst/>
                        <a:latin typeface="Times New Roman"/>
                      </a:endParaRPr>
                    </a:p>
                  </a:txBody>
                  <a:tcPr marL="57150" marR="57150"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5F5F5"/>
                    </a:solidFill>
                  </a:tcPr>
                </a:tc>
              </a:tr>
            </a:tbl>
          </a:graphicData>
        </a:graphic>
      </p:graphicFrame>
      <p:sp>
        <p:nvSpPr>
          <p:cNvPr id="5" name="Rectangle 1"/>
          <p:cNvSpPr>
            <a:spLocks noChangeArrowheads="1"/>
          </p:cNvSpPr>
          <p:nvPr/>
        </p:nvSpPr>
        <p:spPr bwMode="auto">
          <a:xfrm>
            <a:off x="2100263" y="1652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r-Latn-RS" altLang="sr-Latn-RS" sz="1800" b="0" i="0" u="none" strike="noStrike" cap="none" normalizeH="0" baseline="0" smtClean="0">
                <a:ln>
                  <a:noFill/>
                </a:ln>
                <a:solidFill>
                  <a:schemeClr val="tx1"/>
                </a:solidFill>
                <a:effectLst/>
                <a:latin typeface="Arial" pitchFamily="34" charset="0"/>
                <a:cs typeface="Arial" pitchFamily="34" charset="0"/>
              </a:rPr>
              <a:t/>
            </a:r>
            <a:br>
              <a:rPr kumimoji="0" lang="sr-Latn-RS" altLang="sr-Latn-RS" sz="1800" b="0" i="0" u="none" strike="noStrike" cap="none" normalizeH="0" baseline="0" smtClean="0">
                <a:ln>
                  <a:noFill/>
                </a:ln>
                <a:solidFill>
                  <a:schemeClr val="tx1"/>
                </a:solidFill>
                <a:effectLst/>
                <a:latin typeface="Arial" pitchFamily="34" charset="0"/>
                <a:cs typeface="Arial" pitchFamily="34" charset="0"/>
              </a:rPr>
            </a:br>
            <a:endParaRPr kumimoji="0" lang="sr-Latn-RS" altLang="sr-Latn-R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46345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p:cNvSpPr txBox="1"/>
          <p:nvPr/>
        </p:nvSpPr>
        <p:spPr>
          <a:xfrm>
            <a:off x="755576" y="1340768"/>
            <a:ext cx="7704856" cy="3785652"/>
          </a:xfrm>
          <a:prstGeom prst="rect">
            <a:avLst/>
          </a:prstGeom>
          <a:noFill/>
        </p:spPr>
        <p:txBody>
          <a:bodyPr wrap="square" rtlCol="0">
            <a:spAutoFit/>
          </a:bodyPr>
          <a:lstStyle/>
          <a:p>
            <a:r>
              <a:rPr lang="hr-HR" sz="2400" dirty="0" smtClean="0">
                <a:solidFill>
                  <a:schemeClr val="tx2"/>
                </a:solidFill>
              </a:rPr>
              <a:t>Upravni odjel za obrazovanje, kulturu, šport i tehničku </a:t>
            </a:r>
            <a:r>
              <a:rPr lang="hr-HR" sz="2400" dirty="0" smtClean="0">
                <a:solidFill>
                  <a:schemeClr val="tx2"/>
                </a:solidFill>
              </a:rPr>
              <a:t>kulturu</a:t>
            </a:r>
          </a:p>
          <a:p>
            <a:r>
              <a:rPr lang="hr-HR" sz="2400" dirty="0" smtClean="0">
                <a:solidFill>
                  <a:schemeClr val="tx2"/>
                </a:solidFill>
              </a:rPr>
              <a:t>Područni ured </a:t>
            </a:r>
            <a:r>
              <a:rPr lang="hr-HR" sz="2400" b="1" dirty="0" smtClean="0">
                <a:solidFill>
                  <a:schemeClr val="tx2"/>
                </a:solidFill>
              </a:rPr>
              <a:t>Donja Stubica</a:t>
            </a:r>
            <a:r>
              <a:rPr lang="hr-HR" sz="2400" dirty="0" smtClean="0">
                <a:solidFill>
                  <a:schemeClr val="tx2"/>
                </a:solidFill>
              </a:rPr>
              <a:t> </a:t>
            </a:r>
          </a:p>
          <a:p>
            <a:r>
              <a:rPr lang="hr-HR" sz="2400" dirty="0" smtClean="0">
                <a:solidFill>
                  <a:schemeClr val="tx2"/>
                </a:solidFill>
              </a:rPr>
              <a:t>Trg </a:t>
            </a:r>
            <a:r>
              <a:rPr lang="hr-HR" sz="2400" dirty="0" smtClean="0">
                <a:solidFill>
                  <a:schemeClr val="tx2"/>
                </a:solidFill>
              </a:rPr>
              <a:t>Matije Gupca 20, </a:t>
            </a:r>
            <a:r>
              <a:rPr lang="hr-HR" sz="2400" b="1" dirty="0" smtClean="0">
                <a:solidFill>
                  <a:schemeClr val="tx2"/>
                </a:solidFill>
              </a:rPr>
              <a:t>soba 37, 1. kat. </a:t>
            </a:r>
          </a:p>
          <a:p>
            <a:r>
              <a:rPr lang="hr-HR" sz="2400" dirty="0" smtClean="0">
                <a:solidFill>
                  <a:schemeClr val="tx2"/>
                </a:solidFill>
              </a:rPr>
              <a:t>Telefon: 049 286 126 </a:t>
            </a:r>
            <a:endParaRPr lang="hr-HR" sz="2400" dirty="0" smtClean="0">
              <a:solidFill>
                <a:schemeClr val="tx2"/>
              </a:solidFill>
            </a:endParaRPr>
          </a:p>
          <a:p>
            <a:r>
              <a:rPr lang="hr-HR" sz="2400" b="1" dirty="0" smtClean="0">
                <a:solidFill>
                  <a:schemeClr val="tx2"/>
                </a:solidFill>
              </a:rPr>
              <a:t>E-mail</a:t>
            </a:r>
            <a:r>
              <a:rPr lang="hr-HR" sz="2400" b="1" dirty="0" smtClean="0">
                <a:solidFill>
                  <a:schemeClr val="tx2"/>
                </a:solidFill>
              </a:rPr>
              <a:t>: </a:t>
            </a:r>
            <a:r>
              <a:rPr lang="hr-HR" sz="2400" b="1" dirty="0" err="1" smtClean="0">
                <a:solidFill>
                  <a:schemeClr val="tx2"/>
                </a:solidFill>
                <a:hlinkClick r:id="rId2"/>
              </a:rPr>
              <a:t>martina.obestar</a:t>
            </a:r>
            <a:r>
              <a:rPr lang="hr-HR" sz="2400" b="1" dirty="0" smtClean="0">
                <a:solidFill>
                  <a:schemeClr val="tx2"/>
                </a:solidFill>
                <a:hlinkClick r:id="rId2"/>
              </a:rPr>
              <a:t>@</a:t>
            </a:r>
            <a:r>
              <a:rPr lang="hr-HR" sz="2400" b="1" dirty="0" err="1" smtClean="0">
                <a:solidFill>
                  <a:schemeClr val="tx2"/>
                </a:solidFill>
                <a:hlinkClick r:id="rId2"/>
              </a:rPr>
              <a:t>kzz.hr</a:t>
            </a:r>
            <a:endParaRPr lang="hr-HR" sz="2400" b="1" dirty="0" smtClean="0">
              <a:solidFill>
                <a:schemeClr val="tx2"/>
              </a:solidFill>
            </a:endParaRPr>
          </a:p>
          <a:p>
            <a:endParaRPr lang="hr-HR" sz="2400" b="1" dirty="0" smtClean="0">
              <a:solidFill>
                <a:schemeClr val="tx2"/>
              </a:solidFill>
            </a:endParaRPr>
          </a:p>
          <a:p>
            <a:r>
              <a:rPr lang="hr-HR" sz="2400" u="sng" dirty="0" smtClean="0">
                <a:solidFill>
                  <a:schemeClr val="tx2"/>
                </a:solidFill>
              </a:rPr>
              <a:t>Ponijeti</a:t>
            </a:r>
            <a:r>
              <a:rPr lang="hr-HR" sz="2400" u="sng" dirty="0" smtClean="0">
                <a:solidFill>
                  <a:schemeClr val="tx2"/>
                </a:solidFill>
              </a:rPr>
              <a:t>: </a:t>
            </a:r>
            <a:r>
              <a:rPr lang="hr-HR" sz="2400" b="1" dirty="0" smtClean="0">
                <a:solidFill>
                  <a:schemeClr val="tx2"/>
                </a:solidFill>
              </a:rPr>
              <a:t>Rješenje </a:t>
            </a:r>
            <a:r>
              <a:rPr lang="hr-HR" sz="2400" dirty="0" smtClean="0">
                <a:solidFill>
                  <a:schemeClr val="tx2"/>
                </a:solidFill>
              </a:rPr>
              <a:t>Ureda o primjerenom programu obrazovanja</a:t>
            </a:r>
            <a:r>
              <a:rPr lang="hr-HR" sz="2400" b="1" dirty="0" smtClean="0">
                <a:solidFill>
                  <a:schemeClr val="tx2"/>
                </a:solidFill>
              </a:rPr>
              <a:t> </a:t>
            </a:r>
            <a:r>
              <a:rPr lang="hr-HR" sz="2400" dirty="0" smtClean="0">
                <a:solidFill>
                  <a:schemeClr val="tx2"/>
                </a:solidFill>
              </a:rPr>
              <a:t>+ </a:t>
            </a:r>
            <a:r>
              <a:rPr lang="hr-HR" sz="2400" b="1" dirty="0" smtClean="0">
                <a:solidFill>
                  <a:schemeClr val="tx2"/>
                </a:solidFill>
              </a:rPr>
              <a:t>stručno mišljenje Službe za profesionalno usmjeravanje Hrvatskoga zavoda za zapošljavanje </a:t>
            </a:r>
            <a:endParaRPr lang="hr-HR" sz="2400" dirty="0" smtClean="0">
              <a:solidFill>
                <a:schemeClr val="tx2"/>
              </a:solidFill>
            </a:endParaRPr>
          </a:p>
        </p:txBody>
      </p:sp>
    </p:spTree>
    <p:extLst>
      <p:ext uri="{BB962C8B-B14F-4D97-AF65-F5344CB8AC3E}">
        <p14:creationId xmlns:p14="http://schemas.microsoft.com/office/powerpoint/2010/main" val="1161488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chemeClr val="tx2">
                    <a:lumMod val="75000"/>
                  </a:schemeClr>
                </a:solidFill>
              </a:rPr>
              <a:t>Natječaj za upis učenika</a:t>
            </a:r>
            <a:endParaRPr lang="hr-HR" dirty="0">
              <a:solidFill>
                <a:schemeClr val="tx2">
                  <a:lumMod val="75000"/>
                </a:schemeClr>
              </a:solidFill>
            </a:endParaRPr>
          </a:p>
        </p:txBody>
      </p:sp>
      <p:sp>
        <p:nvSpPr>
          <p:cNvPr id="3" name="Rezervirano mjesto sadržaja 2"/>
          <p:cNvSpPr>
            <a:spLocks noGrp="1"/>
          </p:cNvSpPr>
          <p:nvPr>
            <p:ph idx="1"/>
          </p:nvPr>
        </p:nvSpPr>
        <p:spPr/>
        <p:txBody>
          <a:bodyPr>
            <a:noAutofit/>
          </a:bodyPr>
          <a:lstStyle/>
          <a:p>
            <a:r>
              <a:rPr lang="hr-HR" sz="2400" dirty="0" smtClean="0">
                <a:solidFill>
                  <a:schemeClr val="tx2"/>
                </a:solidFill>
              </a:rPr>
              <a:t>Natječaj za upis učenika objavljuje se najkasnije do </a:t>
            </a:r>
            <a:r>
              <a:rPr lang="hr-HR" sz="2400" b="1" dirty="0" smtClean="0">
                <a:solidFill>
                  <a:schemeClr val="tx2"/>
                </a:solidFill>
              </a:rPr>
              <a:t>20. lipnja </a:t>
            </a:r>
            <a:r>
              <a:rPr lang="hr-HR" sz="2400" dirty="0" smtClean="0">
                <a:solidFill>
                  <a:schemeClr val="tx2"/>
                </a:solidFill>
              </a:rPr>
              <a:t>na mrežnim stranicama i oglasnim pločama </a:t>
            </a:r>
            <a:r>
              <a:rPr lang="hr-HR" sz="2400" b="1" dirty="0" smtClean="0">
                <a:solidFill>
                  <a:schemeClr val="tx2"/>
                </a:solidFill>
              </a:rPr>
              <a:t>srednjih škola i osnivača</a:t>
            </a:r>
          </a:p>
          <a:p>
            <a:endParaRPr lang="hr-HR" sz="2400" b="1" dirty="0" smtClean="0">
              <a:solidFill>
                <a:schemeClr val="tx2"/>
              </a:solidFill>
            </a:endParaRPr>
          </a:p>
          <a:p>
            <a:r>
              <a:rPr lang="hr-HR" sz="2400" b="1" dirty="0" smtClean="0">
                <a:solidFill>
                  <a:schemeClr val="tx2"/>
                </a:solidFill>
              </a:rPr>
              <a:t>Učenik svoj upis potvrđuje vlastitim potpisom i  potpisom roditelja na obrascu (upisnici)</a:t>
            </a:r>
          </a:p>
          <a:p>
            <a:r>
              <a:rPr lang="hr-HR" sz="2400" b="1" dirty="0" smtClean="0">
                <a:solidFill>
                  <a:schemeClr val="tx2"/>
                </a:solidFill>
              </a:rPr>
              <a:t>Obrazac će biti dostupan na</a:t>
            </a:r>
            <a:r>
              <a:rPr lang="hr-HR" sz="2400" b="1" dirty="0">
                <a:solidFill>
                  <a:schemeClr val="tx2"/>
                </a:solidFill>
              </a:rPr>
              <a:t> </a:t>
            </a:r>
            <a:r>
              <a:rPr lang="hr-HR" sz="2400" b="1" dirty="0" err="1" smtClean="0">
                <a:solidFill>
                  <a:schemeClr val="tx2"/>
                </a:solidFill>
                <a:hlinkClick r:id="rId2"/>
              </a:rPr>
              <a:t>upisi.hr</a:t>
            </a:r>
            <a:r>
              <a:rPr lang="hr-HR" sz="2400" b="1" dirty="0" smtClean="0">
                <a:solidFill>
                  <a:schemeClr val="tx2"/>
                </a:solidFill>
              </a:rPr>
              <a:t> nakon objave konačnih rezultata</a:t>
            </a:r>
          </a:p>
          <a:p>
            <a:r>
              <a:rPr lang="hr-HR" sz="2400" b="1" dirty="0" smtClean="0">
                <a:solidFill>
                  <a:schemeClr val="tx2"/>
                </a:solidFill>
              </a:rPr>
              <a:t>Upisnicu je dužan dostaviti u srednju školu</a:t>
            </a:r>
          </a:p>
        </p:txBody>
      </p:sp>
    </p:spTree>
    <p:extLst>
      <p:ext uri="{BB962C8B-B14F-4D97-AF65-F5344CB8AC3E}">
        <p14:creationId xmlns:p14="http://schemas.microsoft.com/office/powerpoint/2010/main" val="2535115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Sadržaj prezentacije</a:t>
            </a:r>
            <a:endParaRPr lang="hr-HR" dirty="0"/>
          </a:p>
        </p:txBody>
      </p:sp>
      <p:sp>
        <p:nvSpPr>
          <p:cNvPr id="3" name="Rezervirano mjesto sadržaja 2"/>
          <p:cNvSpPr>
            <a:spLocks noGrp="1"/>
          </p:cNvSpPr>
          <p:nvPr>
            <p:ph idx="1"/>
          </p:nvPr>
        </p:nvSpPr>
        <p:spPr>
          <a:xfrm>
            <a:off x="457200" y="1600200"/>
            <a:ext cx="8229600" cy="4925144"/>
          </a:xfrm>
        </p:spPr>
        <p:txBody>
          <a:bodyPr>
            <a:normAutofit lnSpcReduction="10000"/>
          </a:bodyPr>
          <a:lstStyle/>
          <a:p>
            <a:pPr marL="0" indent="0">
              <a:lnSpc>
                <a:spcPct val="150000"/>
              </a:lnSpc>
              <a:buNone/>
            </a:pPr>
            <a:r>
              <a:rPr lang="hr-HR" dirty="0" smtClean="0"/>
              <a:t>1. Elementi vrednovanja kandidata</a:t>
            </a:r>
          </a:p>
          <a:p>
            <a:pPr marL="0" lvl="1" indent="0">
              <a:lnSpc>
                <a:spcPct val="150000"/>
              </a:lnSpc>
              <a:buNone/>
            </a:pPr>
            <a:r>
              <a:rPr lang="hr-HR" dirty="0" smtClean="0"/>
              <a:t>	</a:t>
            </a:r>
            <a:r>
              <a:rPr lang="hr-HR" sz="2400" dirty="0" smtClean="0"/>
              <a:t>-zajednički</a:t>
            </a:r>
            <a:r>
              <a:rPr lang="hr-HR" sz="2400" dirty="0"/>
              <a:t>, dodatni, </a:t>
            </a:r>
            <a:r>
              <a:rPr lang="hr-HR" sz="2400" dirty="0" smtClean="0"/>
              <a:t>posebni</a:t>
            </a:r>
          </a:p>
          <a:p>
            <a:pPr marL="0" lvl="1" indent="0">
              <a:lnSpc>
                <a:spcPct val="150000"/>
              </a:lnSpc>
              <a:buNone/>
            </a:pPr>
            <a:r>
              <a:rPr lang="hr-HR" dirty="0" smtClean="0"/>
              <a:t>2. Upis </a:t>
            </a:r>
            <a:r>
              <a:rPr lang="hr-HR" dirty="0"/>
              <a:t>u programe obrazovanja za vezane </a:t>
            </a:r>
            <a:r>
              <a:rPr lang="hr-HR" dirty="0" smtClean="0"/>
              <a:t>obrte</a:t>
            </a:r>
          </a:p>
          <a:p>
            <a:pPr marL="0" lvl="1" indent="0">
              <a:lnSpc>
                <a:spcPct val="150000"/>
              </a:lnSpc>
              <a:buNone/>
            </a:pPr>
            <a:r>
              <a:rPr lang="hr-HR" dirty="0" smtClean="0"/>
              <a:t>3. Vrednovanje </a:t>
            </a:r>
            <a:r>
              <a:rPr lang="hr-HR" dirty="0"/>
              <a:t>uspjeha kandidata sa zdravstvenim </a:t>
            </a:r>
            <a:r>
              <a:rPr lang="hr-HR" dirty="0" smtClean="0"/>
              <a:t>     teškoćama </a:t>
            </a:r>
          </a:p>
          <a:p>
            <a:pPr marL="0" lvl="1" indent="0">
              <a:lnSpc>
                <a:spcPct val="150000"/>
              </a:lnSpc>
              <a:buNone/>
            </a:pPr>
            <a:r>
              <a:rPr lang="hr-HR" dirty="0" smtClean="0"/>
              <a:t>4. Rokovi za upis sukladno Odluci o upisu </a:t>
            </a:r>
          </a:p>
          <a:p>
            <a:pPr marL="0" lvl="1" indent="0">
              <a:lnSpc>
                <a:spcPct val="150000"/>
              </a:lnSpc>
              <a:buNone/>
            </a:pPr>
            <a:r>
              <a:rPr lang="hr-HR" dirty="0" smtClean="0"/>
              <a:t>5. Natječaj za upis učenika </a:t>
            </a:r>
            <a:endParaRPr lang="hr-HR" dirty="0"/>
          </a:p>
          <a:p>
            <a:endParaRPr lang="hr-HR" dirty="0" smtClean="0"/>
          </a:p>
          <a:p>
            <a:endParaRPr lang="hr-HR" dirty="0" smtClean="0"/>
          </a:p>
        </p:txBody>
      </p:sp>
    </p:spTree>
    <p:extLst>
      <p:ext uri="{BB962C8B-B14F-4D97-AF65-F5344CB8AC3E}">
        <p14:creationId xmlns:p14="http://schemas.microsoft.com/office/powerpoint/2010/main" val="15284275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chemeClr val="tx2">
                    <a:lumMod val="75000"/>
                  </a:schemeClr>
                </a:solidFill>
              </a:rPr>
              <a:t>VAŽNE stranice i dokumenti! </a:t>
            </a:r>
            <a:endParaRPr lang="hr-HR" dirty="0">
              <a:solidFill>
                <a:schemeClr val="tx2">
                  <a:lumMod val="75000"/>
                </a:schemeClr>
              </a:solidFill>
            </a:endParaRPr>
          </a:p>
        </p:txBody>
      </p:sp>
      <p:sp>
        <p:nvSpPr>
          <p:cNvPr id="3" name="Rezervirano mjesto sadržaja 2"/>
          <p:cNvSpPr>
            <a:spLocks noGrp="1"/>
          </p:cNvSpPr>
          <p:nvPr>
            <p:ph idx="1"/>
          </p:nvPr>
        </p:nvSpPr>
        <p:spPr>
          <a:xfrm>
            <a:off x="467544" y="1628800"/>
            <a:ext cx="8229600" cy="4525963"/>
          </a:xfrm>
        </p:spPr>
        <p:txBody>
          <a:bodyPr>
            <a:normAutofit fontScale="47500" lnSpcReduction="20000"/>
          </a:bodyPr>
          <a:lstStyle/>
          <a:p>
            <a:r>
              <a:rPr lang="hr-HR" sz="6700" b="1" dirty="0">
                <a:solidFill>
                  <a:schemeClr val="tx2"/>
                </a:solidFill>
                <a:hlinkClick r:id="rId2"/>
              </a:rPr>
              <a:t>https://srednje.e-upisi.hr</a:t>
            </a:r>
            <a:r>
              <a:rPr lang="hr-HR" sz="6700" b="1" dirty="0" smtClean="0">
                <a:solidFill>
                  <a:schemeClr val="tx2"/>
                </a:solidFill>
                <a:hlinkClick r:id="rId2"/>
              </a:rPr>
              <a:t>/#/</a:t>
            </a:r>
            <a:endParaRPr lang="hr-HR" sz="6700" b="1" dirty="0" smtClean="0">
              <a:solidFill>
                <a:schemeClr val="tx2"/>
              </a:solidFill>
            </a:endParaRPr>
          </a:p>
          <a:p>
            <a:endParaRPr lang="hr-HR" sz="3600" b="1" dirty="0" smtClean="0">
              <a:solidFill>
                <a:schemeClr val="tx2"/>
              </a:solidFill>
              <a:hlinkClick r:id="rId3"/>
            </a:endParaRPr>
          </a:p>
          <a:p>
            <a:pPr marL="0" indent="0" fontAlgn="base">
              <a:buNone/>
            </a:pPr>
            <a:r>
              <a:rPr lang="hr-HR" dirty="0" smtClean="0">
                <a:solidFill>
                  <a:schemeClr val="tx2"/>
                </a:solidFill>
              </a:rPr>
              <a:t>Sve </a:t>
            </a:r>
            <a:r>
              <a:rPr lang="hr-HR" dirty="0">
                <a:solidFill>
                  <a:schemeClr val="tx2"/>
                </a:solidFill>
              </a:rPr>
              <a:t>informacije o postupku prijava i upisa u srednju školu za školsku godinu </a:t>
            </a:r>
            <a:r>
              <a:rPr lang="hr-HR" dirty="0" smtClean="0">
                <a:solidFill>
                  <a:schemeClr val="tx2"/>
                </a:solidFill>
              </a:rPr>
              <a:t>2023./2024. </a:t>
            </a:r>
            <a:r>
              <a:rPr lang="hr-HR" dirty="0">
                <a:solidFill>
                  <a:schemeClr val="tx2"/>
                </a:solidFill>
              </a:rPr>
              <a:t>dostupne su u </a:t>
            </a:r>
            <a:r>
              <a:rPr lang="hr-HR" b="1" dirty="0" smtClean="0">
                <a:solidFill>
                  <a:schemeClr val="tx2"/>
                </a:solidFill>
              </a:rPr>
              <a:t>brošurama</a:t>
            </a:r>
            <a:r>
              <a:rPr lang="hr-HR" dirty="0">
                <a:solidFill>
                  <a:schemeClr val="tx2"/>
                </a:solidFill>
              </a:rPr>
              <a:t> prema tipu učenika: </a:t>
            </a:r>
            <a:endParaRPr lang="hr-HR" dirty="0" smtClean="0">
              <a:solidFill>
                <a:schemeClr val="tx2"/>
              </a:solidFill>
            </a:endParaRPr>
          </a:p>
          <a:p>
            <a:pPr marL="0" indent="0" fontAlgn="base">
              <a:buNone/>
            </a:pPr>
            <a:endParaRPr lang="hr-HR" dirty="0">
              <a:solidFill>
                <a:schemeClr val="tx2"/>
              </a:solidFill>
            </a:endParaRPr>
          </a:p>
          <a:p>
            <a:pPr fontAlgn="base"/>
            <a:r>
              <a:rPr lang="hr-HR" dirty="0">
                <a:solidFill>
                  <a:schemeClr val="tx2"/>
                </a:solidFill>
                <a:hlinkClick r:id="rId4"/>
              </a:rPr>
              <a:t>https://</a:t>
            </a:r>
            <a:r>
              <a:rPr lang="hr-HR" dirty="0" smtClean="0">
                <a:solidFill>
                  <a:schemeClr val="tx2"/>
                </a:solidFill>
                <a:hlinkClick r:id="rId4"/>
              </a:rPr>
              <a:t>srednje.e-upisi.hr/files/e-upisi_brosura_Redoviti_kandidati.pdf</a:t>
            </a:r>
            <a:endParaRPr lang="hr-HR" dirty="0" smtClean="0">
              <a:solidFill>
                <a:schemeClr val="tx2"/>
              </a:solidFill>
            </a:endParaRPr>
          </a:p>
          <a:p>
            <a:pPr fontAlgn="base"/>
            <a:r>
              <a:rPr lang="hr-HR" dirty="0">
                <a:solidFill>
                  <a:schemeClr val="tx2"/>
                </a:solidFill>
                <a:hlinkClick r:id="rId5"/>
              </a:rPr>
              <a:t>https://</a:t>
            </a:r>
            <a:r>
              <a:rPr lang="hr-HR" dirty="0" smtClean="0">
                <a:solidFill>
                  <a:schemeClr val="tx2"/>
                </a:solidFill>
                <a:hlinkClick r:id="rId5"/>
              </a:rPr>
              <a:t>srednje.e-upisi.hr/files/e-upisi_brosura_Kandidati_s_teskocama_u_razvoju.pdf</a:t>
            </a:r>
            <a:endParaRPr lang="hr-HR" dirty="0" smtClean="0">
              <a:solidFill>
                <a:schemeClr val="tx2"/>
              </a:solidFill>
            </a:endParaRPr>
          </a:p>
          <a:p>
            <a:pPr marL="0" indent="0" fontAlgn="base">
              <a:buNone/>
            </a:pPr>
            <a:r>
              <a:rPr lang="hr-HR" b="1" dirty="0">
                <a:solidFill>
                  <a:schemeClr val="tx2"/>
                </a:solidFill>
              </a:rPr>
              <a:t/>
            </a:r>
            <a:br>
              <a:rPr lang="hr-HR" b="1" dirty="0">
                <a:solidFill>
                  <a:schemeClr val="tx2"/>
                </a:solidFill>
              </a:rPr>
            </a:br>
            <a:r>
              <a:rPr lang="hr-HR" b="1" dirty="0" err="1">
                <a:solidFill>
                  <a:schemeClr val="tx2"/>
                </a:solidFill>
              </a:rPr>
              <a:t>Viber</a:t>
            </a:r>
            <a:r>
              <a:rPr lang="hr-HR" b="1" dirty="0">
                <a:solidFill>
                  <a:schemeClr val="tx2"/>
                </a:solidFill>
              </a:rPr>
              <a:t> </a:t>
            </a:r>
            <a:r>
              <a:rPr lang="hr-HR" b="1" dirty="0" err="1" smtClean="0">
                <a:solidFill>
                  <a:schemeClr val="tx2"/>
                </a:solidFill>
              </a:rPr>
              <a:t>info</a:t>
            </a:r>
            <a:r>
              <a:rPr lang="hr-HR" b="1" dirty="0" smtClean="0">
                <a:solidFill>
                  <a:schemeClr val="tx2"/>
                </a:solidFill>
              </a:rPr>
              <a:t>-kanal - </a:t>
            </a:r>
            <a:r>
              <a:rPr lang="hr-HR" dirty="0" smtClean="0">
                <a:solidFill>
                  <a:schemeClr val="tx2"/>
                </a:solidFill>
              </a:rPr>
              <a:t>sve </a:t>
            </a:r>
            <a:r>
              <a:rPr lang="hr-HR" dirty="0">
                <a:solidFill>
                  <a:schemeClr val="tx2"/>
                </a:solidFill>
              </a:rPr>
              <a:t>važne informacije o upisima u srednje škole za kandidate i roditelje/skrbnike. </a:t>
            </a:r>
            <a:endParaRPr lang="hr-HR" dirty="0" smtClean="0">
              <a:solidFill>
                <a:schemeClr val="tx2"/>
              </a:solidFill>
            </a:endParaRPr>
          </a:p>
          <a:p>
            <a:pPr marL="0" indent="0" fontAlgn="base">
              <a:buNone/>
            </a:pPr>
            <a:r>
              <a:rPr lang="hr-HR" dirty="0" smtClean="0">
                <a:solidFill>
                  <a:schemeClr val="tx2"/>
                </a:solidFill>
              </a:rPr>
              <a:t>Podatci </a:t>
            </a:r>
            <a:r>
              <a:rPr lang="hr-HR" dirty="0">
                <a:solidFill>
                  <a:schemeClr val="tx2"/>
                </a:solidFill>
              </a:rPr>
              <a:t>za priključivanje </a:t>
            </a:r>
            <a:r>
              <a:rPr lang="hr-HR" dirty="0" err="1" smtClean="0">
                <a:solidFill>
                  <a:schemeClr val="tx2"/>
                </a:solidFill>
              </a:rPr>
              <a:t>info</a:t>
            </a:r>
            <a:r>
              <a:rPr lang="hr-HR" dirty="0" smtClean="0">
                <a:solidFill>
                  <a:schemeClr val="tx2"/>
                </a:solidFill>
              </a:rPr>
              <a:t>-kanalu: </a:t>
            </a:r>
            <a:r>
              <a:rPr lang="hr-HR" dirty="0">
                <a:solidFill>
                  <a:schemeClr val="tx2"/>
                </a:solidFill>
              </a:rPr>
              <a:t> </a:t>
            </a:r>
            <a:r>
              <a:rPr lang="hr-HR" dirty="0">
                <a:solidFill>
                  <a:schemeClr val="tx2"/>
                </a:solidFill>
                <a:hlinkClick r:id="rId6"/>
              </a:rPr>
              <a:t>https://srednje.e-upisi.hr</a:t>
            </a:r>
            <a:r>
              <a:rPr lang="hr-HR" dirty="0">
                <a:solidFill>
                  <a:schemeClr val="tx2"/>
                </a:solidFill>
              </a:rPr>
              <a:t> pod karticom </a:t>
            </a:r>
            <a:r>
              <a:rPr lang="hr-HR" u="sng" dirty="0">
                <a:solidFill>
                  <a:schemeClr val="tx2"/>
                </a:solidFill>
              </a:rPr>
              <a:t>Pomoć i </a:t>
            </a:r>
            <a:r>
              <a:rPr lang="hr-HR" u="sng" dirty="0" smtClean="0">
                <a:solidFill>
                  <a:schemeClr val="tx2"/>
                </a:solidFill>
              </a:rPr>
              <a:t>podrška</a:t>
            </a:r>
          </a:p>
          <a:p>
            <a:pPr marL="0" indent="0" fontAlgn="base">
              <a:buNone/>
            </a:pPr>
            <a:r>
              <a:rPr lang="hr-HR" u="sng" dirty="0">
                <a:solidFill>
                  <a:srgbClr val="FF0000"/>
                </a:solidFill>
              </a:rPr>
              <a:t/>
            </a:r>
            <a:br>
              <a:rPr lang="hr-HR" u="sng" dirty="0">
                <a:solidFill>
                  <a:srgbClr val="FF0000"/>
                </a:solidFill>
              </a:rPr>
            </a:br>
            <a:r>
              <a:rPr lang="hr-HR" dirty="0">
                <a:solidFill>
                  <a:srgbClr val="FF0000"/>
                </a:solidFill>
              </a:rPr>
              <a:t/>
            </a:r>
            <a:br>
              <a:rPr lang="hr-HR" dirty="0">
                <a:solidFill>
                  <a:srgbClr val="FF0000"/>
                </a:solidFill>
              </a:rPr>
            </a:br>
            <a:r>
              <a:rPr lang="hr-HR" b="1" dirty="0">
                <a:solidFill>
                  <a:schemeClr val="tx2"/>
                </a:solidFill>
              </a:rPr>
              <a:t>Važni dokumenti za upise u I. razred srednje škole u </a:t>
            </a:r>
            <a:r>
              <a:rPr lang="hr-HR" b="1" dirty="0" err="1" smtClean="0">
                <a:solidFill>
                  <a:schemeClr val="tx2"/>
                </a:solidFill>
              </a:rPr>
              <a:t>šk.god</a:t>
            </a:r>
            <a:r>
              <a:rPr lang="hr-HR" b="1" dirty="0" smtClean="0">
                <a:solidFill>
                  <a:schemeClr val="tx2"/>
                </a:solidFill>
              </a:rPr>
              <a:t>. 2023./2024. </a:t>
            </a:r>
            <a:r>
              <a:rPr lang="hr-HR" b="1" smtClean="0">
                <a:solidFill>
                  <a:schemeClr val="tx2"/>
                </a:solidFill>
              </a:rPr>
              <a:t>:</a:t>
            </a:r>
            <a:endParaRPr lang="hr-HR" b="1" dirty="0" smtClean="0">
              <a:solidFill>
                <a:schemeClr val="tx2"/>
              </a:solidFill>
            </a:endParaRPr>
          </a:p>
          <a:p>
            <a:pPr marL="0" indent="0" fontAlgn="base">
              <a:buNone/>
            </a:pPr>
            <a:endParaRPr lang="hr-HR" b="1" dirty="0" smtClean="0">
              <a:solidFill>
                <a:schemeClr val="tx2"/>
              </a:solidFill>
            </a:endParaRPr>
          </a:p>
          <a:p>
            <a:pPr marL="0" indent="0" fontAlgn="base">
              <a:buNone/>
            </a:pPr>
            <a:r>
              <a:rPr lang="hr-HR" dirty="0" smtClean="0">
                <a:solidFill>
                  <a:schemeClr val="tx2"/>
                </a:solidFill>
              </a:rPr>
              <a:t>Pravilnik </a:t>
            </a:r>
            <a:r>
              <a:rPr lang="hr-HR" dirty="0">
                <a:solidFill>
                  <a:schemeClr val="tx2"/>
                </a:solidFill>
              </a:rPr>
              <a:t>o elementima i kriterijima za izbor kandidata za upis u I. razred srednje škole </a:t>
            </a:r>
            <a:r>
              <a:rPr lang="hr-HR" dirty="0" smtClean="0">
                <a:solidFill>
                  <a:schemeClr val="tx2"/>
                </a:solidFill>
              </a:rPr>
              <a:t>– pročišćeni tekst</a:t>
            </a:r>
            <a:r>
              <a:rPr lang="hr-HR" dirty="0">
                <a:solidFill>
                  <a:schemeClr val="tx2"/>
                </a:solidFill>
              </a:rPr>
              <a:t/>
            </a:r>
            <a:br>
              <a:rPr lang="hr-HR" dirty="0">
                <a:solidFill>
                  <a:schemeClr val="tx2"/>
                </a:solidFill>
              </a:rPr>
            </a:br>
            <a:endParaRPr lang="hr-HR" dirty="0" smtClean="0">
              <a:solidFill>
                <a:schemeClr val="tx2"/>
              </a:solidFill>
            </a:endParaRPr>
          </a:p>
          <a:p>
            <a:pPr marL="0" indent="0" fontAlgn="base">
              <a:buNone/>
            </a:pPr>
            <a:r>
              <a:rPr lang="hr-HR" dirty="0" smtClean="0">
                <a:solidFill>
                  <a:schemeClr val="tx2"/>
                </a:solidFill>
              </a:rPr>
              <a:t>Odluka </a:t>
            </a:r>
            <a:r>
              <a:rPr lang="hr-HR" dirty="0">
                <a:solidFill>
                  <a:schemeClr val="tx2"/>
                </a:solidFill>
              </a:rPr>
              <a:t>o upisu učenika u I. razred srednje škole u školskoj godini </a:t>
            </a:r>
            <a:r>
              <a:rPr lang="hr-HR" dirty="0" smtClean="0">
                <a:solidFill>
                  <a:schemeClr val="tx2"/>
                </a:solidFill>
              </a:rPr>
              <a:t>2023./2024. </a:t>
            </a:r>
            <a:endParaRPr lang="hr-HR" dirty="0">
              <a:solidFill>
                <a:schemeClr val="tx2"/>
              </a:solidFill>
            </a:endParaRPr>
          </a:p>
          <a:p>
            <a:pPr marL="0" indent="0">
              <a:buNone/>
            </a:pPr>
            <a:endParaRPr lang="hr-HR" dirty="0"/>
          </a:p>
        </p:txBody>
      </p:sp>
    </p:spTree>
    <p:extLst>
      <p:ext uri="{BB962C8B-B14F-4D97-AF65-F5344CB8AC3E}">
        <p14:creationId xmlns:p14="http://schemas.microsoft.com/office/powerpoint/2010/main" val="3616456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Elementi vrednovanja kandidata</a:t>
            </a:r>
            <a:endParaRPr lang="hr-HR" dirty="0"/>
          </a:p>
        </p:txBody>
      </p:sp>
      <p:sp>
        <p:nvSpPr>
          <p:cNvPr id="3" name="Rezervirano mjesto sadržaja 2"/>
          <p:cNvSpPr>
            <a:spLocks noGrp="1"/>
          </p:cNvSpPr>
          <p:nvPr>
            <p:ph idx="1"/>
          </p:nvPr>
        </p:nvSpPr>
        <p:spPr/>
        <p:txBody>
          <a:bodyPr/>
          <a:lstStyle/>
          <a:p>
            <a:pPr marL="0" indent="0">
              <a:buNone/>
            </a:pPr>
            <a:r>
              <a:rPr lang="hr-HR" b="1" dirty="0">
                <a:solidFill>
                  <a:schemeClr val="tx2">
                    <a:lumMod val="75000"/>
                  </a:schemeClr>
                </a:solidFill>
              </a:rPr>
              <a:t>1. Zajednički element vrednovanja</a:t>
            </a:r>
          </a:p>
          <a:p>
            <a:pPr marL="0" indent="0">
              <a:buNone/>
            </a:pPr>
            <a:r>
              <a:rPr lang="hr-HR" b="1" dirty="0">
                <a:solidFill>
                  <a:schemeClr val="tx2">
                    <a:lumMod val="75000"/>
                  </a:schemeClr>
                </a:solidFill>
              </a:rPr>
              <a:t>2. Dodatni element vrednovanja</a:t>
            </a:r>
          </a:p>
          <a:p>
            <a:pPr marL="0" indent="0">
              <a:buNone/>
            </a:pPr>
            <a:r>
              <a:rPr lang="hr-HR" b="1" dirty="0">
                <a:solidFill>
                  <a:schemeClr val="tx2">
                    <a:lumMod val="75000"/>
                  </a:schemeClr>
                </a:solidFill>
              </a:rPr>
              <a:t>3. Poseban element vrednovanja</a:t>
            </a:r>
          </a:p>
          <a:p>
            <a:endParaRPr lang="hr-HR" dirty="0"/>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3573016"/>
            <a:ext cx="2857500" cy="2000250"/>
          </a:xfrm>
          <a:prstGeom prst="rect">
            <a:avLst/>
          </a:prstGeom>
        </p:spPr>
      </p:pic>
      <p:sp>
        <p:nvSpPr>
          <p:cNvPr id="5" name="TextBox 11"/>
          <p:cNvSpPr txBox="1"/>
          <p:nvPr/>
        </p:nvSpPr>
        <p:spPr>
          <a:xfrm>
            <a:off x="5220072" y="6165304"/>
            <a:ext cx="3744416" cy="430887"/>
          </a:xfrm>
          <a:prstGeom prst="rect">
            <a:avLst/>
          </a:prstGeom>
          <a:noFill/>
        </p:spPr>
        <p:txBody>
          <a:bodyPr wrap="square" rtlCol="0">
            <a:spAutoFit/>
          </a:bodyPr>
          <a:lstStyle/>
          <a:p>
            <a:r>
              <a:rPr lang="hr-HR" sz="1100" dirty="0" smtClean="0">
                <a:solidFill>
                  <a:schemeClr val="accent1">
                    <a:lumMod val="75000"/>
                  </a:schemeClr>
                </a:solidFill>
              </a:rPr>
              <a:t>Pravilnik o elementima i kriterijima za izbor kandidata za upis</a:t>
            </a:r>
          </a:p>
          <a:p>
            <a:r>
              <a:rPr lang="hr-HR" sz="1100" dirty="0" smtClean="0">
                <a:solidFill>
                  <a:schemeClr val="accent1">
                    <a:lumMod val="75000"/>
                  </a:schemeClr>
                </a:solidFill>
              </a:rPr>
              <a:t> u 1.razred srednje škole</a:t>
            </a:r>
            <a:endParaRPr lang="hr-HR" sz="1100" dirty="0">
              <a:solidFill>
                <a:schemeClr val="accent1">
                  <a:lumMod val="75000"/>
                </a:schemeClr>
              </a:solidFill>
            </a:endParaRPr>
          </a:p>
        </p:txBody>
      </p:sp>
    </p:spTree>
    <p:extLst>
      <p:ext uri="{BB962C8B-B14F-4D97-AF65-F5344CB8AC3E}">
        <p14:creationId xmlns:p14="http://schemas.microsoft.com/office/powerpoint/2010/main" val="2454810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476672"/>
            <a:ext cx="8229600" cy="5649491"/>
          </a:xfrm>
        </p:spPr>
        <p:txBody>
          <a:bodyPr/>
          <a:lstStyle/>
          <a:p>
            <a:pPr marL="0" indent="0">
              <a:buNone/>
            </a:pPr>
            <a:r>
              <a:rPr lang="hr-HR" b="1" dirty="0" smtClean="0">
                <a:solidFill>
                  <a:schemeClr val="tx2">
                    <a:lumMod val="75000"/>
                  </a:schemeClr>
                </a:solidFill>
              </a:rPr>
              <a:t>1. Zajednički element vrednovanja</a:t>
            </a:r>
          </a:p>
        </p:txBody>
      </p:sp>
      <p:sp>
        <p:nvSpPr>
          <p:cNvPr id="4" name="Pravokutnik 3"/>
          <p:cNvSpPr/>
          <p:nvPr/>
        </p:nvSpPr>
        <p:spPr>
          <a:xfrm>
            <a:off x="131976" y="2795485"/>
            <a:ext cx="2448272" cy="1077218"/>
          </a:xfrm>
          <a:prstGeom prst="rect">
            <a:avLst/>
          </a:prstGeom>
        </p:spPr>
        <p:txBody>
          <a:bodyPr wrap="square">
            <a:spAutoFit/>
          </a:bodyPr>
          <a:lstStyle/>
          <a:p>
            <a:r>
              <a:rPr lang="hr-HR" sz="1600" dirty="0" smtClean="0"/>
              <a:t>prosjeci zaključnih ocjena iz svih nastavnih predmeta na dvije decimale od 5. do 8. razreda</a:t>
            </a:r>
          </a:p>
        </p:txBody>
      </p:sp>
      <p:sp>
        <p:nvSpPr>
          <p:cNvPr id="5" name="Pravokutnik 4"/>
          <p:cNvSpPr/>
          <p:nvPr/>
        </p:nvSpPr>
        <p:spPr>
          <a:xfrm>
            <a:off x="4643798" y="1700808"/>
            <a:ext cx="3240360" cy="830997"/>
          </a:xfrm>
          <a:prstGeom prst="rect">
            <a:avLst/>
          </a:prstGeom>
        </p:spPr>
        <p:txBody>
          <a:bodyPr wrap="square">
            <a:spAutoFit/>
          </a:bodyPr>
          <a:lstStyle/>
          <a:p>
            <a:r>
              <a:rPr lang="hr-HR" sz="1600" dirty="0" smtClean="0"/>
              <a:t>zaključne ocjene  7. i 8. razreda iz predmeta: hrvatski jezik, matematika i prvi strani jezik </a:t>
            </a:r>
            <a:endParaRPr lang="hr-HR" sz="1600" dirty="0"/>
          </a:p>
        </p:txBody>
      </p:sp>
      <p:sp>
        <p:nvSpPr>
          <p:cNvPr id="6" name="Pravokutnik 5"/>
          <p:cNvSpPr/>
          <p:nvPr/>
        </p:nvSpPr>
        <p:spPr>
          <a:xfrm>
            <a:off x="4033027" y="3701695"/>
            <a:ext cx="4698268" cy="1815882"/>
          </a:xfrm>
          <a:prstGeom prst="rect">
            <a:avLst/>
          </a:prstGeom>
        </p:spPr>
        <p:txBody>
          <a:bodyPr wrap="square">
            <a:spAutoFit/>
          </a:bodyPr>
          <a:lstStyle/>
          <a:p>
            <a:r>
              <a:rPr lang="hr-HR" sz="1600" dirty="0" smtClean="0"/>
              <a:t>zaključne ocjene 7. i 8. razreda iz nastavnih predmeta: hrvatski jezik, matematika i prvi strani jezik te triju nastavnih predmeta od kojih su dva propisana Popisom predmeta posebno važnih za upis (dio Pravilnika,) a jedan samostalno određuje srednja škola od obveznih nastavnih predmeta koji se uče u osnovnoj školi</a:t>
            </a:r>
            <a:endParaRPr lang="hr-HR" sz="1600" dirty="0"/>
          </a:p>
        </p:txBody>
      </p:sp>
      <p:sp>
        <p:nvSpPr>
          <p:cNvPr id="7" name="TextBox 7"/>
          <p:cNvSpPr txBox="1"/>
          <p:nvPr/>
        </p:nvSpPr>
        <p:spPr>
          <a:xfrm>
            <a:off x="107504" y="2416138"/>
            <a:ext cx="2472744" cy="369332"/>
          </a:xfrm>
          <a:prstGeom prst="rect">
            <a:avLst/>
          </a:prstGeom>
          <a:noFill/>
        </p:spPr>
        <p:txBody>
          <a:bodyPr wrap="square" rtlCol="0">
            <a:spAutoFit/>
          </a:bodyPr>
          <a:lstStyle/>
          <a:p>
            <a:r>
              <a:rPr lang="hr-HR" b="1" dirty="0" smtClean="0">
                <a:solidFill>
                  <a:schemeClr val="tx2">
                    <a:lumMod val="75000"/>
                  </a:schemeClr>
                </a:solidFill>
              </a:rPr>
              <a:t>ZA SVE SREDNJE ŠKOLE</a:t>
            </a:r>
            <a:endParaRPr lang="hr-HR" b="1" dirty="0">
              <a:solidFill>
                <a:schemeClr val="tx2">
                  <a:lumMod val="75000"/>
                </a:schemeClr>
              </a:solidFill>
            </a:endParaRPr>
          </a:p>
        </p:txBody>
      </p:sp>
      <p:sp>
        <p:nvSpPr>
          <p:cNvPr id="8" name="TextBox 8"/>
          <p:cNvSpPr txBox="1"/>
          <p:nvPr/>
        </p:nvSpPr>
        <p:spPr>
          <a:xfrm>
            <a:off x="4499572" y="1328175"/>
            <a:ext cx="3528812" cy="369332"/>
          </a:xfrm>
          <a:prstGeom prst="rect">
            <a:avLst/>
          </a:prstGeom>
          <a:noFill/>
        </p:spPr>
        <p:txBody>
          <a:bodyPr wrap="square" rtlCol="0">
            <a:spAutoFit/>
          </a:bodyPr>
          <a:lstStyle/>
          <a:p>
            <a:r>
              <a:rPr lang="hr-HR" b="1" dirty="0" smtClean="0">
                <a:solidFill>
                  <a:schemeClr val="tx2">
                    <a:lumMod val="75000"/>
                  </a:schemeClr>
                </a:solidFill>
              </a:rPr>
              <a:t>TROGODIŠNJE STRUKOVNE ŠKOLE</a:t>
            </a:r>
            <a:endParaRPr lang="hr-HR" b="1" dirty="0">
              <a:solidFill>
                <a:schemeClr val="tx2">
                  <a:lumMod val="75000"/>
                </a:schemeClr>
              </a:solidFill>
            </a:endParaRPr>
          </a:p>
        </p:txBody>
      </p:sp>
      <p:sp>
        <p:nvSpPr>
          <p:cNvPr id="9" name="TextBox 9"/>
          <p:cNvSpPr txBox="1"/>
          <p:nvPr/>
        </p:nvSpPr>
        <p:spPr>
          <a:xfrm>
            <a:off x="3778094" y="3414991"/>
            <a:ext cx="5171942" cy="369332"/>
          </a:xfrm>
          <a:prstGeom prst="rect">
            <a:avLst/>
          </a:prstGeom>
          <a:noFill/>
        </p:spPr>
        <p:txBody>
          <a:bodyPr wrap="square" rtlCol="0">
            <a:spAutoFit/>
          </a:bodyPr>
          <a:lstStyle/>
          <a:p>
            <a:r>
              <a:rPr lang="hr-HR" b="1" dirty="0" smtClean="0">
                <a:solidFill>
                  <a:schemeClr val="tx2">
                    <a:lumMod val="75000"/>
                  </a:schemeClr>
                </a:solidFill>
              </a:rPr>
              <a:t>GIMNAZIJE I ČETVEROGODIŠNJE STRUKOVNE ŠKOLE</a:t>
            </a:r>
            <a:endParaRPr lang="hr-HR" b="1" dirty="0">
              <a:solidFill>
                <a:schemeClr val="tx2">
                  <a:lumMod val="75000"/>
                </a:schemeClr>
              </a:solidFill>
            </a:endParaRPr>
          </a:p>
        </p:txBody>
      </p:sp>
      <p:pic>
        <p:nvPicPr>
          <p:cNvPr id="11" name="Slika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5816" y="2116306"/>
            <a:ext cx="1219962" cy="1219962"/>
          </a:xfrm>
          <a:prstGeom prst="rect">
            <a:avLst/>
          </a:prstGeom>
        </p:spPr>
      </p:pic>
      <p:sp>
        <p:nvSpPr>
          <p:cNvPr id="12" name="TextBox 11"/>
          <p:cNvSpPr txBox="1"/>
          <p:nvPr/>
        </p:nvSpPr>
        <p:spPr>
          <a:xfrm>
            <a:off x="107504" y="6292483"/>
            <a:ext cx="3744416" cy="430887"/>
          </a:xfrm>
          <a:prstGeom prst="rect">
            <a:avLst/>
          </a:prstGeom>
          <a:noFill/>
        </p:spPr>
        <p:txBody>
          <a:bodyPr wrap="square" rtlCol="0">
            <a:spAutoFit/>
          </a:bodyPr>
          <a:lstStyle/>
          <a:p>
            <a:r>
              <a:rPr lang="hr-HR" sz="1100" dirty="0" smtClean="0">
                <a:solidFill>
                  <a:schemeClr val="accent1">
                    <a:lumMod val="75000"/>
                  </a:schemeClr>
                </a:solidFill>
              </a:rPr>
              <a:t>Pravilnik o elementima i kriterijima za izbor kandidata za upis</a:t>
            </a:r>
          </a:p>
          <a:p>
            <a:r>
              <a:rPr lang="hr-HR" sz="1100" dirty="0" smtClean="0">
                <a:solidFill>
                  <a:schemeClr val="accent1">
                    <a:lumMod val="75000"/>
                  </a:schemeClr>
                </a:solidFill>
              </a:rPr>
              <a:t> u 1.razred srednje škole</a:t>
            </a:r>
            <a:endParaRPr lang="hr-HR" sz="1100" dirty="0">
              <a:solidFill>
                <a:schemeClr val="accent1">
                  <a:lumMod val="75000"/>
                </a:schemeClr>
              </a:solidFill>
            </a:endParaRPr>
          </a:p>
        </p:txBody>
      </p:sp>
    </p:spTree>
    <p:extLst>
      <p:ext uri="{BB962C8B-B14F-4D97-AF65-F5344CB8AC3E}">
        <p14:creationId xmlns:p14="http://schemas.microsoft.com/office/powerpoint/2010/main" val="3373014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57200" y="836712"/>
            <a:ext cx="8229600" cy="5289451"/>
          </a:xfrm>
        </p:spPr>
        <p:txBody>
          <a:bodyPr>
            <a:normAutofit/>
          </a:bodyPr>
          <a:lstStyle/>
          <a:p>
            <a:pPr marL="0" indent="0">
              <a:buNone/>
            </a:pPr>
            <a:r>
              <a:rPr lang="hr-HR" b="1" dirty="0" smtClean="0">
                <a:solidFill>
                  <a:schemeClr val="tx2">
                    <a:lumMod val="75000"/>
                  </a:schemeClr>
                </a:solidFill>
              </a:rPr>
              <a:t>2. Dodatni element vrednovanja</a:t>
            </a:r>
          </a:p>
          <a:p>
            <a:pPr marL="0" indent="0">
              <a:buNone/>
            </a:pPr>
            <a:endParaRPr lang="hr-HR" b="1" dirty="0">
              <a:solidFill>
                <a:schemeClr val="tx2">
                  <a:lumMod val="75000"/>
                </a:schemeClr>
              </a:solidFill>
            </a:endParaRPr>
          </a:p>
          <a:p>
            <a:pPr marL="0" indent="0">
              <a:buNone/>
            </a:pPr>
            <a:r>
              <a:rPr lang="hr-HR" sz="2600" dirty="0" smtClean="0">
                <a:solidFill>
                  <a:schemeClr val="tx2">
                    <a:lumMod val="75000"/>
                  </a:schemeClr>
                </a:solidFill>
              </a:rPr>
              <a:t>Dodatni element vrednovanja čine sposobnosti, darovitosti i znanja kandidata. Dokazuje se i vrednuje: </a:t>
            </a:r>
          </a:p>
          <a:p>
            <a:pPr marL="0" indent="0">
              <a:buNone/>
            </a:pPr>
            <a:endParaRPr lang="hr-HR" sz="2600" dirty="0" smtClean="0">
              <a:solidFill>
                <a:schemeClr val="tx2">
                  <a:lumMod val="75000"/>
                </a:schemeClr>
              </a:solidFill>
            </a:endParaRPr>
          </a:p>
          <a:p>
            <a:r>
              <a:rPr lang="hr-HR" sz="2000" dirty="0" smtClean="0">
                <a:solidFill>
                  <a:schemeClr val="tx2">
                    <a:lumMod val="75000"/>
                  </a:schemeClr>
                </a:solidFill>
              </a:rPr>
              <a:t>Na osnovi provjere (ispitivanja) posebnih znanja, vještina, sposobnosti i darovitosti</a:t>
            </a:r>
          </a:p>
          <a:p>
            <a:r>
              <a:rPr lang="hr-HR" sz="2000" dirty="0" smtClean="0">
                <a:solidFill>
                  <a:schemeClr val="tx2">
                    <a:lumMod val="75000"/>
                  </a:schemeClr>
                </a:solidFill>
              </a:rPr>
              <a:t>Na osnovi rezultata postignutih na natjecanjima u znanju</a:t>
            </a:r>
          </a:p>
          <a:p>
            <a:r>
              <a:rPr lang="hr-HR" sz="2000" dirty="0" smtClean="0">
                <a:solidFill>
                  <a:schemeClr val="tx2">
                    <a:lumMod val="75000"/>
                  </a:schemeClr>
                </a:solidFill>
              </a:rPr>
              <a:t>Na osnovi rezultata postignutih na natjecanjima u organizaciji školskih sportskih društava </a:t>
            </a:r>
          </a:p>
          <a:p>
            <a:pPr marL="0" indent="0">
              <a:buNone/>
            </a:pPr>
            <a:endParaRPr lang="hr-HR" dirty="0"/>
          </a:p>
        </p:txBody>
      </p:sp>
      <p:sp>
        <p:nvSpPr>
          <p:cNvPr id="6" name="TextBox 5"/>
          <p:cNvSpPr txBox="1"/>
          <p:nvPr/>
        </p:nvSpPr>
        <p:spPr>
          <a:xfrm>
            <a:off x="5460642" y="6046631"/>
            <a:ext cx="3683358" cy="430887"/>
          </a:xfrm>
          <a:prstGeom prst="rect">
            <a:avLst/>
          </a:prstGeom>
          <a:noFill/>
        </p:spPr>
        <p:txBody>
          <a:bodyPr wrap="square" rtlCol="0">
            <a:spAutoFit/>
          </a:bodyPr>
          <a:lstStyle/>
          <a:p>
            <a:r>
              <a:rPr lang="hr-HR" sz="1100" dirty="0">
                <a:solidFill>
                  <a:schemeClr val="accent1">
                    <a:lumMod val="75000"/>
                  </a:schemeClr>
                </a:solidFill>
              </a:rPr>
              <a:t>Pravilnik o elementima i kriterijima za izbor kandidata za upis</a:t>
            </a:r>
          </a:p>
          <a:p>
            <a:r>
              <a:rPr lang="hr-HR" sz="1100" dirty="0">
                <a:solidFill>
                  <a:schemeClr val="accent1">
                    <a:lumMod val="75000"/>
                  </a:schemeClr>
                </a:solidFill>
              </a:rPr>
              <a:t> u 1.razred srednje škole</a:t>
            </a:r>
          </a:p>
        </p:txBody>
      </p:sp>
    </p:spTree>
    <p:extLst>
      <p:ext uri="{BB962C8B-B14F-4D97-AF65-F5344CB8AC3E}">
        <p14:creationId xmlns:p14="http://schemas.microsoft.com/office/powerpoint/2010/main" val="95690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467544" y="1052736"/>
            <a:ext cx="8229600" cy="4525963"/>
          </a:xfrm>
        </p:spPr>
        <p:txBody>
          <a:bodyPr>
            <a:normAutofit/>
          </a:bodyPr>
          <a:lstStyle/>
          <a:p>
            <a:r>
              <a:rPr lang="hr-HR" sz="2400" b="1" dirty="0" smtClean="0">
                <a:solidFill>
                  <a:schemeClr val="tx2">
                    <a:lumMod val="75000"/>
                  </a:schemeClr>
                </a:solidFill>
              </a:rPr>
              <a:t>Provjera posebnih znanja kandidata</a:t>
            </a:r>
          </a:p>
          <a:p>
            <a:pPr marL="0" indent="0">
              <a:buNone/>
            </a:pPr>
            <a:r>
              <a:rPr lang="vi-VN" sz="2200" dirty="0" smtClean="0">
                <a:solidFill>
                  <a:schemeClr val="tx2">
                    <a:lumMod val="75000"/>
                  </a:schemeClr>
                </a:solidFill>
                <a:latin typeface="Calibri" panose="020F0502020204030204" pitchFamily="34" charset="0"/>
              </a:rPr>
              <a:t>Srednje </a:t>
            </a:r>
            <a:r>
              <a:rPr lang="vi-VN" sz="2200" dirty="0">
                <a:solidFill>
                  <a:schemeClr val="tx2">
                    <a:lumMod val="75000"/>
                  </a:schemeClr>
                </a:solidFill>
                <a:latin typeface="Calibri" panose="020F0502020204030204" pitchFamily="34" charset="0"/>
              </a:rPr>
              <a:t>škole mogu provoditi provjere posebnih znanja iz </a:t>
            </a:r>
            <a:r>
              <a:rPr lang="vi-VN" sz="2200" dirty="0" smtClean="0">
                <a:solidFill>
                  <a:schemeClr val="tx2">
                    <a:lumMod val="75000"/>
                  </a:schemeClr>
                </a:solidFill>
                <a:latin typeface="Calibri" panose="020F0502020204030204" pitchFamily="34" charset="0"/>
              </a:rPr>
              <a:t>Hrvatskoga </a:t>
            </a:r>
            <a:r>
              <a:rPr lang="vi-VN" sz="2200" dirty="0">
                <a:solidFill>
                  <a:schemeClr val="tx2">
                    <a:lumMod val="75000"/>
                  </a:schemeClr>
                </a:solidFill>
                <a:latin typeface="Calibri" panose="020F0502020204030204" pitchFamily="34" charset="0"/>
              </a:rPr>
              <a:t>jezika, Matematike, prvoga stranog jezika te nastavnih predmeta važnih za nastavak obrazovanja u pojedinim programima obrazovanja od kojih su dva propisana Popisom predmeta posebno važnih za upis, a jedan koji samostalno određuje srednja škola od obveznih nastavnih predmeta koji se uče u osnovnoj </a:t>
            </a:r>
            <a:r>
              <a:rPr lang="vi-VN" sz="2200" dirty="0" smtClean="0">
                <a:solidFill>
                  <a:schemeClr val="tx2">
                    <a:lumMod val="75000"/>
                  </a:schemeClr>
                </a:solidFill>
                <a:latin typeface="Calibri" panose="020F0502020204030204" pitchFamily="34" charset="0"/>
              </a:rPr>
              <a:t>školi</a:t>
            </a:r>
            <a:endParaRPr lang="hr-HR" sz="2200" dirty="0" smtClean="0">
              <a:solidFill>
                <a:schemeClr val="tx2">
                  <a:lumMod val="75000"/>
                </a:schemeClr>
              </a:solidFill>
              <a:latin typeface="Calibri" panose="020F0502020204030204" pitchFamily="34" charset="0"/>
            </a:endParaRPr>
          </a:p>
          <a:p>
            <a:r>
              <a:rPr lang="hr-HR" sz="2400" b="1" dirty="0">
                <a:solidFill>
                  <a:schemeClr val="tx2">
                    <a:lumMod val="75000"/>
                  </a:schemeClr>
                </a:solidFill>
              </a:rPr>
              <a:t>Vrednovanje uspjeha radi upisa u programe likovne umjetnosti i dizajna</a:t>
            </a:r>
            <a:endParaRPr lang="hr-HR" sz="2400" b="1" dirty="0" smtClean="0">
              <a:solidFill>
                <a:schemeClr val="tx2">
                  <a:lumMod val="75000"/>
                </a:schemeClr>
              </a:solidFill>
              <a:latin typeface="Calibri" panose="020F0502020204030204" pitchFamily="34" charset="0"/>
            </a:endParaRPr>
          </a:p>
          <a:p>
            <a:pPr marL="0" indent="0">
              <a:buNone/>
            </a:pPr>
            <a:r>
              <a:rPr lang="vi-VN" sz="2000" dirty="0">
                <a:solidFill>
                  <a:schemeClr val="tx2">
                    <a:lumMod val="75000"/>
                  </a:schemeClr>
                </a:solidFill>
                <a:latin typeface="Calibri" panose="020F0502020204030204" pitchFamily="34" charset="0"/>
              </a:rPr>
              <a:t> Za upis kandidata u programe likovne umjetnosti i dizajna provjerava se darovitost kandidata za likovno izražavanje </a:t>
            </a:r>
            <a:r>
              <a:rPr lang="vi-VN" sz="2000" u="sng" dirty="0">
                <a:solidFill>
                  <a:schemeClr val="tx2">
                    <a:lumMod val="75000"/>
                  </a:schemeClr>
                </a:solidFill>
                <a:latin typeface="Calibri" panose="020F0502020204030204" pitchFamily="34" charset="0"/>
              </a:rPr>
              <a:t>jednom od likovnih tehnika koju određuje srednja škola.</a:t>
            </a:r>
            <a:r>
              <a:rPr lang="vi-VN" sz="2000" dirty="0">
                <a:solidFill>
                  <a:schemeClr val="tx2">
                    <a:lumMod val="75000"/>
                  </a:schemeClr>
                </a:solidFill>
                <a:latin typeface="Calibri" panose="020F0502020204030204" pitchFamily="34" charset="0"/>
              </a:rPr>
              <a:t> </a:t>
            </a:r>
            <a:endParaRPr lang="hr-HR" sz="2000" dirty="0">
              <a:solidFill>
                <a:schemeClr val="tx2">
                  <a:lumMod val="75000"/>
                </a:schemeClr>
              </a:solidFill>
              <a:latin typeface="Calibri" panose="020F0502020204030204" pitchFamily="34" charset="0"/>
            </a:endParaRPr>
          </a:p>
          <a:p>
            <a:pPr marL="0" indent="0">
              <a:buNone/>
            </a:pPr>
            <a:endParaRPr lang="hr-HR" sz="2200" dirty="0" smtClean="0">
              <a:solidFill>
                <a:schemeClr val="tx2">
                  <a:lumMod val="75000"/>
                </a:schemeClr>
              </a:solidFill>
              <a:latin typeface="Calibri" panose="020F0502020204030204" pitchFamily="34" charset="0"/>
            </a:endParaRPr>
          </a:p>
          <a:p>
            <a:pPr marL="0" indent="0">
              <a:buNone/>
            </a:pPr>
            <a:endParaRPr lang="hr-HR" sz="2800" dirty="0">
              <a:solidFill>
                <a:schemeClr val="tx2">
                  <a:lumMod val="75000"/>
                </a:schemeClr>
              </a:solidFill>
            </a:endParaRPr>
          </a:p>
          <a:p>
            <a:pPr marL="0" indent="0">
              <a:buNone/>
            </a:pPr>
            <a:endParaRPr lang="hr-HR" sz="2600" dirty="0" smtClean="0">
              <a:solidFill>
                <a:schemeClr val="tx2">
                  <a:lumMod val="75000"/>
                </a:schemeClr>
              </a:solidFill>
            </a:endParaRPr>
          </a:p>
          <a:p>
            <a:endParaRPr lang="hr-HR" dirty="0"/>
          </a:p>
        </p:txBody>
      </p:sp>
    </p:spTree>
    <p:extLst>
      <p:ext uri="{BB962C8B-B14F-4D97-AF65-F5344CB8AC3E}">
        <p14:creationId xmlns:p14="http://schemas.microsoft.com/office/powerpoint/2010/main" val="3386955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solidFill>
                  <a:schemeClr val="tx2">
                    <a:lumMod val="75000"/>
                  </a:schemeClr>
                </a:solidFill>
              </a:rPr>
              <a:t>Vrednovanje rezultata kandidata postignutih na natjecanjima iz znanja</a:t>
            </a:r>
          </a:p>
        </p:txBody>
      </p:sp>
      <p:sp>
        <p:nvSpPr>
          <p:cNvPr id="3" name="Rezervirano mjesto sadržaja 2"/>
          <p:cNvSpPr>
            <a:spLocks noGrp="1"/>
          </p:cNvSpPr>
          <p:nvPr>
            <p:ph idx="1"/>
          </p:nvPr>
        </p:nvSpPr>
        <p:spPr>
          <a:xfrm>
            <a:off x="457200" y="1916832"/>
            <a:ext cx="8229600" cy="4209331"/>
          </a:xfrm>
        </p:spPr>
        <p:txBody>
          <a:bodyPr>
            <a:noAutofit/>
          </a:bodyPr>
          <a:lstStyle/>
          <a:p>
            <a:pPr marL="0" indent="0">
              <a:buNone/>
            </a:pPr>
            <a:r>
              <a:rPr lang="vi-VN" sz="2400" dirty="0">
                <a:latin typeface="Calibri" panose="020F0502020204030204" pitchFamily="34" charset="0"/>
              </a:rPr>
              <a:t>Pravo na izravan upis ili dodatne bodove ostvaruju kandidati na osnovi rezultata koje su postigli na:</a:t>
            </a:r>
          </a:p>
          <a:p>
            <a:pPr marL="0" indent="0">
              <a:buNone/>
            </a:pPr>
            <a:r>
              <a:rPr lang="hr-HR" sz="2400" dirty="0" smtClean="0">
                <a:latin typeface="Calibri" panose="020F0502020204030204" pitchFamily="34" charset="0"/>
              </a:rPr>
              <a:t>	</a:t>
            </a:r>
            <a:r>
              <a:rPr lang="vi-VN" sz="2400" dirty="0" smtClean="0">
                <a:latin typeface="Calibri" panose="020F0502020204030204" pitchFamily="34" charset="0"/>
              </a:rPr>
              <a:t>• </a:t>
            </a:r>
            <a:r>
              <a:rPr lang="vi-VN" sz="2400" dirty="0">
                <a:latin typeface="Calibri" panose="020F0502020204030204" pitchFamily="34" charset="0"/>
              </a:rPr>
              <a:t>natjecanjima u znanju iz </a:t>
            </a:r>
            <a:r>
              <a:rPr lang="vi-VN" sz="2400" dirty="0" smtClean="0">
                <a:latin typeface="Calibri" panose="020F0502020204030204" pitchFamily="34" charset="0"/>
              </a:rPr>
              <a:t>: </a:t>
            </a:r>
            <a:r>
              <a:rPr lang="vi-VN" sz="2400" dirty="0">
                <a:latin typeface="Calibri" panose="020F0502020204030204" pitchFamily="34" charset="0"/>
              </a:rPr>
              <a:t>Hrvatskoga jezika, Matematike, prvoga stranog </a:t>
            </a:r>
            <a:r>
              <a:rPr lang="vi-VN" sz="2400" dirty="0" smtClean="0">
                <a:latin typeface="Calibri" panose="020F0502020204030204" pitchFamily="34" charset="0"/>
              </a:rPr>
              <a:t>jezika</a:t>
            </a:r>
            <a:endParaRPr lang="vi-VN" sz="2400" dirty="0">
              <a:latin typeface="Calibri" panose="020F0502020204030204" pitchFamily="34" charset="0"/>
            </a:endParaRPr>
          </a:p>
          <a:p>
            <a:pPr marL="0" indent="0">
              <a:buNone/>
            </a:pPr>
            <a:r>
              <a:rPr lang="hr-HR" sz="2400" dirty="0" smtClean="0">
                <a:latin typeface="Calibri" panose="020F0502020204030204" pitchFamily="34" charset="0"/>
              </a:rPr>
              <a:t>	</a:t>
            </a:r>
            <a:r>
              <a:rPr lang="vi-VN" sz="2400" dirty="0" smtClean="0">
                <a:latin typeface="Calibri" panose="020F0502020204030204" pitchFamily="34" charset="0"/>
              </a:rPr>
              <a:t>• </a:t>
            </a:r>
            <a:r>
              <a:rPr lang="vi-VN" sz="2400" dirty="0">
                <a:latin typeface="Calibri" panose="020F0502020204030204" pitchFamily="34" charset="0"/>
              </a:rPr>
              <a:t>natjecanjima u znanju iz dvaju nastavnih predmeta posebno značajnih za upis </a:t>
            </a:r>
            <a:endParaRPr lang="hr-HR" sz="2400" dirty="0" smtClean="0">
              <a:latin typeface="Calibri" panose="020F0502020204030204" pitchFamily="34" charset="0"/>
            </a:endParaRPr>
          </a:p>
          <a:p>
            <a:pPr marL="0" indent="0">
              <a:buNone/>
            </a:pPr>
            <a:r>
              <a:rPr lang="hr-HR" sz="2400" dirty="0" smtClean="0">
                <a:latin typeface="Calibri" panose="020F0502020204030204" pitchFamily="34" charset="0"/>
              </a:rPr>
              <a:t>	</a:t>
            </a:r>
            <a:r>
              <a:rPr lang="vi-VN" sz="2400" dirty="0" smtClean="0">
                <a:latin typeface="Calibri" panose="020F0502020204030204" pitchFamily="34" charset="0"/>
              </a:rPr>
              <a:t>• </a:t>
            </a:r>
            <a:r>
              <a:rPr lang="vi-VN" sz="2400" dirty="0">
                <a:latin typeface="Calibri" panose="020F0502020204030204" pitchFamily="34" charset="0"/>
              </a:rPr>
              <a:t>jednome natjecanju iz znanja koji samostalno određuje srednja škola iz Kataloga natjecanja i smotri učenika i učenica osnovnih i srednjih škola Republike </a:t>
            </a:r>
            <a:r>
              <a:rPr lang="vi-VN" sz="2400" dirty="0" smtClean="0">
                <a:latin typeface="Calibri" panose="020F0502020204030204" pitchFamily="34" charset="0"/>
              </a:rPr>
              <a:t>Hrvatske</a:t>
            </a:r>
            <a:endParaRPr lang="hr-HR" sz="2400" dirty="0">
              <a:latin typeface="Calibri" panose="020F0502020204030204" pitchFamily="34" charset="0"/>
            </a:endParaRPr>
          </a:p>
        </p:txBody>
      </p:sp>
    </p:spTree>
    <p:extLst>
      <p:ext uri="{BB962C8B-B14F-4D97-AF65-F5344CB8AC3E}">
        <p14:creationId xmlns:p14="http://schemas.microsoft.com/office/powerpoint/2010/main" val="90016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ica 3"/>
          <p:cNvGraphicFramePr>
            <a:graphicFrameLocks noGrp="1"/>
          </p:cNvGraphicFramePr>
          <p:nvPr>
            <p:extLst>
              <p:ext uri="{D42A27DB-BD31-4B8C-83A1-F6EECF244321}">
                <p14:modId xmlns:p14="http://schemas.microsoft.com/office/powerpoint/2010/main" val="461483573"/>
              </p:ext>
            </p:extLst>
          </p:nvPr>
        </p:nvGraphicFramePr>
        <p:xfrm>
          <a:off x="539552" y="1412776"/>
          <a:ext cx="7992888" cy="3857858"/>
        </p:xfrm>
        <a:graphic>
          <a:graphicData uri="http://schemas.openxmlformats.org/drawingml/2006/table">
            <a:tbl>
              <a:tblPr firstRow="1" bandRow="1">
                <a:tableStyleId>{D7AC3CCA-C797-4891-BE02-D94E43425B78}</a:tableStyleId>
              </a:tblPr>
              <a:tblGrid>
                <a:gridCol w="1896618"/>
                <a:gridCol w="2999926"/>
                <a:gridCol w="3096344"/>
              </a:tblGrid>
              <a:tr h="1008112">
                <a:tc rowSpan="5">
                  <a:txBody>
                    <a:bodyPr/>
                    <a:lstStyle/>
                    <a:p>
                      <a:endParaRPr lang="hr-HR" dirty="0" smtClean="0"/>
                    </a:p>
                    <a:p>
                      <a:endParaRPr lang="hr-HR" dirty="0" smtClean="0"/>
                    </a:p>
                    <a:p>
                      <a:endParaRPr lang="hr-HR" dirty="0" smtClean="0"/>
                    </a:p>
                    <a:p>
                      <a:endParaRPr lang="hr-HR" dirty="0" smtClean="0"/>
                    </a:p>
                    <a:p>
                      <a:r>
                        <a:rPr lang="hr-HR" dirty="0" smtClean="0"/>
                        <a:t>Državna/ međunarodna natjecanja</a:t>
                      </a:r>
                      <a:endParaRPr lang="hr-HR" dirty="0"/>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Prvo, drugo ili treće osvojeno mjesto kao pojedinac u 5., 6., 7. ili 8.r</a:t>
                      </a:r>
                      <a:endParaRPr lang="hr-HR" dirty="0" smtClean="0"/>
                    </a:p>
                    <a:p>
                      <a:endParaRPr lang="hr-HR" dirty="0"/>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Izravan upis (pod uvjetom da zadovolje na ispitu sposobnosti i darovitosti u školama u kojima je to uvjet za upis)</a:t>
                      </a:r>
                      <a:endParaRPr lang="hr-HR" dirty="0" smtClean="0"/>
                    </a:p>
                  </a:txBody>
                  <a:tcPr>
                    <a:solidFill>
                      <a:schemeClr val="accent5">
                        <a:lumMod val="20000"/>
                        <a:lumOff val="80000"/>
                      </a:schemeClr>
                    </a:solidFill>
                  </a:tcPr>
                </a:tc>
              </a:tr>
              <a:tr h="683488">
                <a:tc vMerge="1">
                  <a:txBody>
                    <a:bodyPr/>
                    <a:lstStyle/>
                    <a:p>
                      <a:endParaRPr lang="hr-H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Prvo osvojeno mjesto kao član skupine u 5., 6., 7. ili 8. r</a:t>
                      </a:r>
                      <a:endParaRPr lang="hr-HR" dirty="0" smtClean="0"/>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4 boda</a:t>
                      </a:r>
                      <a:endParaRPr lang="hr-HR" dirty="0" smtClean="0"/>
                    </a:p>
                    <a:p>
                      <a:endParaRPr lang="hr-HR" dirty="0"/>
                    </a:p>
                  </a:txBody>
                  <a:tcPr>
                    <a:solidFill>
                      <a:schemeClr val="accent5">
                        <a:lumMod val="20000"/>
                        <a:lumOff val="80000"/>
                      </a:schemeClr>
                    </a:solidFill>
                  </a:tcPr>
                </a:tc>
              </a:tr>
              <a:tr h="633184">
                <a:tc vMerge="1">
                  <a:txBody>
                    <a:bodyPr/>
                    <a:lstStyle/>
                    <a:p>
                      <a:endParaRPr lang="hr-H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Drugo osvojeno mjesto kao član skupine u 5., 6., 7. ili 8. r</a:t>
                      </a:r>
                      <a:endParaRPr lang="hr-HR" dirty="0" smtClean="0"/>
                    </a:p>
                  </a:txBody>
                  <a:tcPr>
                    <a:solidFill>
                      <a:schemeClr val="accent5">
                        <a:lumMod val="20000"/>
                        <a:lumOff val="80000"/>
                      </a:schemeClr>
                    </a:solidFill>
                  </a:tcPr>
                </a:tc>
                <a:tc>
                  <a:txBody>
                    <a:bodyPr/>
                    <a:lstStyle/>
                    <a:p>
                      <a:r>
                        <a:rPr lang="hr-HR" sz="1800" b="0" i="0" kern="1200" dirty="0" smtClean="0">
                          <a:solidFill>
                            <a:schemeClr val="dk1"/>
                          </a:solidFill>
                          <a:effectLst/>
                          <a:latin typeface="+mn-lt"/>
                          <a:ea typeface="+mn-ea"/>
                          <a:cs typeface="+mn-cs"/>
                        </a:rPr>
                        <a:t>3 boda</a:t>
                      </a:r>
                      <a:endParaRPr lang="hr-HR" dirty="0"/>
                    </a:p>
                  </a:txBody>
                  <a:tcPr>
                    <a:solidFill>
                      <a:schemeClr val="accent5">
                        <a:lumMod val="20000"/>
                        <a:lumOff val="80000"/>
                      </a:schemeClr>
                    </a:solidFill>
                  </a:tcPr>
                </a:tc>
              </a:tr>
              <a:tr h="656064">
                <a:tc vMerge="1">
                  <a:txBody>
                    <a:bodyPr/>
                    <a:lstStyle/>
                    <a:p>
                      <a:endParaRPr lang="hr-H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Treće osvojeno mjesto kao član skupine u 5., 6., 7. ili 8. r</a:t>
                      </a:r>
                      <a:endParaRPr lang="hr-HR" dirty="0" smtClean="0"/>
                    </a:p>
                  </a:txBody>
                  <a:tcPr>
                    <a:solidFill>
                      <a:schemeClr val="accent5">
                        <a:lumMod val="20000"/>
                        <a:lumOff val="80000"/>
                      </a:schemeClr>
                    </a:solidFill>
                  </a:tcPr>
                </a:tc>
                <a:tc>
                  <a:txBody>
                    <a:bodyPr/>
                    <a:lstStyle/>
                    <a:p>
                      <a:r>
                        <a:rPr lang="hr-HR" sz="1800" b="0" i="0" kern="1200" dirty="0" smtClean="0">
                          <a:solidFill>
                            <a:schemeClr val="dk1"/>
                          </a:solidFill>
                          <a:effectLst/>
                          <a:latin typeface="+mn-lt"/>
                          <a:ea typeface="+mn-ea"/>
                          <a:cs typeface="+mn-cs"/>
                        </a:rPr>
                        <a:t>2 boda</a:t>
                      </a:r>
                      <a:endParaRPr lang="hr-HR" dirty="0"/>
                    </a:p>
                  </a:txBody>
                  <a:tcPr>
                    <a:solidFill>
                      <a:schemeClr val="accent5">
                        <a:lumMod val="20000"/>
                        <a:lumOff val="80000"/>
                      </a:schemeClr>
                    </a:solidFill>
                  </a:tcPr>
                </a:tc>
              </a:tr>
              <a:tr h="689506">
                <a:tc vMerge="1">
                  <a:txBody>
                    <a:bodyPr/>
                    <a:lstStyle/>
                    <a:p>
                      <a:endParaRPr lang="hr-H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Sudjelovanje kao pojedinac ili član skupine u 5., 6., 7. ili 8. r</a:t>
                      </a:r>
                      <a:endParaRPr lang="hr-HR" dirty="0" smtClean="0"/>
                    </a:p>
                  </a:txBody>
                  <a:tcPr>
                    <a:solidFill>
                      <a:schemeClr val="accent5">
                        <a:lumMod val="20000"/>
                        <a:lumOff val="80000"/>
                      </a:schemeClr>
                    </a:solidFill>
                  </a:tcPr>
                </a:tc>
                <a:tc>
                  <a:txBody>
                    <a:bodyPr/>
                    <a:lstStyle/>
                    <a:p>
                      <a:r>
                        <a:rPr lang="hr-HR" sz="1800" b="0" i="0" kern="1200" dirty="0" smtClean="0">
                          <a:solidFill>
                            <a:schemeClr val="dk1"/>
                          </a:solidFill>
                          <a:effectLst/>
                          <a:latin typeface="+mn-lt"/>
                          <a:ea typeface="+mn-ea"/>
                          <a:cs typeface="+mn-cs"/>
                        </a:rPr>
                        <a:t>1 bod</a:t>
                      </a:r>
                      <a:endParaRPr lang="hr-HR" dirty="0"/>
                    </a:p>
                  </a:txBody>
                  <a:tcPr>
                    <a:solidFill>
                      <a:schemeClr val="accent5">
                        <a:lumMod val="20000"/>
                        <a:lumOff val="80000"/>
                      </a:schemeClr>
                    </a:solidFill>
                  </a:tcPr>
                </a:tc>
              </a:tr>
            </a:tbl>
          </a:graphicData>
        </a:graphic>
      </p:graphicFrame>
    </p:spTree>
    <p:extLst>
      <p:ext uri="{BB962C8B-B14F-4D97-AF65-F5344CB8AC3E}">
        <p14:creationId xmlns:p14="http://schemas.microsoft.com/office/powerpoint/2010/main" val="3210412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solidFill>
                  <a:schemeClr val="tx2">
                    <a:lumMod val="75000"/>
                  </a:schemeClr>
                </a:solidFill>
              </a:rPr>
              <a:t>Vrednovanje rezultata kandidata postignutih na sportskim natjecanjima</a:t>
            </a:r>
          </a:p>
        </p:txBody>
      </p:sp>
      <p:sp>
        <p:nvSpPr>
          <p:cNvPr id="3" name="Rezervirano mjesto sadržaja 2"/>
          <p:cNvSpPr>
            <a:spLocks noGrp="1"/>
          </p:cNvSpPr>
          <p:nvPr>
            <p:ph idx="1"/>
          </p:nvPr>
        </p:nvSpPr>
        <p:spPr/>
        <p:txBody>
          <a:bodyPr>
            <a:normAutofit/>
          </a:bodyPr>
          <a:lstStyle/>
          <a:p>
            <a:pPr marL="0" indent="0">
              <a:buNone/>
            </a:pPr>
            <a:r>
              <a:rPr lang="hr-HR" sz="2000" dirty="0" smtClean="0"/>
              <a:t>Pravo </a:t>
            </a:r>
            <a:r>
              <a:rPr lang="hr-HR" sz="2000" dirty="0"/>
              <a:t>na dodatne bodove kandidati ostvaruju na temelju službene evidencije o rezultatima održanih natjecanja školskih sportskih društava koju vodi Hrvatski </a:t>
            </a:r>
            <a:r>
              <a:rPr lang="hr-HR" sz="2000" dirty="0" smtClean="0"/>
              <a:t>školski </a:t>
            </a:r>
            <a:r>
              <a:rPr lang="hr-HR" sz="2000" dirty="0"/>
              <a:t>športski savez (HŠŠS</a:t>
            </a:r>
            <a:r>
              <a:rPr lang="hr-HR" sz="2000" dirty="0" smtClean="0"/>
              <a:t>)</a:t>
            </a:r>
            <a:endParaRPr lang="hr-HR" sz="2000" dirty="0"/>
          </a:p>
        </p:txBody>
      </p:sp>
      <p:graphicFrame>
        <p:nvGraphicFramePr>
          <p:cNvPr id="5" name="Tablica 4"/>
          <p:cNvGraphicFramePr>
            <a:graphicFrameLocks noGrp="1"/>
          </p:cNvGraphicFramePr>
          <p:nvPr>
            <p:extLst>
              <p:ext uri="{D42A27DB-BD31-4B8C-83A1-F6EECF244321}">
                <p14:modId xmlns:p14="http://schemas.microsoft.com/office/powerpoint/2010/main" val="1298614741"/>
              </p:ext>
            </p:extLst>
          </p:nvPr>
        </p:nvGraphicFramePr>
        <p:xfrm>
          <a:off x="539552" y="2852936"/>
          <a:ext cx="8064896" cy="2016223"/>
        </p:xfrm>
        <a:graphic>
          <a:graphicData uri="http://schemas.openxmlformats.org/drawingml/2006/table">
            <a:tbl>
              <a:tblPr firstRow="1" bandRow="1">
                <a:tableStyleId>{D7AC3CCA-C797-4891-BE02-D94E43425B78}</a:tableStyleId>
              </a:tblPr>
              <a:tblGrid>
                <a:gridCol w="1913705"/>
                <a:gridCol w="3846935"/>
                <a:gridCol w="2304256"/>
              </a:tblGrid>
              <a:tr h="648072">
                <a:tc rowSpan="3">
                  <a:txBody>
                    <a:bodyPr/>
                    <a:lstStyle/>
                    <a:p>
                      <a:endParaRPr lang="hr-HR" dirty="0" smtClean="0"/>
                    </a:p>
                    <a:p>
                      <a:endParaRPr lang="hr-HR" dirty="0" smtClean="0">
                        <a:solidFill>
                          <a:schemeClr val="tx1"/>
                        </a:solidFill>
                      </a:endParaRPr>
                    </a:p>
                    <a:p>
                      <a:r>
                        <a:rPr lang="hr-HR" sz="1800" b="1" i="0" kern="1200" dirty="0" smtClean="0">
                          <a:solidFill>
                            <a:schemeClr val="tx1"/>
                          </a:solidFill>
                          <a:effectLst/>
                          <a:latin typeface="+mn-lt"/>
                          <a:ea typeface="+mn-ea"/>
                          <a:cs typeface="+mn-cs"/>
                        </a:rPr>
                        <a:t>Natjecanja školskih sportskih društava</a:t>
                      </a:r>
                      <a:endParaRPr lang="hr-HR" b="1" dirty="0">
                        <a:solidFill>
                          <a:schemeClr val="tx1"/>
                        </a:solidFill>
                      </a:endParaRPr>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Učenici koji su na državnom natjecanju kao članovi ekipe osvojili prvo mjesto</a:t>
                      </a:r>
                      <a:endParaRPr lang="hr-HR" dirty="0" smtClean="0"/>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3 boda</a:t>
                      </a:r>
                      <a:endParaRPr lang="hr-HR" dirty="0" smtClean="0"/>
                    </a:p>
                  </a:txBody>
                  <a:tcPr>
                    <a:solidFill>
                      <a:schemeClr val="accent5">
                        <a:lumMod val="20000"/>
                        <a:lumOff val="80000"/>
                      </a:schemeClr>
                    </a:solidFill>
                  </a:tcPr>
                </a:tc>
              </a:tr>
              <a:tr h="642071">
                <a:tc vMerge="1">
                  <a:txBody>
                    <a:bodyPr/>
                    <a:lstStyle/>
                    <a:p>
                      <a:endParaRPr lang="hr-HR"/>
                    </a:p>
                  </a:txBody>
                  <a:tcPr/>
                </a:tc>
                <a:tc>
                  <a:txBody>
                    <a:bodyPr/>
                    <a:lstStyle/>
                    <a:p>
                      <a:r>
                        <a:rPr lang="hr-HR" sz="1800" b="0" i="0" kern="1200" dirty="0" smtClean="0">
                          <a:solidFill>
                            <a:schemeClr val="dk1"/>
                          </a:solidFill>
                          <a:effectLst/>
                          <a:latin typeface="+mn-lt"/>
                          <a:ea typeface="+mn-ea"/>
                          <a:cs typeface="+mn-cs"/>
                        </a:rPr>
                        <a:t>Učenici koji su na državnom natjecanju kao članovi ekipe osvojili drugo mjesto</a:t>
                      </a:r>
                      <a:endParaRPr lang="hr-HR" dirty="0"/>
                    </a:p>
                  </a:txBody>
                  <a:tcPr>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2 boda</a:t>
                      </a:r>
                      <a:endParaRPr lang="hr-HR" dirty="0" smtClean="0"/>
                    </a:p>
                    <a:p>
                      <a:endParaRPr lang="hr-HR" dirty="0"/>
                    </a:p>
                  </a:txBody>
                  <a:tcPr>
                    <a:solidFill>
                      <a:schemeClr val="accent5">
                        <a:lumMod val="20000"/>
                        <a:lumOff val="80000"/>
                      </a:schemeClr>
                    </a:solidFill>
                  </a:tcPr>
                </a:tc>
              </a:tr>
              <a:tr h="726080">
                <a:tc vMerge="1">
                  <a:txBody>
                    <a:bodyPr/>
                    <a:lstStyle/>
                    <a:p>
                      <a:endParaRPr lang="hr-H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800" b="0" i="0" kern="1200" dirty="0" smtClean="0">
                          <a:solidFill>
                            <a:schemeClr val="dk1"/>
                          </a:solidFill>
                          <a:effectLst/>
                          <a:latin typeface="+mn-lt"/>
                          <a:ea typeface="+mn-ea"/>
                          <a:cs typeface="+mn-cs"/>
                        </a:rPr>
                        <a:t>Učenici koji su na državnom natjecanju kao članovi ekipe osvojili treće mjesto</a:t>
                      </a:r>
                      <a:endParaRPr lang="hr-HR" dirty="0" smtClean="0"/>
                    </a:p>
                  </a:txBody>
                  <a:tcPr>
                    <a:solidFill>
                      <a:schemeClr val="accent5">
                        <a:lumMod val="20000"/>
                        <a:lumOff val="80000"/>
                      </a:schemeClr>
                    </a:solidFill>
                  </a:tcPr>
                </a:tc>
                <a:tc>
                  <a:txBody>
                    <a:bodyPr/>
                    <a:lstStyle/>
                    <a:p>
                      <a:r>
                        <a:rPr lang="hr-HR" sz="1800" b="0" i="0" kern="1200" dirty="0" smtClean="0">
                          <a:solidFill>
                            <a:schemeClr val="dk1"/>
                          </a:solidFill>
                          <a:effectLst/>
                          <a:latin typeface="+mn-lt"/>
                          <a:ea typeface="+mn-ea"/>
                          <a:cs typeface="+mn-cs"/>
                        </a:rPr>
                        <a:t>1 bod</a:t>
                      </a:r>
                      <a:endParaRPr lang="hr-HR" dirty="0"/>
                    </a:p>
                  </a:txBody>
                  <a:tcPr>
                    <a:solidFill>
                      <a:schemeClr val="accent5">
                        <a:lumMod val="20000"/>
                        <a:lumOff val="80000"/>
                      </a:schemeClr>
                    </a:solidFill>
                  </a:tcPr>
                </a:tc>
              </a:tr>
            </a:tbl>
          </a:graphicData>
        </a:graphic>
      </p:graphicFrame>
    </p:spTree>
    <p:extLst>
      <p:ext uri="{BB962C8B-B14F-4D97-AF65-F5344CB8AC3E}">
        <p14:creationId xmlns:p14="http://schemas.microsoft.com/office/powerpoint/2010/main" val="4053675049"/>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842</TotalTime>
  <Words>1764</Words>
  <Application>Microsoft Office PowerPoint</Application>
  <PresentationFormat>Prikaz na zaslonu (4:3)</PresentationFormat>
  <Paragraphs>197</Paragraphs>
  <Slides>20</Slides>
  <Notes>2</Notes>
  <HiddenSlides>0</HiddenSlides>
  <MMClips>0</MMClips>
  <ScaleCrop>false</ScaleCrop>
  <HeadingPairs>
    <vt:vector size="4" baseType="variant">
      <vt:variant>
        <vt:lpstr>Tema</vt:lpstr>
      </vt:variant>
      <vt:variant>
        <vt:i4>1</vt:i4>
      </vt:variant>
      <vt:variant>
        <vt:lpstr>Naslovi slajdova</vt:lpstr>
      </vt:variant>
      <vt:variant>
        <vt:i4>20</vt:i4>
      </vt:variant>
    </vt:vector>
  </HeadingPairs>
  <TitlesOfParts>
    <vt:vector size="21" baseType="lpstr">
      <vt:lpstr>Tema sustava Office</vt:lpstr>
      <vt:lpstr>Upis u 1.razred srednje škole u šk.god.2023./2024.</vt:lpstr>
      <vt:lpstr>Sadržaj prezentacije</vt:lpstr>
      <vt:lpstr>Elementi vrednovanja kandidata</vt:lpstr>
      <vt:lpstr>PowerPointova prezentacija</vt:lpstr>
      <vt:lpstr>PowerPointova prezentacija</vt:lpstr>
      <vt:lpstr>PowerPointova prezentacija</vt:lpstr>
      <vt:lpstr>Vrednovanje rezultata kandidata postignutih na natjecanjima iz znanja</vt:lpstr>
      <vt:lpstr>PowerPointova prezentacija</vt:lpstr>
      <vt:lpstr>Vrednovanje rezultata kandidata postignutih na sportskim natjecanjima</vt:lpstr>
      <vt:lpstr>3. Poseban element vrednovanja </vt:lpstr>
      <vt:lpstr>PowerPointova prezentacija</vt:lpstr>
      <vt:lpstr>Zdravstvena sposobnost kandidata</vt:lpstr>
      <vt:lpstr>Vrednovanje uspjeha kandidata za upis u programe obrazovanja za vezane obrte</vt:lpstr>
      <vt:lpstr>VREDNOVANJE USPJEHA KANDIDATA S TEŠKOĆAMA U RAZVOJU</vt:lpstr>
      <vt:lpstr>PowerPointova prezentacija</vt:lpstr>
      <vt:lpstr>PowerPointova prezentacija</vt:lpstr>
      <vt:lpstr>Prijava kandidata s teškoćama u razvoju</vt:lpstr>
      <vt:lpstr>PowerPointova prezentacija</vt:lpstr>
      <vt:lpstr>Natječaj za upis učenika</vt:lpstr>
      <vt:lpstr>VAŽNE stranice i dokumenti!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Upis u 1.razred srednje škole u šk.god.2020./2021.</dc:title>
  <dc:creator>Učionica</dc:creator>
  <cp:lastModifiedBy>Učionica</cp:lastModifiedBy>
  <cp:revision>38</cp:revision>
  <dcterms:created xsi:type="dcterms:W3CDTF">2020-06-02T06:33:57Z</dcterms:created>
  <dcterms:modified xsi:type="dcterms:W3CDTF">2023-05-23T13:34:37Z</dcterms:modified>
</cp:coreProperties>
</file>